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notesSlide130.xml" ContentType="application/vnd.openxmlformats-officedocument.presentationml.notesSlide+xml"/>
  <Override PartName="/ppt/notesSlides/notesSlide122.xml" ContentType="application/vnd.openxmlformats-officedocument.presentationml.notesSlide+xml"/>
  <Override PartName="/ppt/notesSlides/notesSlide114.xml" ContentType="application/vnd.openxmlformats-officedocument.presentationml.notesSlide+xml"/>
  <Override PartName="/ppt/notesSlides/notesSlide113.xml" ContentType="application/vnd.openxmlformats-officedocument.presentationml.notesSlide+xml"/>
  <Override PartName="/ppt/notesSlides/notesSlide108.xml" ContentType="application/vnd.openxmlformats-officedocument.presentationml.notesSlide+xml"/>
  <Override PartName="/ppt/notesSlides/notesSlide101.xml" ContentType="application/vnd.openxmlformats-officedocument.presentationml.notesSlide+xml"/>
  <Override PartName="/ppt/notesSlides/notesSlide80.xml" ContentType="application/vnd.openxmlformats-officedocument.presentationml.notesSlide+xml"/>
  <Override PartName="/ppt/notesSlides/notesSlide144.xml" ContentType="application/vnd.openxmlformats-officedocument.presentationml.notesSlide+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notesSlides/notesSlide26.xml" ContentType="application/vnd.openxmlformats-officedocument.presentationml.notesSlide+xml"/>
  <Override PartName="/ppt/notesSlides/notesSlide69.xml" ContentType="application/vnd.openxmlformats-officedocument.presentationml.notesSlide+xml"/>
  <Override PartName="/ppt/notesSlides/notesSlide38.xml" ContentType="application/vnd.openxmlformats-officedocument.presentationml.notesSlide+xml"/>
  <Override PartName="/ppt/notesSlides/notesSlide88.xml" ContentType="application/vnd.openxmlformats-officedocument.presentationml.notesSlide+xml"/>
  <Override PartName="/ppt/notesSlides/notesSlide79.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86.xml" ContentType="application/vnd.openxmlformats-officedocument.presentationml.notesSlide+xml"/>
  <Override PartName="/ppt/notesSlides/notesSlide34.xml" ContentType="application/vnd.openxmlformats-officedocument.presentationml.notesSlide+xml"/>
  <Override PartName="/ppt/notesSlides/notesSlide76.xml" ContentType="application/vnd.openxmlformats-officedocument.presentationml.notesSlide+xml"/>
  <Override PartName="/ppt/notesSlides/notesSlide33.xml" ContentType="application/vnd.openxmlformats-officedocument.presentationml.notesSlide+xml"/>
  <Override PartName="/ppt/notesSlides/notesSlide8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41.xml" ContentType="application/vnd.openxmlformats-officedocument.presentationml.notesSlide+xml"/>
  <Override PartName="/ppt/notesSlides/notesSlide60.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146.xml" ContentType="application/vnd.openxmlformats-officedocument.presentationml.notesSlide+xml"/>
  <Override PartName="/ppt/notesSlides/notesSlide73.xml" ContentType="application/vnd.openxmlformats-officedocument.presentationml.notesSlide+xml"/>
  <Override PartName="/ppt/notesSlides/notesSlide30.xml" ContentType="application/vnd.openxmlformats-officedocument.presentationml.notesSlide+xml"/>
  <Override PartName="/ppt/notesSlides/notesSlide110.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68.xml" ContentType="application/vnd.openxmlformats-officedocument.presentationml.notesSlide+xml"/>
  <Override PartName="/ppt/notesSlides/notesSlide25.xml" ContentType="application/vnd.openxmlformats-officedocument.presentationml.notesSlide+xml"/>
  <Override PartName="/ppt/notesSlides/notesSlide134.xml" ContentType="application/vnd.openxmlformats-officedocument.presentationml.notesSlide+xml"/>
  <Override PartName="/ppt/notesSlides/notesSlide72.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04.xml" ContentType="application/vnd.openxmlformats-officedocument.presentationml.notesSlide+xml"/>
  <Override PartName="/ppt/notesSlides/_rels/notesSlide146.xml.rels" ContentType="application/vnd.openxmlformats-package.relationships+xml"/>
  <Override PartName="/ppt/notesSlides/_rels/notesSlide141.xml.rels" ContentType="application/vnd.openxmlformats-package.relationships+xml"/>
  <Override PartName="/ppt/notesSlides/_rels/notesSlide101.xml.rels" ContentType="application/vnd.openxmlformats-package.relationships+xml"/>
  <Override PartName="/ppt/notesSlides/_rels/notesSlide68.xml.rels" ContentType="application/vnd.openxmlformats-package.relationships+xml"/>
  <Override PartName="/ppt/notesSlides/_rels/notesSlide114.xml.rels" ContentType="application/vnd.openxmlformats-package.relationships+xml"/>
  <Override PartName="/ppt/notesSlides/_rels/notesSlide88.xml.rels" ContentType="application/vnd.openxmlformats-package.relationships+xml"/>
  <Override PartName="/ppt/notesSlides/_rels/notesSlide86.xml.rels" ContentType="application/vnd.openxmlformats-package.relationships+xml"/>
  <Override PartName="/ppt/notesSlides/_rels/notesSlide79.xml.rels" ContentType="application/vnd.openxmlformats-package.relationships+xml"/>
  <Override PartName="/ppt/notesSlides/_rels/notesSlide76.xml.rels" ContentType="application/vnd.openxmlformats-package.relationships+xml"/>
  <Override PartName="/ppt/notesSlides/_rels/notesSlide73.xml.rels" ContentType="application/vnd.openxmlformats-package.relationships+xml"/>
  <Override PartName="/ppt/notesSlides/_rels/notesSlide72.xml.rels" ContentType="application/vnd.openxmlformats-package.relationships+xml"/>
  <Override PartName="/ppt/notesSlides/_rels/notesSlide69.xml.rels" ContentType="application/vnd.openxmlformats-package.relationships+xml"/>
  <Override PartName="/ppt/notesSlides/_rels/notesSlide113.xml.rels" ContentType="application/vnd.openxmlformats-package.relationships+xml"/>
  <Override PartName="/ppt/notesSlides/_rels/notesSlide30.xml.rels" ContentType="application/vnd.openxmlformats-package.relationships+xml"/>
  <Override PartName="/ppt/notesSlides/_rels/notesSlide62.xml.rels" ContentType="application/vnd.openxmlformats-package.relationships+xml"/>
  <Override PartName="/ppt/notesSlides/_rels/notesSlide60.xml.rels" ContentType="application/vnd.openxmlformats-package.relationships+xml"/>
  <Override PartName="/ppt/notesSlides/_rels/notesSlide80.xml.rels" ContentType="application/vnd.openxmlformats-package.relationships+xml"/>
  <Override PartName="/ppt/notesSlides/_rels/notesSlide10.xml.rels" ContentType="application/vnd.openxmlformats-package.relationships+xml"/>
  <Override PartName="/ppt/notesSlides/_rels/notesSlide35.xml.rels" ContentType="application/vnd.openxmlformats-package.relationships+xml"/>
  <Override PartName="/ppt/notesSlides/_rels/notesSlide33.xml.rels" ContentType="application/vnd.openxmlformats-package.relationships+xml"/>
  <Override PartName="/ppt/notesSlides/_rels/notesSlide70.xml.rels" ContentType="application/vnd.openxmlformats-package.relationships+xml"/>
  <Override PartName="/ppt/notesSlides/_rels/notesSlide25.xml.rels" ContentType="application/vnd.openxmlformats-package.relationships+xml"/>
  <Override PartName="/ppt/notesSlides/_rels/notesSlide134.xml.rels" ContentType="application/vnd.openxmlformats-package.relationships+xml"/>
  <Override PartName="/ppt/notesSlides/_rels/notesSlide4.xml.rels" ContentType="application/vnd.openxmlformats-package.relationships+xml"/>
  <Override PartName="/ppt/notesSlides/_rels/notesSlide13.xml.rels" ContentType="application/vnd.openxmlformats-package.relationships+xml"/>
  <Override PartName="/ppt/notesSlides/_rels/notesSlide38.xml.rels" ContentType="application/vnd.openxmlformats-package.relationships+xml"/>
  <Override PartName="/ppt/notesSlides/_rels/notesSlide23.xml.rels" ContentType="application/vnd.openxmlformats-package.relationships+xml"/>
  <Override PartName="/ppt/notesSlides/_rels/notesSlide36.xml.rels" ContentType="application/vnd.openxmlformats-package.relationships+xml"/>
  <Override PartName="/ppt/notesSlides/_rels/notesSlide91.xml.rels" ContentType="application/vnd.openxmlformats-package.relationships+xml"/>
  <Override PartName="/ppt/notesSlides/_rels/notesSlide108.xml.rels" ContentType="application/vnd.openxmlformats-package.relationships+xml"/>
  <Override PartName="/ppt/notesSlides/_rels/notesSlide21.xml.rels" ContentType="application/vnd.openxmlformats-package.relationships+xml"/>
  <Override PartName="/ppt/notesSlides/_rels/notesSlide71.xml.rels" ContentType="application/vnd.openxmlformats-package.relationships+xml"/>
  <Override PartName="/ppt/notesSlides/_rels/notesSlide18.xml.rels" ContentType="application/vnd.openxmlformats-package.relationships+xml"/>
  <Override PartName="/ppt/notesSlides/_rels/notesSlide32.xml.rels" ContentType="application/vnd.openxmlformats-package.relationships+xml"/>
  <Override PartName="/ppt/notesSlides/_rels/notesSlide20.xml.rels" ContentType="application/vnd.openxmlformats-package.relationships+xml"/>
  <Override PartName="/ppt/notesSlides/_rels/notesSlide84.xml.rels" ContentType="application/vnd.openxmlformats-package.relationships+xml"/>
  <Override PartName="/ppt/notesSlides/_rels/notesSlide16.xml.rels" ContentType="application/vnd.openxmlformats-package.relationships+xml"/>
  <Override PartName="/ppt/notesSlides/_rels/notesSlide7.xml.rels" ContentType="application/vnd.openxmlformats-package.relationships+xml"/>
  <Override PartName="/ppt/notesSlides/_rels/notesSlide28.xml.rels" ContentType="application/vnd.openxmlformats-package.relationships+xml"/>
  <Override PartName="/ppt/notesSlides/_rels/notesSlide122.xml.rels" ContentType="application/vnd.openxmlformats-package.relationships+xml"/>
  <Override PartName="/ppt/notesSlides/_rels/notesSlide26.xml.rels" ContentType="application/vnd.openxmlformats-package.relationships+xml"/>
  <Override PartName="/ppt/notesSlides/_rels/notesSlide2.xml.rels" ContentType="application/vnd.openxmlformats-package.relationships+xml"/>
  <Override PartName="/ppt/notesSlides/_rels/notesSlide27.xml.rels" ContentType="application/vnd.openxmlformats-package.relationships+xml"/>
  <Override PartName="/ppt/notesSlides/_rels/notesSlide12.xml.rels" ContentType="application/vnd.openxmlformats-package.relationships+xml"/>
  <Override PartName="/ppt/notesSlides/_rels/notesSlide24.xml.rels" ContentType="application/vnd.openxmlformats-package.relationships+xml"/>
  <Override PartName="/ppt/notesSlides/_rels/notesSlide29.xml.rels" ContentType="application/vnd.openxmlformats-package.relationships+xml"/>
  <Override PartName="/ppt/notesSlides/_rels/notesSlide110.xml.rels" ContentType="application/vnd.openxmlformats-package.relationships+xml"/>
  <Override PartName="/ppt/notesSlides/_rels/notesSlide14.xml.rels" ContentType="application/vnd.openxmlformats-package.relationships+xml"/>
  <Override PartName="/ppt/notesSlides/_rels/notesSlide130.xml.rels" ContentType="application/vnd.openxmlformats-package.relationships+xml"/>
  <Override PartName="/ppt/notesSlides/_rels/notesSlide34.xml.rels" ContentType="application/vnd.openxmlformats-package.relationships+xml"/>
  <Override PartName="/ppt/notesSlides/_rels/notesSlide104.xml.rels" ContentType="application/vnd.openxmlformats-package.relationships+xml"/>
  <Override PartName="/ppt/notesSlides/_rels/notesSlide144.xml.rels" ContentType="application/vnd.openxmlformats-package.relationships+xml"/>
  <Override PartName="/ppt/notesSlides/_rels/notesSlide9.xml.rels" ContentType="application/vnd.openxmlformats-package.relationships+xml"/>
  <Override PartName="/ppt/notesSlides/_rels/notesSlide31.xml.rels" ContentType="application/vnd.openxmlformats-package.relationships+xml"/>
  <Override PartName="/ppt/notesSlides/_rels/notesSlide15.xml.rels" ContentType="application/vnd.openxmlformats-package.relationships+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62.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9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slides/slide143.xml" ContentType="application/vnd.openxmlformats-officedocument.presentationml.slide+xml"/>
  <Override PartName="/ppt/slides/slide142.xml" ContentType="application/vnd.openxmlformats-officedocument.presentationml.slide+xml"/>
  <Override PartName="/ppt/slides/slide141.xml" ContentType="application/vnd.openxmlformats-officedocument.presentationml.slide+xml"/>
  <Override PartName="/ppt/slides/slide140.xml" ContentType="application/vnd.openxmlformats-officedocument.presentationml.slide+xml"/>
  <Override PartName="/ppt/slides/slide133.xml" ContentType="application/vnd.openxmlformats-officedocument.presentationml.slide+xml"/>
  <Override PartName="/ppt/slides/slide97.xml" ContentType="application/vnd.openxmlformats-officedocument.presentationml.slide+xml"/>
  <Override PartName="/ppt/slides/slide132.xml" ContentType="application/vnd.openxmlformats-officedocument.presentationml.slide+xml"/>
  <Override PartName="/ppt/slides/slide96.xml" ContentType="application/vnd.openxmlformats-officedocument.presentationml.slide+xml"/>
  <Override PartName="/ppt/slides/slide131.xml" ContentType="application/vnd.openxmlformats-officedocument.presentationml.slide+xml"/>
  <Override PartName="/ppt/slides/slide95.xml" ContentType="application/vnd.openxmlformats-officedocument.presentationml.slide+xml"/>
  <Override PartName="/ppt/slides/slide124.xml" ContentType="application/vnd.openxmlformats-officedocument.presentationml.slide+xml"/>
  <Override PartName="/ppt/slides/slide30.xml" ContentType="application/vnd.openxmlformats-officedocument.presentationml.slide+xml"/>
  <Override PartName="/ppt/slides/slide88.xml" ContentType="application/vnd.openxmlformats-officedocument.presentationml.slide+xml"/>
  <Override PartName="/ppt/slides/slide123.xml" ContentType="application/vnd.openxmlformats-officedocument.presentationml.slide+xml"/>
  <Override PartName="/ppt/slides/slide87.xml" ContentType="application/vnd.openxmlformats-officedocument.presentationml.slide+xml"/>
  <Override PartName="/ppt/slides/slide122.xml" ContentType="application/vnd.openxmlformats-officedocument.presentationml.slide+xml"/>
  <Override PartName="/ppt/slides/slide86.xml" ContentType="application/vnd.openxmlformats-officedocument.presentationml.slide+xml"/>
  <Override PartName="/ppt/slides/slide121.xml" ContentType="application/vnd.openxmlformats-officedocument.presentationml.slide+xml"/>
  <Override PartName="/ppt/slides/slide85.xml" ContentType="application/vnd.openxmlformats-officedocument.presentationml.slide+xml"/>
  <Override PartName="/ppt/slides/slide120.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114.xml" ContentType="application/vnd.openxmlformats-officedocument.presentationml.slide+xml"/>
  <Override PartName="/ppt/slides/slide20.xml" ContentType="application/vnd.openxmlformats-officedocument.presentationml.slide+xml"/>
  <Override PartName="/ppt/slides/slide78.xml" ContentType="application/vnd.openxmlformats-officedocument.presentationml.slide+xml"/>
  <Override PartName="/ppt/slides/slide113.xml" ContentType="application/vnd.openxmlformats-officedocument.presentationml.slide+xml"/>
  <Override PartName="/ppt/slides/slide77.xml" ContentType="application/vnd.openxmlformats-officedocument.presentationml.slide+xml"/>
  <Override PartName="/ppt/slides/slide112.xml" ContentType="application/vnd.openxmlformats-officedocument.presentationml.slide+xml"/>
  <Override PartName="/ppt/slides/slide76.xml" ContentType="application/vnd.openxmlformats-officedocument.presentationml.slide+xml"/>
  <Override PartName="/ppt/slides/slide111.xml" ContentType="application/vnd.openxmlformats-officedocument.presentationml.slide+xml"/>
  <Override PartName="/ppt/slides/slide75.xml" ContentType="application/vnd.openxmlformats-officedocument.presentationml.slide+xml"/>
  <Override PartName="/ppt/slides/slide110.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104.xml" ContentType="application/vnd.openxmlformats-officedocument.presentationml.slide+xml"/>
  <Override PartName="/ppt/slides/slide10.xml" ContentType="application/vnd.openxmlformats-officedocument.presentationml.slide+xml"/>
  <Override PartName="/ppt/slides/slide68.xml" ContentType="application/vnd.openxmlformats-officedocument.presentationml.slide+xml"/>
  <Override PartName="/ppt/slides/slide103.xml" ContentType="application/vnd.openxmlformats-officedocument.presentationml.slide+xml"/>
  <Override PartName="/ppt/slides/slide67.xml" ContentType="application/vnd.openxmlformats-officedocument.presentationml.slide+xml"/>
  <Override PartName="/ppt/slides/slide102.xml" ContentType="application/vnd.openxmlformats-officedocument.presentationml.slide+xml"/>
  <Override PartName="/ppt/slides/slide66.xml" ContentType="application/vnd.openxmlformats-officedocument.presentationml.slide+xml"/>
  <Override PartName="/ppt/slides/slide101.xml" ContentType="application/vnd.openxmlformats-officedocument.presentationml.slide+xml"/>
  <Override PartName="/ppt/slides/slide65.xml" ContentType="application/vnd.openxmlformats-officedocument.presentationml.slide+xml"/>
  <Override PartName="/ppt/slides/slide100.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9.xml" ContentType="application/vnd.openxmlformats-officedocument.presentationml.slide+xml"/>
  <Override PartName="/ppt/slides/slide61.xml" ContentType="application/vnd.openxmlformats-officedocument.presentationml.slide+xml"/>
  <Override PartName="/ppt/slides/slide8.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139.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129.xml" ContentType="application/vnd.openxmlformats-officedocument.presentationml.slide+xml"/>
  <Override PartName="/ppt/slides/slide35.xml" ContentType="application/vnd.openxmlformats-officedocument.presentationml.slide+xml"/>
  <Override PartName="/ppt/slides/slide128.xml" ContentType="application/vnd.openxmlformats-officedocument.presentationml.slide+xml"/>
  <Override PartName="/ppt/slides/slide34.xml" ContentType="application/vnd.openxmlformats-officedocument.presentationml.slide+xml"/>
  <Override PartName="/ppt/slides/slide127.xml" ContentType="application/vnd.openxmlformats-officedocument.presentationml.slide+xml"/>
  <Override PartName="/ppt/slides/slide33.xml" ContentType="application/vnd.openxmlformats-officedocument.presentationml.slide+xml"/>
  <Override PartName="/ppt/slides/slide126.xml" ContentType="application/vnd.openxmlformats-officedocument.presentationml.slide+xml"/>
  <Override PartName="/ppt/slides/slide32.xml" ContentType="application/vnd.openxmlformats-officedocument.presentationml.slide+xml"/>
  <Override PartName="/ppt/slides/slide125.xml" ContentType="application/vnd.openxmlformats-officedocument.presentationml.slide+xml"/>
  <Override PartName="/ppt/slides/slide89.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5.xml" ContentType="application/vnd.openxmlformats-officedocument.presentationml.slide+xml"/>
  <Override PartName="/ppt/slides/slide147.xml" ContentType="application/vnd.openxmlformats-officedocument.presentationml.slide+xml"/>
  <Override PartName="/ppt/slides/slide53.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6.xml" ContentType="application/vnd.openxmlformats-officedocument.presentationml.slide+xml"/>
  <Override PartName="/ppt/slides/slide52.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145.xml" ContentType="application/vnd.openxmlformats-officedocument.presentationml.slide+xml"/>
  <Override PartName="/ppt/slides/slide51.xml" ContentType="application/vnd.openxmlformats-officedocument.presentationml.slide+xml"/>
  <Override PartName="/ppt/slides/slide26.xml" ContentType="application/vnd.openxmlformats-officedocument.presentationml.slide+xml"/>
  <Override PartName="/ppt/slides/slide2.xml" ContentType="application/vnd.openxmlformats-officedocument.presentationml.slide+xml"/>
  <Override PartName="/ppt/slides/slide144.xml" ContentType="application/vnd.openxmlformats-officedocument.presentationml.slide+xml"/>
  <Override PartName="/ppt/slides/slide50.xml" ContentType="application/vnd.openxmlformats-officedocument.presentationml.slide+xml"/>
  <Override PartName="/ppt/slides/slide119.xml" ContentType="application/vnd.openxmlformats-officedocument.presentationml.slide+xml"/>
  <Override PartName="/ppt/slides/slide25.xml" ContentType="application/vnd.openxmlformats-officedocument.presentationml.slide+xml"/>
  <Override PartName="/ppt/slides/slide118.xml" ContentType="application/vnd.openxmlformats-officedocument.presentationml.slide+xml"/>
  <Override PartName="/ppt/slides/slide24.xml" ContentType="application/vnd.openxmlformats-officedocument.presentationml.slide+xml"/>
  <Override PartName="/ppt/slides/slide117.xml" ContentType="application/vnd.openxmlformats-officedocument.presentationml.slide+xml"/>
  <Override PartName="/ppt/slides/slide23.xml" ContentType="application/vnd.openxmlformats-officedocument.presentationml.slide+xml"/>
  <Override PartName="/ppt/slides/slide116.xml" ContentType="application/vnd.openxmlformats-officedocument.presentationml.slide+xml"/>
  <Override PartName="/ppt/slides/slide22.xml" ContentType="application/vnd.openxmlformats-officedocument.presentationml.slide+xml"/>
  <Override PartName="/ppt/slides/slide115.xml" ContentType="application/vnd.openxmlformats-officedocument.presentationml.slide+xml"/>
  <Override PartName="/ppt/slides/slide79.xml" ContentType="application/vnd.openxmlformats-officedocument.presentationml.slide+xml"/>
  <Override PartName="/ppt/slides/slide21.xml" ContentType="application/vnd.openxmlformats-officedocument.presentationml.slide+xml"/>
  <Override PartName="/ppt/slides/slide138.xml" ContentType="application/vnd.openxmlformats-officedocument.presentationml.slide+xml"/>
  <Override PartName="/ppt/slides/slide44.xml" ContentType="application/vnd.openxmlformats-officedocument.presentationml.slide+xml"/>
  <Override PartName="/ppt/slides/slide130.xml" ContentType="application/vnd.openxmlformats-officedocument.presentationml.slide+xml"/>
  <Override PartName="/ppt/slides/slide94.xml" ContentType="application/vnd.openxmlformats-officedocument.presentationml.slide+xml"/>
  <Override PartName="/ppt/slides/slide19.xml" ContentType="application/vnd.openxmlformats-officedocument.presentationml.slide+xml"/>
  <Override PartName="/ppt/slides/slide137.xml" ContentType="application/vnd.openxmlformats-officedocument.presentationml.slide+xml"/>
  <Override PartName="/ppt/slides/slide43.xml" ContentType="application/vnd.openxmlformats-officedocument.presentationml.slide+xml"/>
  <Override PartName="/ppt/slides/slide57.xml" ContentType="application/vnd.openxmlformats-officedocument.presentationml.slide+xml"/>
  <Override PartName="/ppt/slides/slide93.xml" ContentType="application/vnd.openxmlformats-officedocument.presentationml.slide+xml"/>
  <Override PartName="/ppt/slides/slide18.xml" ContentType="application/vnd.openxmlformats-officedocument.presentationml.slide+xml"/>
  <Override PartName="/ppt/slides/slide136.xml" ContentType="application/vnd.openxmlformats-officedocument.presentationml.slide+xml"/>
  <Override PartName="/ppt/slides/slide42.xml" ContentType="application/vnd.openxmlformats-officedocument.presentationml.slide+xml"/>
  <Override PartName="/ppt/slides/slide56.xml" ContentType="application/vnd.openxmlformats-officedocument.presentationml.slide+xml"/>
  <Override PartName="/ppt/slides/slide92.xml" ContentType="application/vnd.openxmlformats-officedocument.presentationml.slide+xml"/>
  <Override PartName="/ppt/slides/slide17.xml" ContentType="application/vnd.openxmlformats-officedocument.presentationml.slide+xml"/>
  <Override PartName="/ppt/slides/slide135.xml" ContentType="application/vnd.openxmlformats-officedocument.presentationml.slide+xml"/>
  <Override PartName="/ppt/slides/slide99.xml" ContentType="application/vnd.openxmlformats-officedocument.presentationml.slide+xml"/>
  <Override PartName="/ppt/slides/slide41.xml" ContentType="application/vnd.openxmlformats-officedocument.presentationml.slide+xml"/>
  <Override PartName="/ppt/slides/slide55.xml" ContentType="application/vnd.openxmlformats-officedocument.presentationml.slide+xml"/>
  <Override PartName="/ppt/slides/slide7.xml" ContentType="application/vnd.openxmlformats-officedocument.presentationml.slide+xml"/>
  <Override PartName="/ppt/slides/slide91.xml" ContentType="application/vnd.openxmlformats-officedocument.presentationml.slide+xml"/>
  <Override PartName="/ppt/slides/slide16.xml" ContentType="application/vnd.openxmlformats-officedocument.presentationml.slide+xml"/>
  <Override PartName="/ppt/slides/slide134.xml" ContentType="application/vnd.openxmlformats-officedocument.presentationml.slide+xml"/>
  <Override PartName="/ppt/slides/slide98.xml" ContentType="application/vnd.openxmlformats-officedocument.presentationml.slide+xml"/>
  <Override PartName="/ppt/slides/slide40.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90.xml" ContentType="application/vnd.openxmlformats-officedocument.presentationml.slide+xml"/>
  <Override PartName="/ppt/slides/_rels/slide143.xml.rels" ContentType="application/vnd.openxmlformats-package.relationships+xml"/>
  <Override PartName="/ppt/slides/_rels/slide142.xml.rels" ContentType="application/vnd.openxmlformats-package.relationships+xml"/>
  <Override PartName="/ppt/slides/_rels/slide141.xml.rels" ContentType="application/vnd.openxmlformats-package.relationships+xml"/>
  <Override PartName="/ppt/slides/_rels/slide137.xml.rels" ContentType="application/vnd.openxmlformats-package.relationships+xml"/>
  <Override PartName="/ppt/slides/_rels/slide136.xml.rels" ContentType="application/vnd.openxmlformats-package.relationships+xml"/>
  <Override PartName="/ppt/slides/_rels/slide135.xml.rels" ContentType="application/vnd.openxmlformats-package.relationships+xml"/>
  <Override PartName="/ppt/slides/_rels/slide134.xml.rels" ContentType="application/vnd.openxmlformats-package.relationships+xml"/>
  <Override PartName="/ppt/slides/_rels/slide133.xml.rels" ContentType="application/vnd.openxmlformats-package.relationships+xml"/>
  <Override PartName="/ppt/slides/_rels/slide132.xml.rels" ContentType="application/vnd.openxmlformats-package.relationships+xml"/>
  <Override PartName="/ppt/slides/_rels/slide131.xml.rels" ContentType="application/vnd.openxmlformats-package.relationships+xml"/>
  <Override PartName="/ppt/slides/_rels/slide130.xml.rels" ContentType="application/vnd.openxmlformats-package.relationships+xml"/>
  <Override PartName="/ppt/slides/_rels/slide127.xml.rels" ContentType="application/vnd.openxmlformats-package.relationships+xml"/>
  <Override PartName="/ppt/slides/_rels/slide126.xml.rels" ContentType="application/vnd.openxmlformats-package.relationships+xml"/>
  <Override PartName="/ppt/slides/_rels/slide125.xml.rels" ContentType="application/vnd.openxmlformats-package.relationships+xml"/>
  <Override PartName="/ppt/slides/_rels/slide124.xml.rels" ContentType="application/vnd.openxmlformats-package.relationships+xml"/>
  <Override PartName="/ppt/slides/_rels/slide123.xml.rels" ContentType="application/vnd.openxmlformats-package.relationships+xml"/>
  <Override PartName="/ppt/slides/_rels/slide122.xml.rels" ContentType="application/vnd.openxmlformats-package.relationships+xml"/>
  <Override PartName="/ppt/slides/_rels/slide117.xml.rels" ContentType="application/vnd.openxmlformats-package.relationships+xml"/>
  <Override PartName="/ppt/slides/_rels/slide116.xml.rels" ContentType="application/vnd.openxmlformats-package.relationships+xml"/>
  <Override PartName="/ppt/slides/_rels/slide115.xml.rels" ContentType="application/vnd.openxmlformats-package.relationships+xml"/>
  <Override PartName="/ppt/slides/_rels/slide114.xml.rels" ContentType="application/vnd.openxmlformats-package.relationships+xml"/>
  <Override PartName="/ppt/slides/_rels/slide113.xml.rels" ContentType="application/vnd.openxmlformats-package.relationships+xml"/>
  <Override PartName="/ppt/slides/_rels/slide112.xml.rels" ContentType="application/vnd.openxmlformats-package.relationships+xml"/>
  <Override PartName="/ppt/slides/_rels/slide111.xml.rels" ContentType="application/vnd.openxmlformats-package.relationships+xml"/>
  <Override PartName="/ppt/slides/_rels/slide110.xml.rels" ContentType="application/vnd.openxmlformats-package.relationships+xml"/>
  <Override PartName="/ppt/slides/_rels/slide107.xml.rels" ContentType="application/vnd.openxmlformats-package.relationships+xml"/>
  <Override PartName="/ppt/slides/_rels/slide106.xml.rels" ContentType="application/vnd.openxmlformats-package.relationships+xml"/>
  <Override PartName="/ppt/slides/_rels/slide105.xml.rels" ContentType="application/vnd.openxmlformats-package.relationships+xml"/>
  <Override PartName="/ppt/slides/_rels/slide104.xml.rels" ContentType="application/vnd.openxmlformats-package.relationships+xml"/>
  <Override PartName="/ppt/slides/_rels/slide147.xml.rels" ContentType="application/vnd.openxmlformats-package.relationships+xml"/>
  <Override PartName="/ppt/slides/_rels/slide103.xml.rels" ContentType="application/vnd.openxmlformats-package.relationships+xml"/>
  <Override PartName="/ppt/slides/_rels/slide146.xml.rels" ContentType="application/vnd.openxmlformats-package.relationships+xml"/>
  <Override PartName="/ppt/slides/_rels/slide102.xml.rels" ContentType="application/vnd.openxmlformats-package.relationships+xml"/>
  <Override PartName="/ppt/slides/_rels/slide145.xml.rels" ContentType="application/vnd.openxmlformats-package.relationships+xml"/>
  <Override PartName="/ppt/slides/_rels/slide101.xml.rels" ContentType="application/vnd.openxmlformats-package.relationships+xml"/>
  <Override PartName="/ppt/slides/_rels/slide144.xml.rels" ContentType="application/vnd.openxmlformats-package.relationships+xml"/>
  <Override PartName="/ppt/slides/_rels/slide100.xml.rels" ContentType="application/vnd.openxmlformats-package.relationships+xml"/>
  <Override PartName="/ppt/slides/_rels/slide91.xml.rels" ContentType="application/vnd.openxmlformats-package.relationships+xml"/>
  <Override PartName="/ppt/slides/_rels/slide45.xml.rels" ContentType="application/vnd.openxmlformats-package.relationships+xml"/>
  <Override PartName="/ppt/slides/_rels/slide89.xml.rels" ContentType="application/vnd.openxmlformats-package.relationships+xml"/>
  <Override PartName="/ppt/slides/_rels/slide44.xml.rels" ContentType="application/vnd.openxmlformats-package.relationships+xml"/>
  <Override PartName="/ppt/slides/_rels/slide88.xml.rels" ContentType="application/vnd.openxmlformats-package.relationships+xml"/>
  <Override PartName="/ppt/slides/_rels/slide43.xml.rels" ContentType="application/vnd.openxmlformats-package.relationships+xml"/>
  <Override PartName="/ppt/slides/_rels/slide87.xml.rels" ContentType="application/vnd.openxmlformats-package.relationships+xml"/>
  <Override PartName="/ppt/slides/_rels/slide42.xml.rels" ContentType="application/vnd.openxmlformats-package.relationships+xml"/>
  <Override PartName="/ppt/slides/_rels/slide86.xml.rels" ContentType="application/vnd.openxmlformats-package.relationships+xml"/>
  <Override PartName="/ppt/slides/_rels/slide41.xml.rels" ContentType="application/vnd.openxmlformats-package.relationships+xml"/>
  <Override PartName="/ppt/slides/_rels/slide85.xml.rels" ContentType="application/vnd.openxmlformats-package.relationships+xml"/>
  <Override PartName="/ppt/slides/_rels/slide40.xml.rels" ContentType="application/vnd.openxmlformats-package.relationships+xml"/>
  <Override PartName="/ppt/slides/_rels/slide84.xml.rels" ContentType="application/vnd.openxmlformats-package.relationships+xml"/>
  <Override PartName="/ppt/slides/_rels/slide139.xml.rels" ContentType="application/vnd.openxmlformats-package.relationships+xml"/>
  <Override PartName="/ppt/slides/_rels/slide81.xml.rels" ContentType="application/vnd.openxmlformats-package.relationships+xml"/>
  <Override PartName="/ppt/slides/_rels/slide138.xml.rels" ContentType="application/vnd.openxmlformats-package.relationships+xml"/>
  <Override PartName="/ppt/slides/_rels/slide80.xml.rels" ContentType="application/vnd.openxmlformats-package.relationships+xml"/>
  <Override PartName="/ppt/slides/_rels/slide32.xml.rels" ContentType="application/vnd.openxmlformats-package.relationships+xml"/>
  <Override PartName="/ppt/slides/_rels/slide76.xml.rels" ContentType="application/vnd.openxmlformats-package.relationships+xml"/>
  <Override PartName="/ppt/slides/_rels/slide31.xml.rels" ContentType="application/vnd.openxmlformats-package.relationships+xml"/>
  <Override PartName="/ppt/slides/_rels/slide75.xml.rels" ContentType="application/vnd.openxmlformats-package.relationships+xml"/>
  <Override PartName="/ppt/slides/_rels/slide30.xml.rels" ContentType="application/vnd.openxmlformats-package.relationships+xml"/>
  <Override PartName="/ppt/slides/_rels/slide74.xml.rels" ContentType="application/vnd.openxmlformats-package.relationships+xml"/>
  <Override PartName="/ppt/slides/_rels/slide73.xml.rels" ContentType="application/vnd.openxmlformats-package.relationships+xml"/>
  <Override PartName="/ppt/slides/_rels/slide72.xml.rels" ContentType="application/vnd.openxmlformats-package.relationships+xml"/>
  <Override PartName="/ppt/slides/_rels/slide129.xml.rels" ContentType="application/vnd.openxmlformats-package.relationships+xml"/>
  <Override PartName="/ppt/slides/_rels/slide71.xml.rels" ContentType="application/vnd.openxmlformats-package.relationships+xml"/>
  <Override PartName="/ppt/slides/_rels/slide128.xml.rels" ContentType="application/vnd.openxmlformats-package.relationships+xml"/>
  <Override PartName="/ppt/slides/_rels/slide70.xml.rels" ContentType="application/vnd.openxmlformats-package.relationships+xml"/>
  <Override PartName="/ppt/slides/_rels/slide52.xml.rels" ContentType="application/vnd.openxmlformats-package.relationships+xml"/>
  <Override PartName="/ppt/slides/_rels/slide3.xml.rels" ContentType="application/vnd.openxmlformats-package.relationships+xml"/>
  <Override PartName="/ppt/slides/_rels/slide96.xml.rels" ContentType="application/vnd.openxmlformats-package.relationships+xml"/>
  <Override PartName="/ppt/slides/_rels/slide20.xml.rels" ContentType="application/vnd.openxmlformats-package.relationships+xml"/>
  <Override PartName="/ppt/slides/_rels/slide64.xml.rels" ContentType="application/vnd.openxmlformats-package.relationships+xml"/>
  <Override PartName="/ppt/slides/_rels/slide2.xml.rels" ContentType="application/vnd.openxmlformats-package.relationships+xml"/>
  <Override PartName="/ppt/slides/_rels/slide95.xml.rels" ContentType="application/vnd.openxmlformats-package.relationships+xml"/>
  <Override PartName="/ppt/slides/_rels/slide63.xml.rels" ContentType="application/vnd.openxmlformats-package.relationships+xml"/>
  <Override PartName="/ppt/slides/_rels/slide1.xml.rels" ContentType="application/vnd.openxmlformats-package.relationships+xml"/>
  <Override PartName="/ppt/slides/_rels/slide94.xml.rels" ContentType="application/vnd.openxmlformats-package.relationships+xml"/>
  <Override PartName="/ppt/slides/_rels/slide62.xml.rels" ContentType="application/vnd.openxmlformats-package.relationships+xml"/>
  <Override PartName="/ppt/slides/_rels/slide93.xml.rels" ContentType="application/vnd.openxmlformats-package.relationships+xml"/>
  <Override PartName="/ppt/slides/_rels/slide119.xml.rels" ContentType="application/vnd.openxmlformats-package.relationships+xml"/>
  <Override PartName="/ppt/slides/_rels/slide61.xml.rels" ContentType="application/vnd.openxmlformats-package.relationships+xml"/>
  <Override PartName="/ppt/slides/_rels/slide92.xml.rels" ContentType="application/vnd.openxmlformats-package.relationships+xml"/>
  <Override PartName="/ppt/slides/_rels/slide118.xml.rels" ContentType="application/vnd.openxmlformats-package.relationships+xml"/>
  <Override PartName="/ppt/slides/_rels/slide60.xml.rels" ContentType="application/vnd.openxmlformats-package.relationships+xml"/>
  <Override PartName="/ppt/slides/_rels/slide15.xml.rels" ContentType="application/vnd.openxmlformats-package.relationships+xml"/>
  <Override PartName="/ppt/slides/_rels/slide59.xml.rels" ContentType="application/vnd.openxmlformats-package.relationships+xml"/>
  <Override PartName="/ppt/slides/_rels/slide83.xml.rels" ContentType="application/vnd.openxmlformats-package.relationships+xml"/>
  <Override PartName="/ppt/slides/_rels/slide109.xml.rels" ContentType="application/vnd.openxmlformats-package.relationships+xml"/>
  <Override PartName="/ppt/slides/_rels/slide51.xml.rels" ContentType="application/vnd.openxmlformats-package.relationships+xml"/>
  <Override PartName="/ppt/slides/_rels/slide82.xml.rels" ContentType="application/vnd.openxmlformats-package.relationships+xml"/>
  <Override PartName="/ppt/slides/_rels/slide108.xml.rels" ContentType="application/vnd.openxmlformats-package.relationships+xml"/>
  <Override PartName="/ppt/slides/_rels/slide50.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39.xml.rels" ContentType="application/vnd.openxmlformats-package.relationships+xml"/>
  <Override PartName="/ppt/slides/_rels/slide66.xml.rels" ContentType="application/vnd.openxmlformats-package.relationships+xml"/>
  <Override PartName="/ppt/slides/_rels/slide34.xml.rels" ContentType="application/vnd.openxmlformats-package.relationships+xml"/>
  <Override PartName="/ppt/slides/_rels/slide65.xml.rels" ContentType="application/vnd.openxmlformats-package.relationships+xml"/>
  <Override PartName="/ppt/slides/_rels/slide33.xml.rels" ContentType="application/vnd.openxmlformats-package.relationships+xml"/>
  <Override PartName="/ppt/slides/_rels/slide28.xml.rels" ContentType="application/vnd.openxmlformats-package.relationships+xml"/>
  <Override PartName="/ppt/slides/_rels/slide49.xml.rels" ContentType="application/vnd.openxmlformats-package.relationships+xml"/>
  <Override PartName="/ppt/slides/_rels/slide56.xml.rels" ContentType="application/vnd.openxmlformats-package.relationships+xml"/>
  <Override PartName="/ppt/slides/_rels/slide24.xml.rels" ContentType="application/vnd.openxmlformats-package.relationships+xml"/>
  <Override PartName="/ppt/slides/_rels/slide48.xml.rels" ContentType="application/vnd.openxmlformats-package.relationships+xml"/>
  <Override PartName="/ppt/slides/_rels/slide38.xml.rels" ContentType="application/vnd.openxmlformats-package.relationships+xml"/>
  <Override PartName="/ppt/slides/_rels/slide6.xml.rels" ContentType="application/vnd.openxmlformats-package.relationships+xml"/>
  <Override PartName="/ppt/slides/_rels/slide99.xml.rels" ContentType="application/vnd.openxmlformats-package.relationships+xml"/>
  <Override PartName="/ppt/slides/_rels/slide55.xml.rels" ContentType="application/vnd.openxmlformats-package.relationships+xml"/>
  <Override PartName="/ppt/slides/_rels/slide23.xml.rels" ContentType="application/vnd.openxmlformats-package.relationships+xml"/>
  <Override PartName="/ppt/slides/_rels/slide79.xml.rels" ContentType="application/vnd.openxmlformats-package.relationships+xml"/>
  <Override PartName="/ppt/slides/_rels/slide47.xml.rels" ContentType="application/vnd.openxmlformats-package.relationships+xml"/>
  <Override PartName="/ppt/slides/_rels/slide69.xml.rels" ContentType="application/vnd.openxmlformats-package.relationships+xml"/>
  <Override PartName="/ppt/slides/_rels/slide37.xml.rels" ContentType="application/vnd.openxmlformats-package.relationships+xml"/>
  <Override PartName="/ppt/slides/_rels/slide5.xml.rels" ContentType="application/vnd.openxmlformats-package.relationships+xml"/>
  <Override PartName="/ppt/slides/_rels/slide98.xml.rels" ContentType="application/vnd.openxmlformats-package.relationships+xml"/>
  <Override PartName="/ppt/slides/_rels/slide54.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29.xml.rels" ContentType="application/vnd.openxmlformats-package.relationships+xml"/>
  <Override PartName="/ppt/slides/_rels/slide58.xml.rels" ContentType="application/vnd.openxmlformats-package.relationships+xml"/>
  <Override PartName="/ppt/slides/_rels/slide14.xml.rels" ContentType="application/vnd.openxmlformats-package.relationships+xml"/>
  <Override PartName="/ppt/slides/_rels/slide77.xml.rels" ContentType="application/vnd.openxmlformats-package.relationships+xml"/>
  <Override PartName="/ppt/slides/_rels/slide13.xml.rels" ContentType="application/vnd.openxmlformats-package.relationships+xml"/>
  <Override PartName="/ppt/slides/_rels/slide121.xml.rels" ContentType="application/vnd.openxmlformats-package.relationships+xml"/>
  <Override PartName="/ppt/slides/_rels/slide9.xml.rels" ContentType="application/vnd.openxmlformats-package.relationships+xml"/>
  <Override PartName="/ppt/slides/_rels/slide140.xml.rels" ContentType="application/vnd.openxmlformats-package.relationships+xml"/>
  <Override PartName="/ppt/slides/_rels/slide26.xml.rels" ContentType="application/vnd.openxmlformats-package.relationships+xml"/>
  <Override PartName="/ppt/slides/_rels/slide68.xml.rels" ContentType="application/vnd.openxmlformats-package.relationships+xml"/>
  <Override PartName="/ppt/slides/_rels/slide4.xml.rels" ContentType="application/vnd.openxmlformats-package.relationships+xml"/>
  <Override PartName="/ppt/slides/_rels/slide36.xml.rels" ContentType="application/vnd.openxmlformats-package.relationships+xml"/>
  <Override PartName="/ppt/slides/_rels/slide120.xml.rels" ContentType="application/vnd.openxmlformats-package.relationships+xml"/>
  <Override PartName="/ppt/slides/_rels/slide8.xml.rels" ContentType="application/vnd.openxmlformats-package.relationships+xml"/>
  <Override PartName="/ppt/slides/_rels/slide57.xml.rels" ContentType="application/vnd.openxmlformats-package.relationships+xml"/>
  <Override PartName="/ppt/slides/_rels/slide25.xml.rels" ContentType="application/vnd.openxmlformats-package.relationships+xml"/>
  <Override PartName="/ppt/slides/_rels/slide67.xml.rels" ContentType="application/vnd.openxmlformats-package.relationships+xml"/>
  <Override PartName="/ppt/slides/_rels/slide35.xml.rels" ContentType="application/vnd.openxmlformats-package.relationships+xml"/>
  <Override PartName="/ppt/slides/_rels/slide78.xml.rels" ContentType="application/vnd.openxmlformats-package.relationships+xml"/>
  <Override PartName="/ppt/slides/_rels/slide46.xml.rels" ContentType="application/vnd.openxmlformats-package.relationships+xml"/>
  <Override PartName="/ppt/slides/_rels/slide97.xml.rels" ContentType="application/vnd.openxmlformats-package.relationships+xml"/>
  <Override PartName="/ppt/slides/_rels/slide53.xml.rels" ContentType="application/vnd.openxmlformats-package.relationships+xml"/>
  <Override PartName="/ppt/slides/_rels/slide21.xml.rels" ContentType="application/vnd.openxmlformats-package.relationships+xml"/>
  <Override PartName="/ppt/slides/_rels/slide90.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slide109.xml" ContentType="application/vnd.openxmlformats-officedocument.presentationml.slide+xml"/>
  <Override PartName="/ppt/slides/slide15.xml" ContentType="application/vnd.openxmlformats-officedocument.presentationml.slide+xml"/>
  <Override PartName="/ppt/slides/slide108.xml" ContentType="application/vnd.openxmlformats-officedocument.presentationml.slide+xml"/>
  <Override PartName="/ppt/slides/slide14.xml" ContentType="application/vnd.openxmlformats-officedocument.presentationml.slide+xml"/>
  <Override PartName="/ppt/slides/slide107.xml" ContentType="application/vnd.openxmlformats-officedocument.presentationml.slide+xml"/>
  <Override PartName="/ppt/slides/slide13.xml" ContentType="application/vnd.openxmlformats-officedocument.presentationml.slide+xml"/>
  <Override PartName="/ppt/slides/slide106.xml" ContentType="application/vnd.openxmlformats-officedocument.presentationml.slide+xml"/>
  <Override PartName="/ppt/slides/slide12.xml" ContentType="application/vnd.openxmlformats-officedocument.presentationml.slide+xml"/>
  <Override PartName="/ppt/slides/slide105.xml" ContentType="application/vnd.openxmlformats-officedocument.presentationml.slide+xml"/>
  <Override PartName="/ppt/slides/slide69.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88.jpeg" ContentType="image/jpeg"/>
  <Override PartName="/ppt/media/image86.jpeg" ContentType="image/jpeg"/>
  <Override PartName="/ppt/media/image84.jpeg" ContentType="image/jpeg"/>
  <Override PartName="/ppt/media/image79.jpeg" ContentType="image/jpeg"/>
  <Override PartName="/ppt/media/image78.png" ContentType="image/png"/>
  <Override PartName="/ppt/media/image76.jpeg" ContentType="image/jpeg"/>
  <Override PartName="/ppt/media/image89.jpeg" ContentType="image/jpeg"/>
  <Override PartName="/ppt/media/image74.png" ContentType="image/png"/>
  <Override PartName="/ppt/media/image73.jpeg" ContentType="image/jpeg"/>
  <Override PartName="/ppt/media/image71.jpeg" ContentType="image/jpeg"/>
  <Override PartName="/ppt/media/image81.jpeg" ContentType="image/jpeg"/>
  <Override PartName="/ppt/media/image68.jpeg" ContentType="image/jpeg"/>
  <Override PartName="/ppt/media/image80.jpeg" ContentType="image/jpeg"/>
  <Override PartName="/ppt/media/image67.jpeg" ContentType="image/jpeg"/>
  <Override PartName="/ppt/media/image66.jpeg" ContentType="image/jpeg"/>
  <Override PartName="/ppt/media/image65.jpeg" ContentType="image/jpeg"/>
  <Override PartName="/ppt/media/image64.jpeg" ContentType="image/jpeg"/>
  <Override PartName="/ppt/media/image63.jpeg" ContentType="image/jpeg"/>
  <Override PartName="/ppt/media/image60.png" ContentType="image/png"/>
  <Override PartName="/ppt/media/image72.jpeg" ContentType="image/jpeg"/>
  <Override PartName="/ppt/media/image59.jpeg" ContentType="image/jpeg"/>
  <Override PartName="/ppt/media/image85.jpeg" ContentType="image/jpeg"/>
  <Override PartName="/ppt/media/image58.gif" ContentType="image/gif"/>
  <Override PartName="/ppt/media/image75.png" ContentType="image/png"/>
  <Override PartName="/ppt/media/image70.jpeg" ContentType="image/jpeg"/>
  <Override PartName="/ppt/media/image57.jpeg" ContentType="image/jpeg"/>
  <Override PartName="/ppt/media/image56.jpeg" ContentType="image/jpeg"/>
  <Override PartName="/ppt/media/image15.png" ContentType="image/png"/>
  <Override PartName="/ppt/media/image51.jpeg" ContentType="image/jpeg"/>
  <Override PartName="/ppt/media/image50.jpeg" ContentType="image/jpeg"/>
  <Override PartName="/ppt/media/image62.jpeg" ContentType="image/jpeg"/>
  <Override PartName="/ppt/media/image2.png" ContentType="image/png"/>
  <Override PartName="/ppt/media/image41.wmf" ContentType="image/x-wmf"/>
  <Override PartName="/ppt/media/image49.jpeg" ContentType="image/jpeg"/>
  <Override PartName="/ppt/media/image61.jpeg" ContentType="image/jpeg"/>
  <Override PartName="/ppt/media/image31.wmf" ContentType="image/x-wmf"/>
  <Override PartName="/ppt/media/image48.jpeg" ContentType="image/jpeg"/>
  <Override PartName="/ppt/media/image83.jpeg" ContentType="image/jpeg"/>
  <Override PartName="/ppt/media/image7.png" ContentType="image/png"/>
  <Override PartName="/ppt/media/image46.wmf" ContentType="image/x-wmf"/>
  <Override PartName="/ppt/media/image55.jpeg" ContentType="image/jpeg"/>
  <Override PartName="/ppt/media/image5.png" ContentType="image/png"/>
  <Override PartName="/ppt/media/image44.wmf" ContentType="image/x-wmf"/>
  <Override PartName="/ppt/media/image4.png" ContentType="image/png"/>
  <Override PartName="/ppt/media/image43.wmf" ContentType="image/x-wmf"/>
  <Override PartName="/ppt/media/image53.jpeg" ContentType="image/jpeg"/>
  <Override PartName="/ppt/media/image17.jpeg" ContentType="image/jpeg"/>
  <Override PartName="/ppt/media/image3.png" ContentType="image/png"/>
  <Override PartName="/ppt/media/image42.wmf" ContentType="image/x-wmf"/>
  <Override PartName="/ppt/media/image39.wmf" ContentType="image/x-wmf"/>
  <Override PartName="/ppt/media/image38.wmf" ContentType="image/x-wmf"/>
  <Override PartName="/ppt/media/image37.wmf" ContentType="image/x-wmf"/>
  <Override PartName="/ppt/media/image82.jpeg" ContentType="image/jpeg"/>
  <Override PartName="/ppt/media/image69.jpeg" ContentType="image/jpeg"/>
  <Override PartName="/ppt/media/image36.wmf" ContentType="image/x-wmf"/>
  <Override PartName="/ppt/media/image54.jpeg" ContentType="image/jpeg"/>
  <Override PartName="/ppt/media/image34.wmf" ContentType="image/x-wmf"/>
  <Override PartName="/ppt/media/image33.wmf" ContentType="image/x-wmf"/>
  <Override PartName="/ppt/media/image52.jpeg" ContentType="image/jpeg"/>
  <Override PartName="/ppt/media/image32.wmf" ContentType="image/x-wmf"/>
  <Override PartName="/ppt/media/image22.jpeg" ContentType="image/jpeg"/>
  <Override PartName="/ppt/media/image35.wmf" ContentType="image/x-wmf"/>
  <Override PartName="/ppt/media/image27.jpeg" ContentType="image/jpeg"/>
  <Override PartName="/ppt/media/image1.png" ContentType="image/png"/>
  <Override PartName="/ppt/media/image40.wmf" ContentType="image/x-wmf"/>
  <Override PartName="/ppt/media/image25.jpeg" ContentType="image/jpeg"/>
  <Override PartName="/ppt/media/image45.wmf" ContentType="image/x-wmf"/>
  <Override PartName="/ppt/media/image6.png" ContentType="image/png"/>
  <Override PartName="/ppt/media/image23.jpeg" ContentType="image/jpeg"/>
  <Override PartName="/ppt/media/image21.jpeg" ContentType="image/jpeg"/>
  <Override PartName="/ppt/media/image10.png" ContentType="image/png"/>
  <Override PartName="/ppt/media/image20.jpeg" ContentType="image/jpeg"/>
  <Override PartName="/ppt/media/image18.jpeg" ContentType="image/jpeg"/>
  <Override PartName="/ppt/media/image14.png" ContentType="image/png"/>
  <Override PartName="/ppt/media/image13.png" ContentType="image/png"/>
  <Override PartName="/ppt/media/image30.wmf" ContentType="image/x-wmf"/>
  <Override PartName="/ppt/media/image24.jpeg" ContentType="image/jpeg"/>
  <Override PartName="/ppt/media/image12.png" ContentType="image/png"/>
  <Override PartName="/ppt/media/image87.gif" ContentType="image/gif"/>
  <Override PartName="/ppt/media/image28.jpeg" ContentType="image/jpeg"/>
  <Override PartName="/ppt/media/image29.wmf" ContentType="image/x-wmf"/>
  <Override PartName="/ppt/media/image19.jpeg" ContentType="image/jpeg"/>
  <Override PartName="/ppt/media/image47.jpeg" ContentType="image/jpeg"/>
  <Override PartName="/ppt/media/image90.jpeg" ContentType="image/jpeg"/>
  <Override PartName="/ppt/media/image77.jpeg" ContentType="image/jpeg"/>
  <Override PartName="/ppt/media/image11.png" ContentType="image/png"/>
  <Override PartName="/ppt/media/image9.png" ContentType="image/png"/>
  <Override PartName="/ppt/media/image8.png" ContentType="image/png"/>
  <Override PartName="/ppt/media/image26.jpeg" ContentType="image/jpeg"/>
  <Override PartName="/ppt/media/image16.png" ContentType="image/png"/>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1.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89.xml" ContentType="application/vnd.openxmlformats-officedocument.presentationml.slideLayout+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44.xml" ContentType="application/vnd.openxmlformats-officedocument.presentationml.slideLayout+xml"/>
  <Override PartName="/ppt/slideLayouts/slideLayout94.xml" ContentType="application/vnd.openxmlformats-officedocument.presentationml.slideLayout+xml"/>
  <Override PartName="/ppt/slideLayouts/slideLayout19.xml" ContentType="application/vnd.openxmlformats-officedocument.presentationml.slideLayout+xml"/>
  <Override PartName="/ppt/slideLayouts/slideLayout79.xml" ContentType="application/vnd.openxmlformats-officedocument.presentationml.slideLayout+xml"/>
  <Override PartName="/ppt/slideLayouts/slideLayout20.xml" ContentType="application/vnd.openxmlformats-officedocument.presentationml.slideLayout+xml"/>
  <Override PartName="/ppt/slideLayouts/slideLayout43.xml" ContentType="application/vnd.openxmlformats-officedocument.presentationml.slideLayout+xml"/>
  <Override PartName="/ppt/slideLayouts/slideLayout93.xml" ContentType="application/vnd.openxmlformats-officedocument.presentationml.slideLayout+xml"/>
  <Override PartName="/ppt/slideLayouts/slideLayout18.xml" ContentType="application/vnd.openxmlformats-officedocument.presentationml.slideLayout+xml"/>
  <Override PartName="/ppt/slideLayouts/slideLayout40.xml" ContentType="application/vnd.openxmlformats-officedocument.presentationml.slideLayout+xml"/>
  <Override PartName="/ppt/slideLayouts/slideLayout9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69.xml" ContentType="application/vnd.openxmlformats-officedocument.presentationml.slideLayout+xml"/>
  <Override PartName="/ppt/slideLayouts/slideLayout10.xml" ContentType="application/vnd.openxmlformats-officedocument.presentationml.slideLayout+xml"/>
  <Override PartName="/ppt/slideLayouts/slideLayout53.xml" ContentType="application/vnd.openxmlformats-officedocument.presentationml.slideLayout+xml"/>
  <Override PartName="/ppt/slideLayouts/slideLayout28.xml" ContentType="application/vnd.openxmlformats-officedocument.presentationml.slideLayout+xml"/>
  <Override PartName="/ppt/slideLayouts/slideLayout73.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52.xml" ContentType="application/vnd.openxmlformats-officedocument.presentationml.slideLayout+xml"/>
  <Override PartName="/ppt/slideLayouts/slideLayout27.xml" ContentType="application/vnd.openxmlformats-officedocument.presentationml.slideLayout+xml"/>
  <Override PartName="/ppt/slideLayouts/slideLayout72.xml" ContentType="application/vnd.openxmlformats-officedocument.presentationml.slideLayout+xml"/>
  <Override PartName="/ppt/slideLayouts/slideLayout8.xml" ContentType="application/vnd.openxmlformats-officedocument.presentationml.slideLayout+xml"/>
  <Override PartName="/ppt/slideLayouts/slideLayout51.xml" ContentType="application/vnd.openxmlformats-officedocument.presentationml.slideLayout+xml"/>
  <Override PartName="/ppt/slideLayouts/slideLayout26.xml" ContentType="application/vnd.openxmlformats-officedocument.presentationml.slideLayout+xml"/>
  <Override PartName="/ppt/slideLayouts/slideLayout71.xml" ContentType="application/vnd.openxmlformats-officedocument.presentationml.slideLayout+xml"/>
  <Override PartName="/ppt/slideLayouts/slideLayout7.xml" ContentType="application/vnd.openxmlformats-officedocument.presentationml.slideLayout+xml"/>
  <Override PartName="/ppt/slideLayouts/_rels/slideLayout96.xml.rels" ContentType="application/vnd.openxmlformats-package.relationships+xml"/>
  <Override PartName="/ppt/slideLayouts/_rels/slideLayout91.xml.rels" ContentType="application/vnd.openxmlformats-package.relationships+xml"/>
  <Override PartName="/ppt/slideLayouts/_rels/slideLayout89.xml.rels" ContentType="application/vnd.openxmlformats-package.relationships+xml"/>
  <Override PartName="/ppt/slideLayouts/_rels/slideLayout88.xml.rels" ContentType="application/vnd.openxmlformats-package.relationships+xml"/>
  <Override PartName="/ppt/slideLayouts/_rels/slideLayout87.xml.rels" ContentType="application/vnd.openxmlformats-package.relationships+xml"/>
  <Override PartName="/ppt/slideLayouts/_rels/slideLayout86.xml.rels" ContentType="application/vnd.openxmlformats-package.relationships+xml"/>
  <Override PartName="/ppt/slideLayouts/_rels/slideLayout85.xml.rels" ContentType="application/vnd.openxmlformats-package.relationships+xml"/>
  <Override PartName="/ppt/slideLayouts/_rels/slideLayout84.xml.rels" ContentType="application/vnd.openxmlformats-package.relationships+xml"/>
  <Override PartName="/ppt/slideLayouts/_rels/slideLayout76.xml.rels" ContentType="application/vnd.openxmlformats-package.relationships+xml"/>
  <Override PartName="/ppt/slideLayouts/_rels/slideLayout75.xml.rels" ContentType="application/vnd.openxmlformats-package.relationships+xml"/>
  <Override PartName="/ppt/slideLayouts/_rels/slideLayout74.xml.rels" ContentType="application/vnd.openxmlformats-package.relationships+xml"/>
  <Override PartName="/ppt/slideLayouts/_rels/slideLayout73.xml.rels" ContentType="application/vnd.openxmlformats-package.relationships+xml"/>
  <Override PartName="/ppt/slideLayouts/_rels/slideLayout72.xml.rels" ContentType="application/vnd.openxmlformats-package.relationships+xml"/>
  <Override PartName="/ppt/slideLayouts/_rels/slideLayout71.xml.rels" ContentType="application/vnd.openxmlformats-package.relationships+xml"/>
  <Override PartName="/ppt/slideLayouts/_rels/slideLayout70.xml.rels" ContentType="application/vnd.openxmlformats-package.relationships+xml"/>
  <Override PartName="/ppt/slideLayouts/_rels/slideLayout95.xml.rels" ContentType="application/vnd.openxmlformats-package.relationships+xml"/>
  <Override PartName="/ppt/slideLayouts/_rels/slideLayout63.xml.rels" ContentType="application/vnd.openxmlformats-package.relationships+xml"/>
  <Override PartName="/ppt/slideLayouts/_rels/slideLayout94.xml.rels" ContentType="application/vnd.openxmlformats-package.relationships+xml"/>
  <Override PartName="/ppt/slideLayouts/_rels/slideLayout62.xml.rels" ContentType="application/vnd.openxmlformats-package.relationships+xml"/>
  <Override PartName="/ppt/slideLayouts/_rels/slideLayout93.xml.rels" ContentType="application/vnd.openxmlformats-package.relationships+xml"/>
  <Override PartName="/ppt/slideLayouts/_rels/slideLayout61.xml.rels" ContentType="application/vnd.openxmlformats-package.relationships+xml"/>
  <Override PartName="/ppt/slideLayouts/_rels/slideLayout92.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53.xml.rels" ContentType="application/vnd.openxmlformats-package.relationships+xml"/>
  <Override PartName="/ppt/slideLayouts/_rels/slideLayout7.xml.rels" ContentType="application/vnd.openxmlformats-package.relationships+xml"/>
  <Override PartName="/ppt/slideLayouts/_rels/slideLayout20.xml.rels" ContentType="application/vnd.openxmlformats-package.relationships+xml"/>
  <Override PartName="/ppt/slideLayouts/_rels/slideLayout52.xml.rels" ContentType="application/vnd.openxmlformats-package.relationships+xml"/>
  <Override PartName="/ppt/slideLayouts/_rels/slideLayout83.xml.rels" ContentType="application/vnd.openxmlformats-package.relationships+xml"/>
  <Override PartName="/ppt/slideLayouts/_rels/slideLayout51.xml.rels" ContentType="application/vnd.openxmlformats-package.relationships+xml"/>
  <Override PartName="/ppt/slideLayouts/_rels/slideLayout82.xml.rels" ContentType="application/vnd.openxmlformats-package.relationships+xml"/>
  <Override PartName="/ppt/slideLayouts/_rels/slideLayout5.xml.rels" ContentType="application/vnd.openxmlformats-package.relationships+xml"/>
  <Override PartName="/ppt/slideLayouts/_rels/slideLayout50.xml.rels" ContentType="application/vnd.openxmlformats-package.relationships+xml"/>
  <Override PartName="/ppt/slideLayouts/_rels/slideLayout11.xml.rels" ContentType="application/vnd.openxmlformats-package.relationships+xml"/>
  <Override PartName="/ppt/slideLayouts/_rels/slideLayout43.xml.rels" ContentType="application/vnd.openxmlformats-package.relationships+xml"/>
  <Override PartName="/ppt/slideLayouts/_rels/slideLayout10.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66.xml.rels" ContentType="application/vnd.openxmlformats-package.relationships+xml"/>
  <Override PartName="/ppt/slideLayouts/_rels/slideLayout34.xml.rels" ContentType="application/vnd.openxmlformats-package.relationships+xml"/>
  <Override PartName="/ppt/slideLayouts/_rels/slideLayout65.xml.rels" ContentType="application/vnd.openxmlformats-package.relationships+xml"/>
  <Override PartName="/ppt/slideLayouts/_rels/slideLayout33.xml.rels" ContentType="application/vnd.openxmlformats-package.relationships+xml"/>
  <Override PartName="/ppt/slideLayouts/_rels/slideLayout64.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54.xml.rels" ContentType="application/vnd.openxmlformats-package.relationships+xml"/>
  <Override PartName="/ppt/slideLayouts/_rels/slideLayout22.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49.xml.rels" ContentType="application/vnd.openxmlformats-package.relationships+xml"/>
  <Override PartName="/ppt/slideLayouts/_rels/slideLayout56.xml.rels" ContentType="application/vnd.openxmlformats-package.relationships+xml"/>
  <Override PartName="/ppt/slideLayouts/_rels/slideLayout24.xml.rels" ContentType="application/vnd.openxmlformats-package.relationships+xml"/>
  <Override PartName="/ppt/slideLayouts/_rels/slideLayout48.xml.rels" ContentType="application/vnd.openxmlformats-package.relationships+xml"/>
  <Override PartName="/ppt/slideLayouts/_rels/slideLayout55.xml.rels" ContentType="application/vnd.openxmlformats-package.relationships+xml"/>
  <Override PartName="/ppt/slideLayouts/_rels/slideLayout23.xml.rels" ContentType="application/vnd.openxmlformats-package.relationships+xml"/>
  <Override PartName="/ppt/slideLayouts/_rels/slideLayout79.xml.rels" ContentType="application/vnd.openxmlformats-package.relationships+xml"/>
  <Override PartName="/ppt/slideLayouts/_rels/slideLayout47.xml.rels" ContentType="application/vnd.openxmlformats-package.relationships+xml"/>
  <Override PartName="/ppt/slideLayouts/_rels/slideLayout81.xml.rels" ContentType="application/vnd.openxmlformats-package.relationships+xml"/>
  <Override PartName="/ppt/slideLayouts/_rels/slideLayout4.xml.rels" ContentType="application/vnd.openxmlformats-package.relationships+xml"/>
  <Override PartName="/ppt/slideLayouts/_rels/slideLayout78.xml.rels" ContentType="application/vnd.openxmlformats-package.relationships+xml"/>
  <Override PartName="/ppt/slideLayouts/_rels/slideLayout46.xml.rels" ContentType="application/vnd.openxmlformats-package.relationships+xml"/>
  <Override PartName="/ppt/slideLayouts/_rels/slideLayout80.xml.rels" ContentType="application/vnd.openxmlformats-package.relationships+xml"/>
  <Override PartName="/ppt/slideLayouts/_rels/slideLayout3.xml.rels" ContentType="application/vnd.openxmlformats-package.relationships+xml"/>
  <Override PartName="/ppt/slideLayouts/_rels/slideLayout77.xml.rels" ContentType="application/vnd.openxmlformats-package.relationships+xml"/>
  <Override PartName="/ppt/slideLayouts/_rels/slideLayout13.xml.rels" ContentType="application/vnd.openxmlformats-package.relationships+xml"/>
  <Override PartName="/ppt/slideLayouts/_rels/slideLayout45.xml.rels" ContentType="application/vnd.openxmlformats-package.relationships+xml"/>
  <Override PartName="/ppt/slideLayouts/_rels/slideLayout2.xml.rels" ContentType="application/vnd.openxmlformats-package.relationships+xml"/>
  <Override PartName="/ppt/slideLayouts/_rels/slideLayout9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9.xml.rels" ContentType="application/vnd.openxmlformats-package.relationships+xml"/>
  <Override PartName="/ppt/slideLayouts/_rels/slideLayout1.xml.rels" ContentType="application/vnd.openxmlformats-package.relationships+xml"/>
  <Override PartName="/ppt/slideLayouts/_rels/slideLayout39.xml.rels" ContentType="application/vnd.openxmlformats-package.relationships+xml"/>
  <Override PartName="/ppt/slideLayouts/_rels/slideLayout14.xml.rels" ContentType="application/vnd.openxmlformats-package.relationships+xml"/>
  <Override PartName="/ppt/slideLayouts/_rels/slideLayout38.xml.rels" ContentType="application/vnd.openxmlformats-package.relationships+xml"/>
  <Override PartName="/ppt/slideLayouts/_rels/slideLayout6.xml.rels" ContentType="application/vnd.openxmlformats-package.relationships+xml"/>
  <Override PartName="/ppt/slideLayouts/_rels/slideLayout69.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12.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68.xml.rels" ContentType="application/vnd.openxmlformats-package.relationships+xml"/>
  <Override PartName="/ppt/slideLayouts/_rels/slideLayout36.xml.rels" ContentType="application/vnd.openxmlformats-package.relationships+xml"/>
  <Override PartName="/ppt/slideLayouts/_rels/slideLayout57.xml.rels" ContentType="application/vnd.openxmlformats-package.relationships+xml"/>
  <Override PartName="/ppt/slideLayouts/_rels/slideLayout25.xml.rels" ContentType="application/vnd.openxmlformats-package.relationships+xml"/>
  <Override PartName="/ppt/slideLayouts/_rels/slideLayout67.xml.rels" ContentType="application/vnd.openxmlformats-package.relationships+xml"/>
  <Override PartName="/ppt/slideLayouts/_rels/slideLayout35.xml.rels" ContentType="application/vnd.openxmlformats-package.relationships+xml"/>
  <Override PartName="/ppt/slideLayouts/_rels/slideLayout17.xml.rels" ContentType="application/vnd.openxmlformats-package.relationships+xml"/>
  <Override PartName="/ppt/slideLayouts/slideLayout50.xml" ContentType="application/vnd.openxmlformats-officedocument.presentationml.slideLayout+xml"/>
  <Override PartName="/ppt/slideLayouts/slideLayout25.xml" ContentType="application/vnd.openxmlformats-officedocument.presentationml.slideLayout+xml"/>
  <Override PartName="/ppt/slideLayouts/slideLayout70.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2.xml" ContentType="application/vnd.openxmlformats-officedocument.presentationml.slideLayout+xml"/>
  <Override PartName="/ppt/slideLayouts/slideLayout92.xml" ContentType="application/vnd.openxmlformats-officedocument.presentationml.slideLayout+xml"/>
  <Override PartName="/ppt/slideLayouts/slideLayout17.xml" ContentType="application/vnd.openxmlformats-officedocument.presentationml.slideLayout+xml"/>
  <Override PartName="/ppt/slideLayouts/slideLayout41.xml" ContentType="application/vnd.openxmlformats-officedocument.presentationml.slideLayout+xml"/>
  <Override PartName="/ppt/slideLayouts/slideLayout91.xml" ContentType="application/vnd.openxmlformats-officedocument.presentationml.slideLayout+xml"/>
  <Override PartName="/ppt/slideLayouts/slideLayout16.xml" ContentType="application/vnd.openxmlformats-officedocument.presentationml.slideLayout+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 id="338" r:id="rId93"/>
    <p:sldId id="339" r:id="rId94"/>
    <p:sldId id="340" r:id="rId95"/>
    <p:sldId id="341" r:id="rId96"/>
    <p:sldId id="342" r:id="rId97"/>
    <p:sldId id="343" r:id="rId98"/>
    <p:sldId id="344" r:id="rId99"/>
    <p:sldId id="345" r:id="rId100"/>
    <p:sldId id="346" r:id="rId101"/>
    <p:sldId id="347" r:id="rId102"/>
    <p:sldId id="348" r:id="rId103"/>
    <p:sldId id="349" r:id="rId104"/>
    <p:sldId id="350" r:id="rId105"/>
    <p:sldId id="351" r:id="rId106"/>
    <p:sldId id="352" r:id="rId107"/>
    <p:sldId id="353" r:id="rId108"/>
    <p:sldId id="354" r:id="rId109"/>
    <p:sldId id="355" r:id="rId110"/>
    <p:sldId id="356" r:id="rId111"/>
    <p:sldId id="357" r:id="rId112"/>
    <p:sldId id="358" r:id="rId113"/>
    <p:sldId id="359" r:id="rId114"/>
    <p:sldId id="360" r:id="rId115"/>
    <p:sldId id="361" r:id="rId116"/>
    <p:sldId id="362" r:id="rId117"/>
    <p:sldId id="363" r:id="rId118"/>
    <p:sldId id="364" r:id="rId119"/>
    <p:sldId id="365" r:id="rId120"/>
    <p:sldId id="366" r:id="rId121"/>
    <p:sldId id="367" r:id="rId122"/>
    <p:sldId id="368" r:id="rId123"/>
    <p:sldId id="369" r:id="rId124"/>
    <p:sldId id="370" r:id="rId125"/>
    <p:sldId id="371" r:id="rId126"/>
    <p:sldId id="372" r:id="rId127"/>
    <p:sldId id="373" r:id="rId128"/>
    <p:sldId id="374" r:id="rId129"/>
    <p:sldId id="375" r:id="rId130"/>
    <p:sldId id="376" r:id="rId131"/>
    <p:sldId id="377" r:id="rId132"/>
    <p:sldId id="378" r:id="rId133"/>
    <p:sldId id="379" r:id="rId134"/>
    <p:sldId id="380" r:id="rId135"/>
    <p:sldId id="381" r:id="rId136"/>
    <p:sldId id="382" r:id="rId137"/>
    <p:sldId id="383" r:id="rId138"/>
    <p:sldId id="384" r:id="rId139"/>
    <p:sldId id="385" r:id="rId140"/>
    <p:sldId id="386" r:id="rId141"/>
    <p:sldId id="387" r:id="rId142"/>
    <p:sldId id="388" r:id="rId143"/>
    <p:sldId id="389" r:id="rId144"/>
    <p:sldId id="390" r:id="rId145"/>
    <p:sldId id="391" r:id="rId146"/>
    <p:sldId id="392" r:id="rId147"/>
    <p:sldId id="393" r:id="rId148"/>
    <p:sldId id="394" r:id="rId149"/>
    <p:sldId id="395" r:id="rId150"/>
    <p:sldId id="396" r:id="rId151"/>
    <p:sldId id="397" r:id="rId152"/>
    <p:sldId id="398" r:id="rId153"/>
    <p:sldId id="399" r:id="rId154"/>
    <p:sldId id="400" r:id="rId155"/>
    <p:sldId id="401" r:id="rId156"/>
    <p:sldId id="402" r:id="rId157"/>
  </p:sldIdLst>
  <p:sldSz cx="12192000" cy="6858000"/>
  <p:notesSz cx="6858000" cy="929005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notesMaster" Target="notesMasters/notesMaster1.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slide" Target="slides/slide44.xml"/><Relationship Id="rId55" Type="http://schemas.openxmlformats.org/officeDocument/2006/relationships/slide" Target="slides/slide45.xml"/><Relationship Id="rId56" Type="http://schemas.openxmlformats.org/officeDocument/2006/relationships/slide" Target="slides/slide46.xml"/><Relationship Id="rId57" Type="http://schemas.openxmlformats.org/officeDocument/2006/relationships/slide" Target="slides/slide47.xml"/><Relationship Id="rId58" Type="http://schemas.openxmlformats.org/officeDocument/2006/relationships/slide" Target="slides/slide48.xml"/><Relationship Id="rId59" Type="http://schemas.openxmlformats.org/officeDocument/2006/relationships/slide" Target="slides/slide49.xml"/><Relationship Id="rId60" Type="http://schemas.openxmlformats.org/officeDocument/2006/relationships/slide" Target="slides/slide50.xml"/><Relationship Id="rId61" Type="http://schemas.openxmlformats.org/officeDocument/2006/relationships/slide" Target="slides/slide51.xml"/><Relationship Id="rId62" Type="http://schemas.openxmlformats.org/officeDocument/2006/relationships/slide" Target="slides/slide52.xml"/><Relationship Id="rId63" Type="http://schemas.openxmlformats.org/officeDocument/2006/relationships/slide" Target="slides/slide53.xml"/><Relationship Id="rId64" Type="http://schemas.openxmlformats.org/officeDocument/2006/relationships/slide" Target="slides/slide54.xml"/><Relationship Id="rId65" Type="http://schemas.openxmlformats.org/officeDocument/2006/relationships/slide" Target="slides/slide55.xml"/><Relationship Id="rId66" Type="http://schemas.openxmlformats.org/officeDocument/2006/relationships/slide" Target="slides/slide56.xml"/><Relationship Id="rId67" Type="http://schemas.openxmlformats.org/officeDocument/2006/relationships/slide" Target="slides/slide57.xml"/><Relationship Id="rId68" Type="http://schemas.openxmlformats.org/officeDocument/2006/relationships/slide" Target="slides/slide58.xml"/><Relationship Id="rId69" Type="http://schemas.openxmlformats.org/officeDocument/2006/relationships/slide" Target="slides/slide59.xml"/><Relationship Id="rId70" Type="http://schemas.openxmlformats.org/officeDocument/2006/relationships/slide" Target="slides/slide60.xml"/><Relationship Id="rId71" Type="http://schemas.openxmlformats.org/officeDocument/2006/relationships/slide" Target="slides/slide61.xml"/><Relationship Id="rId72" Type="http://schemas.openxmlformats.org/officeDocument/2006/relationships/slide" Target="slides/slide62.xml"/><Relationship Id="rId73" Type="http://schemas.openxmlformats.org/officeDocument/2006/relationships/slide" Target="slides/slide63.xml"/><Relationship Id="rId74" Type="http://schemas.openxmlformats.org/officeDocument/2006/relationships/slide" Target="slides/slide64.xml"/><Relationship Id="rId75" Type="http://schemas.openxmlformats.org/officeDocument/2006/relationships/slide" Target="slides/slide65.xml"/><Relationship Id="rId76" Type="http://schemas.openxmlformats.org/officeDocument/2006/relationships/slide" Target="slides/slide66.xml"/><Relationship Id="rId77" Type="http://schemas.openxmlformats.org/officeDocument/2006/relationships/slide" Target="slides/slide67.xml"/><Relationship Id="rId78" Type="http://schemas.openxmlformats.org/officeDocument/2006/relationships/slide" Target="slides/slide68.xml"/><Relationship Id="rId79" Type="http://schemas.openxmlformats.org/officeDocument/2006/relationships/slide" Target="slides/slide69.xml"/><Relationship Id="rId80" Type="http://schemas.openxmlformats.org/officeDocument/2006/relationships/slide" Target="slides/slide70.xml"/><Relationship Id="rId81" Type="http://schemas.openxmlformats.org/officeDocument/2006/relationships/slide" Target="slides/slide71.xml"/><Relationship Id="rId82" Type="http://schemas.openxmlformats.org/officeDocument/2006/relationships/slide" Target="slides/slide72.xml"/><Relationship Id="rId83" Type="http://schemas.openxmlformats.org/officeDocument/2006/relationships/slide" Target="slides/slide73.xml"/><Relationship Id="rId84" Type="http://schemas.openxmlformats.org/officeDocument/2006/relationships/slide" Target="slides/slide74.xml"/><Relationship Id="rId85" Type="http://schemas.openxmlformats.org/officeDocument/2006/relationships/slide" Target="slides/slide75.xml"/><Relationship Id="rId86" Type="http://schemas.openxmlformats.org/officeDocument/2006/relationships/slide" Target="slides/slide76.xml"/><Relationship Id="rId87" Type="http://schemas.openxmlformats.org/officeDocument/2006/relationships/slide" Target="slides/slide77.xml"/><Relationship Id="rId88" Type="http://schemas.openxmlformats.org/officeDocument/2006/relationships/slide" Target="slides/slide78.xml"/><Relationship Id="rId89" Type="http://schemas.openxmlformats.org/officeDocument/2006/relationships/slide" Target="slides/slide79.xml"/><Relationship Id="rId90" Type="http://schemas.openxmlformats.org/officeDocument/2006/relationships/slide" Target="slides/slide80.xml"/><Relationship Id="rId91" Type="http://schemas.openxmlformats.org/officeDocument/2006/relationships/slide" Target="slides/slide81.xml"/><Relationship Id="rId92" Type="http://schemas.openxmlformats.org/officeDocument/2006/relationships/slide" Target="slides/slide82.xml"/><Relationship Id="rId93" Type="http://schemas.openxmlformats.org/officeDocument/2006/relationships/slide" Target="slides/slide83.xml"/><Relationship Id="rId94" Type="http://schemas.openxmlformats.org/officeDocument/2006/relationships/slide" Target="slides/slide84.xml"/><Relationship Id="rId95" Type="http://schemas.openxmlformats.org/officeDocument/2006/relationships/slide" Target="slides/slide85.xml"/><Relationship Id="rId96" Type="http://schemas.openxmlformats.org/officeDocument/2006/relationships/slide" Target="slides/slide86.xml"/><Relationship Id="rId97" Type="http://schemas.openxmlformats.org/officeDocument/2006/relationships/slide" Target="slides/slide87.xml"/><Relationship Id="rId98" Type="http://schemas.openxmlformats.org/officeDocument/2006/relationships/slide" Target="slides/slide88.xml"/><Relationship Id="rId99" Type="http://schemas.openxmlformats.org/officeDocument/2006/relationships/slide" Target="slides/slide89.xml"/><Relationship Id="rId100" Type="http://schemas.openxmlformats.org/officeDocument/2006/relationships/slide" Target="slides/slide90.xml"/><Relationship Id="rId101" Type="http://schemas.openxmlformats.org/officeDocument/2006/relationships/slide" Target="slides/slide91.xml"/><Relationship Id="rId102" Type="http://schemas.openxmlformats.org/officeDocument/2006/relationships/slide" Target="slides/slide92.xml"/><Relationship Id="rId103" Type="http://schemas.openxmlformats.org/officeDocument/2006/relationships/slide" Target="slides/slide93.xml"/><Relationship Id="rId104" Type="http://schemas.openxmlformats.org/officeDocument/2006/relationships/slide" Target="slides/slide94.xml"/><Relationship Id="rId105" Type="http://schemas.openxmlformats.org/officeDocument/2006/relationships/slide" Target="slides/slide95.xml"/><Relationship Id="rId106" Type="http://schemas.openxmlformats.org/officeDocument/2006/relationships/slide" Target="slides/slide96.xml"/><Relationship Id="rId107" Type="http://schemas.openxmlformats.org/officeDocument/2006/relationships/slide" Target="slides/slide97.xml"/><Relationship Id="rId108" Type="http://schemas.openxmlformats.org/officeDocument/2006/relationships/slide" Target="slides/slide98.xml"/><Relationship Id="rId109" Type="http://schemas.openxmlformats.org/officeDocument/2006/relationships/slide" Target="slides/slide99.xml"/><Relationship Id="rId110" Type="http://schemas.openxmlformats.org/officeDocument/2006/relationships/slide" Target="slides/slide100.xml"/><Relationship Id="rId111" Type="http://schemas.openxmlformats.org/officeDocument/2006/relationships/slide" Target="slides/slide101.xml"/><Relationship Id="rId112" Type="http://schemas.openxmlformats.org/officeDocument/2006/relationships/slide" Target="slides/slide102.xml"/><Relationship Id="rId113" Type="http://schemas.openxmlformats.org/officeDocument/2006/relationships/slide" Target="slides/slide103.xml"/><Relationship Id="rId114" Type="http://schemas.openxmlformats.org/officeDocument/2006/relationships/slide" Target="slides/slide104.xml"/><Relationship Id="rId115" Type="http://schemas.openxmlformats.org/officeDocument/2006/relationships/slide" Target="slides/slide105.xml"/><Relationship Id="rId116" Type="http://schemas.openxmlformats.org/officeDocument/2006/relationships/slide" Target="slides/slide106.xml"/><Relationship Id="rId117" Type="http://schemas.openxmlformats.org/officeDocument/2006/relationships/slide" Target="slides/slide107.xml"/><Relationship Id="rId118" Type="http://schemas.openxmlformats.org/officeDocument/2006/relationships/slide" Target="slides/slide108.xml"/><Relationship Id="rId119" Type="http://schemas.openxmlformats.org/officeDocument/2006/relationships/slide" Target="slides/slide109.xml"/><Relationship Id="rId120" Type="http://schemas.openxmlformats.org/officeDocument/2006/relationships/slide" Target="slides/slide110.xml"/><Relationship Id="rId121" Type="http://schemas.openxmlformats.org/officeDocument/2006/relationships/slide" Target="slides/slide111.xml"/><Relationship Id="rId122" Type="http://schemas.openxmlformats.org/officeDocument/2006/relationships/slide" Target="slides/slide112.xml"/><Relationship Id="rId123" Type="http://schemas.openxmlformats.org/officeDocument/2006/relationships/slide" Target="slides/slide113.xml"/><Relationship Id="rId124" Type="http://schemas.openxmlformats.org/officeDocument/2006/relationships/slide" Target="slides/slide114.xml"/><Relationship Id="rId125" Type="http://schemas.openxmlformats.org/officeDocument/2006/relationships/slide" Target="slides/slide115.xml"/><Relationship Id="rId126" Type="http://schemas.openxmlformats.org/officeDocument/2006/relationships/slide" Target="slides/slide116.xml"/><Relationship Id="rId127" Type="http://schemas.openxmlformats.org/officeDocument/2006/relationships/slide" Target="slides/slide117.xml"/><Relationship Id="rId128" Type="http://schemas.openxmlformats.org/officeDocument/2006/relationships/slide" Target="slides/slide118.xml"/><Relationship Id="rId129" Type="http://schemas.openxmlformats.org/officeDocument/2006/relationships/slide" Target="slides/slide119.xml"/><Relationship Id="rId130" Type="http://schemas.openxmlformats.org/officeDocument/2006/relationships/slide" Target="slides/slide120.xml"/><Relationship Id="rId131" Type="http://schemas.openxmlformats.org/officeDocument/2006/relationships/slide" Target="slides/slide121.xml"/><Relationship Id="rId132" Type="http://schemas.openxmlformats.org/officeDocument/2006/relationships/slide" Target="slides/slide122.xml"/><Relationship Id="rId133" Type="http://schemas.openxmlformats.org/officeDocument/2006/relationships/slide" Target="slides/slide123.xml"/><Relationship Id="rId134" Type="http://schemas.openxmlformats.org/officeDocument/2006/relationships/slide" Target="slides/slide124.xml"/><Relationship Id="rId135" Type="http://schemas.openxmlformats.org/officeDocument/2006/relationships/slide" Target="slides/slide125.xml"/><Relationship Id="rId136" Type="http://schemas.openxmlformats.org/officeDocument/2006/relationships/slide" Target="slides/slide126.xml"/><Relationship Id="rId137" Type="http://schemas.openxmlformats.org/officeDocument/2006/relationships/slide" Target="slides/slide127.xml"/><Relationship Id="rId138" Type="http://schemas.openxmlformats.org/officeDocument/2006/relationships/slide" Target="slides/slide128.xml"/><Relationship Id="rId139" Type="http://schemas.openxmlformats.org/officeDocument/2006/relationships/slide" Target="slides/slide129.xml"/><Relationship Id="rId140" Type="http://schemas.openxmlformats.org/officeDocument/2006/relationships/slide" Target="slides/slide130.xml"/><Relationship Id="rId141" Type="http://schemas.openxmlformats.org/officeDocument/2006/relationships/slide" Target="slides/slide131.xml"/><Relationship Id="rId142" Type="http://schemas.openxmlformats.org/officeDocument/2006/relationships/slide" Target="slides/slide132.xml"/><Relationship Id="rId143" Type="http://schemas.openxmlformats.org/officeDocument/2006/relationships/slide" Target="slides/slide133.xml"/><Relationship Id="rId144" Type="http://schemas.openxmlformats.org/officeDocument/2006/relationships/slide" Target="slides/slide134.xml"/><Relationship Id="rId145" Type="http://schemas.openxmlformats.org/officeDocument/2006/relationships/slide" Target="slides/slide135.xml"/><Relationship Id="rId146" Type="http://schemas.openxmlformats.org/officeDocument/2006/relationships/slide" Target="slides/slide136.xml"/><Relationship Id="rId147" Type="http://schemas.openxmlformats.org/officeDocument/2006/relationships/slide" Target="slides/slide137.xml"/><Relationship Id="rId148" Type="http://schemas.openxmlformats.org/officeDocument/2006/relationships/slide" Target="slides/slide138.xml"/><Relationship Id="rId149" Type="http://schemas.openxmlformats.org/officeDocument/2006/relationships/slide" Target="slides/slide139.xml"/><Relationship Id="rId150" Type="http://schemas.openxmlformats.org/officeDocument/2006/relationships/slide" Target="slides/slide140.xml"/><Relationship Id="rId151" Type="http://schemas.openxmlformats.org/officeDocument/2006/relationships/slide" Target="slides/slide141.xml"/><Relationship Id="rId152" Type="http://schemas.openxmlformats.org/officeDocument/2006/relationships/slide" Target="slides/slide142.xml"/><Relationship Id="rId153" Type="http://schemas.openxmlformats.org/officeDocument/2006/relationships/slide" Target="slides/slide143.xml"/><Relationship Id="rId154" Type="http://schemas.openxmlformats.org/officeDocument/2006/relationships/slide" Target="slides/slide144.xml"/><Relationship Id="rId155" Type="http://schemas.openxmlformats.org/officeDocument/2006/relationships/slide" Target="slides/slide145.xml"/><Relationship Id="rId156" Type="http://schemas.openxmlformats.org/officeDocument/2006/relationships/slide" Target="slides/slide146.xml"/><Relationship Id="rId157" Type="http://schemas.openxmlformats.org/officeDocument/2006/relationships/slide" Target="slides/slide147.xml"/>
</Relationships>
</file>

<file path=ppt/notesMasters/_rels/notesMaster1.xml.rels><?xml version="1.0" encoding="UTF-8"?>
<Relationships xmlns="http://schemas.openxmlformats.org/package/2006/relationships"><Relationship Id="rId1" Type="http://schemas.openxmlformats.org/officeDocument/2006/relationships/theme" Target="../theme/theme9.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1" name="PlaceHolder 1"/>
          <p:cNvSpPr>
            <a:spLocks noGrp="1"/>
          </p:cNvSpPr>
          <p:nvPr>
            <p:ph type="body"/>
          </p:nvPr>
        </p:nvSpPr>
        <p:spPr>
          <a:xfrm>
            <a:off x="777240" y="4777560"/>
            <a:ext cx="6217560" cy="4525920"/>
          </a:xfrm>
          <a:prstGeom prst="rect">
            <a:avLst/>
          </a:prstGeom>
        </p:spPr>
        <p:txBody>
          <a:bodyPr lIns="0" rIns="0" tIns="0" bIns="0"/>
          <a:p>
            <a:r>
              <a:rPr lang="en-US" sz="2000">
                <a:latin typeface="Arial"/>
              </a:rPr>
              <a:t>Click to edit the notes format</a:t>
            </a:r>
            <a:endParaRPr/>
          </a:p>
        </p:txBody>
      </p:sp>
      <p:sp>
        <p:nvSpPr>
          <p:cNvPr id="352" name="PlaceHolder 2"/>
          <p:cNvSpPr>
            <a:spLocks noGrp="1"/>
          </p:cNvSpPr>
          <p:nvPr>
            <p:ph type="hdr"/>
          </p:nvPr>
        </p:nvSpPr>
        <p:spPr>
          <a:xfrm>
            <a:off x="0" y="0"/>
            <a:ext cx="3372840" cy="502560"/>
          </a:xfrm>
          <a:prstGeom prst="rect">
            <a:avLst/>
          </a:prstGeom>
        </p:spPr>
        <p:txBody>
          <a:bodyPr lIns="0" rIns="0" tIns="0" bIns="0"/>
          <a:p>
            <a:r>
              <a:rPr lang="en-US" sz="1400">
                <a:latin typeface="Times New Roman"/>
              </a:rPr>
              <a:t>&lt;header&gt;</a:t>
            </a:r>
            <a:endParaRPr/>
          </a:p>
        </p:txBody>
      </p:sp>
      <p:sp>
        <p:nvSpPr>
          <p:cNvPr id="353" name="PlaceHolder 3"/>
          <p:cNvSpPr>
            <a:spLocks noGrp="1"/>
          </p:cNvSpPr>
          <p:nvPr>
            <p:ph type="dt"/>
          </p:nvPr>
        </p:nvSpPr>
        <p:spPr>
          <a:xfrm>
            <a:off x="4399200" y="0"/>
            <a:ext cx="3372840" cy="502560"/>
          </a:xfrm>
          <a:prstGeom prst="rect">
            <a:avLst/>
          </a:prstGeom>
        </p:spPr>
        <p:txBody>
          <a:bodyPr lIns="0" rIns="0" tIns="0" bIns="0"/>
          <a:p>
            <a:pPr algn="r"/>
            <a:r>
              <a:rPr lang="en-US" sz="1400">
                <a:latin typeface="Times New Roman"/>
              </a:rPr>
              <a:t>&lt;date/time&gt;</a:t>
            </a:r>
            <a:endParaRPr/>
          </a:p>
        </p:txBody>
      </p:sp>
      <p:sp>
        <p:nvSpPr>
          <p:cNvPr id="354" name="PlaceHolder 4"/>
          <p:cNvSpPr>
            <a:spLocks noGrp="1"/>
          </p:cNvSpPr>
          <p:nvPr>
            <p:ph type="ftr"/>
          </p:nvPr>
        </p:nvSpPr>
        <p:spPr>
          <a:xfrm>
            <a:off x="0" y="9555480"/>
            <a:ext cx="3372840" cy="502560"/>
          </a:xfrm>
          <a:prstGeom prst="rect">
            <a:avLst/>
          </a:prstGeom>
        </p:spPr>
        <p:txBody>
          <a:bodyPr lIns="0" rIns="0" tIns="0" bIns="0" anchor="b"/>
          <a:p>
            <a:r>
              <a:rPr lang="en-US" sz="1400">
                <a:latin typeface="Times New Roman"/>
              </a:rPr>
              <a:t>&lt;footer&gt;</a:t>
            </a:r>
            <a:endParaRPr/>
          </a:p>
        </p:txBody>
      </p:sp>
      <p:sp>
        <p:nvSpPr>
          <p:cNvPr id="355" name="PlaceHolder 5"/>
          <p:cNvSpPr>
            <a:spLocks noGrp="1"/>
          </p:cNvSpPr>
          <p:nvPr>
            <p:ph type="sldNum"/>
          </p:nvPr>
        </p:nvSpPr>
        <p:spPr>
          <a:xfrm>
            <a:off x="4399200" y="9555480"/>
            <a:ext cx="3372840" cy="502560"/>
          </a:xfrm>
          <a:prstGeom prst="rect">
            <a:avLst/>
          </a:prstGeom>
        </p:spPr>
        <p:txBody>
          <a:bodyPr lIns="0" rIns="0" tIns="0" bIns="0" anchor="b"/>
          <a:p>
            <a:pPr algn="r"/>
            <a:fld id="{909921AC-F2D9-43A2-9BC9-8CD63361A08B}" type="slidenum">
              <a:rPr lang="en-US" sz="1400">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01.xml.rels><?xml version="1.0" encoding="UTF-8"?>
<Relationships xmlns="http://schemas.openxmlformats.org/package/2006/relationships"><Relationship Id="rId1" Type="http://schemas.openxmlformats.org/officeDocument/2006/relationships/slide" Target="../slides/slide101.xml"/><Relationship Id="rId2" Type="http://schemas.openxmlformats.org/officeDocument/2006/relationships/notesMaster" Target="../notesMasters/notesMaster1.xml"/>
</Relationships>
</file>

<file path=ppt/notesSlides/_rels/notesSlide104.xml.rels><?xml version="1.0" encoding="UTF-8"?>
<Relationships xmlns="http://schemas.openxmlformats.org/package/2006/relationships"><Relationship Id="rId1" Type="http://schemas.openxmlformats.org/officeDocument/2006/relationships/slide" Target="../slides/slide104.xml"/><Relationship Id="rId2" Type="http://schemas.openxmlformats.org/officeDocument/2006/relationships/notesMaster" Target="../notesMasters/notesMaster1.xml"/>
</Relationships>
</file>

<file path=ppt/notesSlides/_rels/notesSlide108.xml.rels><?xml version="1.0" encoding="UTF-8"?>
<Relationships xmlns="http://schemas.openxmlformats.org/package/2006/relationships"><Relationship Id="rId1" Type="http://schemas.openxmlformats.org/officeDocument/2006/relationships/slide" Target="../slides/slide108.xml"/><Relationship Id="rId2" Type="http://schemas.openxmlformats.org/officeDocument/2006/relationships/notesMaster" Target="../notesMasters/notesMaster1.xml"/>
</Relationships>
</file>

<file path=ppt/notesSlides/_rels/notesSlide110.xml.rels><?xml version="1.0" encoding="UTF-8"?>
<Relationships xmlns="http://schemas.openxmlformats.org/package/2006/relationships"><Relationship Id="rId1" Type="http://schemas.openxmlformats.org/officeDocument/2006/relationships/slide" Target="../slides/slide110.xml"/><Relationship Id="rId2" Type="http://schemas.openxmlformats.org/officeDocument/2006/relationships/notesMaster" Target="../notesMasters/notesMaster1.xml"/>
</Relationships>
</file>

<file path=ppt/notesSlides/_rels/notesSlide113.xml.rels><?xml version="1.0" encoding="UTF-8"?>
<Relationships xmlns="http://schemas.openxmlformats.org/package/2006/relationships"><Relationship Id="rId1" Type="http://schemas.openxmlformats.org/officeDocument/2006/relationships/slide" Target="../slides/slide113.xml"/><Relationship Id="rId2" Type="http://schemas.openxmlformats.org/officeDocument/2006/relationships/notesMaster" Target="../notesMasters/notesMaster1.xml"/>
</Relationships>
</file>

<file path=ppt/notesSlides/_rels/notesSlide114.xml.rels><?xml version="1.0" encoding="UTF-8"?>
<Relationships xmlns="http://schemas.openxmlformats.org/package/2006/relationships"><Relationship Id="rId1" Type="http://schemas.openxmlformats.org/officeDocument/2006/relationships/slide" Target="../slides/slide114.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22.xml.rels><?xml version="1.0" encoding="UTF-8"?>
<Relationships xmlns="http://schemas.openxmlformats.org/package/2006/relationships"><Relationship Id="rId1" Type="http://schemas.openxmlformats.org/officeDocument/2006/relationships/slide" Target="../slides/slide12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30.xml.rels><?xml version="1.0" encoding="UTF-8"?>
<Relationships xmlns="http://schemas.openxmlformats.org/package/2006/relationships"><Relationship Id="rId1" Type="http://schemas.openxmlformats.org/officeDocument/2006/relationships/slide" Target="../slides/slide130.xml"/><Relationship Id="rId2" Type="http://schemas.openxmlformats.org/officeDocument/2006/relationships/notesMaster" Target="../notesMasters/notesMaster1.xml"/>
</Relationships>
</file>

<file path=ppt/notesSlides/_rels/notesSlide134.xml.rels><?xml version="1.0" encoding="UTF-8"?>
<Relationships xmlns="http://schemas.openxmlformats.org/package/2006/relationships"><Relationship Id="rId1" Type="http://schemas.openxmlformats.org/officeDocument/2006/relationships/slide" Target="../slides/slide134.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41.xml.rels><?xml version="1.0" encoding="UTF-8"?>
<Relationships xmlns="http://schemas.openxmlformats.org/package/2006/relationships"><Relationship Id="rId1" Type="http://schemas.openxmlformats.org/officeDocument/2006/relationships/slide" Target="../slides/slide141.xml"/><Relationship Id="rId2" Type="http://schemas.openxmlformats.org/officeDocument/2006/relationships/notesMaster" Target="../notesMasters/notesMaster1.xml"/>
</Relationships>
</file>

<file path=ppt/notesSlides/_rels/notesSlide144.xml.rels><?xml version="1.0" encoding="UTF-8"?>
<Relationships xmlns="http://schemas.openxmlformats.org/package/2006/relationships"><Relationship Id="rId1" Type="http://schemas.openxmlformats.org/officeDocument/2006/relationships/slide" Target="../slides/slide144.xml"/><Relationship Id="rId2" Type="http://schemas.openxmlformats.org/officeDocument/2006/relationships/notesMaster" Target="../notesMasters/notesMaster1.xml"/>
</Relationships>
</file>

<file path=ppt/notesSlides/_rels/notesSlide146.xml.rels><?xml version="1.0" encoding="UTF-8"?>
<Relationships xmlns="http://schemas.openxmlformats.org/package/2006/relationships"><Relationship Id="rId1" Type="http://schemas.openxmlformats.org/officeDocument/2006/relationships/slide" Target="../slides/slide146.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8.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
</Relationships>
</file>

<file path=ppt/notesSlides/_rels/notesSlide69.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70.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
</Relationships>
</file>

<file path=ppt/notesSlides/_rels/notesSlide71.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
</Relationships>
</file>

<file path=ppt/notesSlides/_rels/notesSlide72.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
</Relationships>
</file>

<file path=ppt/notesSlides/_rels/notesSlide73.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
</Relationships>
</file>

<file path=ppt/notesSlides/_rels/notesSlide76.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
</Relationships>
</file>

<file path=ppt/notesSlides/_rels/notesSlide79.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
</Relationships>
</file>

<file path=ppt/notesSlides/_rels/notesSlide80.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
</Relationships>
</file>

<file path=ppt/notesSlides/_rels/notesSlide84.xml.rels><?xml version="1.0" encoding="UTF-8"?>
<Relationships xmlns="http://schemas.openxmlformats.org/package/2006/relationships"><Relationship Id="rId1" Type="http://schemas.openxmlformats.org/officeDocument/2006/relationships/slide" Target="../slides/slide84.xml"/><Relationship Id="rId2" Type="http://schemas.openxmlformats.org/officeDocument/2006/relationships/notesMaster" Target="../notesMasters/notesMaster1.xml"/>
</Relationships>
</file>

<file path=ppt/notesSlides/_rels/notesSlide86.xml.rels><?xml version="1.0" encoding="UTF-8"?>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
</Relationships>
</file>

<file path=ppt/notesSlides/_rels/notesSlide88.xml.rels><?xml version="1.0" encoding="UTF-8"?>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_rels/notesSlide91.xml.rels><?xml version="1.0" encoding="UTF-8"?>
<Relationships xmlns="http://schemas.openxmlformats.org/package/2006/relationships"><Relationship Id="rId1" Type="http://schemas.openxmlformats.org/officeDocument/2006/relationships/slide" Target="../slides/slide91.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5" name="PlaceHolder 1"/>
          <p:cNvSpPr>
            <a:spLocks noGrp="1"/>
          </p:cNvSpPr>
          <p:nvPr>
            <p:ph type="body"/>
          </p:nvPr>
        </p:nvSpPr>
        <p:spPr>
          <a:xfrm>
            <a:off x="685800" y="4470840"/>
            <a:ext cx="5486040" cy="3657600"/>
          </a:xfrm>
          <a:prstGeom prst="rect">
            <a:avLst/>
          </a:prstGeom>
        </p:spPr>
        <p:txBody>
          <a:bodyPr/>
          <a:p>
            <a:endParaRPr/>
          </a:p>
        </p:txBody>
      </p:sp>
      <p:sp>
        <p:nvSpPr>
          <p:cNvPr id="1106" name="TextShape 2"/>
          <p:cNvSpPr txBox="1"/>
          <p:nvPr/>
        </p:nvSpPr>
        <p:spPr>
          <a:xfrm>
            <a:off x="3884760" y="8823960"/>
            <a:ext cx="2971440" cy="465840"/>
          </a:xfrm>
          <a:prstGeom prst="rect">
            <a:avLst/>
          </a:prstGeom>
          <a:noFill/>
          <a:ln>
            <a:noFill/>
          </a:ln>
        </p:spPr>
        <p:txBody>
          <a:bodyPr anchor="b"/>
          <a:p>
            <a:pPr algn="r">
              <a:lnSpc>
                <a:spcPct val="100000"/>
              </a:lnSpc>
            </a:pPr>
            <a:fld id="{BD7FB5E0-5DC6-44A7-8F29-FED62E25853A}" type="slidenum">
              <a:rPr lang="en-US" sz="1200" strike="noStrike">
                <a:solidFill>
                  <a:srgbClr val="000000"/>
                </a:solidFill>
                <a:latin typeface="+mn-lt"/>
                <a:ea typeface="+mn-ea"/>
              </a:rPr>
              <a:t>&lt;number&gt;</a:t>
            </a:fld>
            <a:endParaRPr/>
          </a:p>
        </p:txBody>
      </p:sp>
    </p:spTree>
  </p:cSld>
</p:notes>
</file>

<file path=ppt/notesSlides/notesSlide10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3" name="PlaceHolder 1"/>
          <p:cNvSpPr>
            <a:spLocks noGrp="1"/>
          </p:cNvSpPr>
          <p:nvPr>
            <p:ph type="body"/>
          </p:nvPr>
        </p:nvSpPr>
        <p:spPr>
          <a:xfrm>
            <a:off x="685800" y="4470840"/>
            <a:ext cx="5486040" cy="3657600"/>
          </a:xfrm>
          <a:prstGeom prst="rect">
            <a:avLst/>
          </a:prstGeom>
        </p:spPr>
        <p:txBody>
          <a:bodyPr/>
          <a:p>
            <a:pPr>
              <a:lnSpc>
                <a:spcPct val="100000"/>
              </a:lnSpc>
            </a:pPr>
            <a:r>
              <a:rPr lang="en-US" sz="1200" strike="noStrike">
                <a:latin typeface="Arial"/>
              </a:rPr>
              <a:t>Interacting with transgender youth can be important in demonstrating respect to the inmate’s gender identity and in ensuring their emotional well-being.</a:t>
            </a:r>
            <a:endParaRPr/>
          </a:p>
          <a:p>
            <a:pPr>
              <a:lnSpc>
                <a:spcPct val="100000"/>
              </a:lnSpc>
            </a:pPr>
            <a:endParaRPr/>
          </a:p>
          <a:p>
            <a:pPr>
              <a:lnSpc>
                <a:spcPct val="100000"/>
              </a:lnSpc>
            </a:pPr>
            <a:r>
              <a:rPr lang="en-US" sz="1200" strike="noStrike">
                <a:latin typeface="Arial"/>
              </a:rPr>
              <a:t>What are your thoughts on the above?</a:t>
            </a:r>
            <a:endParaRPr/>
          </a:p>
          <a:p>
            <a:pPr>
              <a:lnSpc>
                <a:spcPct val="100000"/>
              </a:lnSpc>
            </a:pPr>
            <a:endParaRPr/>
          </a:p>
        </p:txBody>
      </p:sp>
      <p:sp>
        <p:nvSpPr>
          <p:cNvPr id="1184" name="TextShape 2"/>
          <p:cNvSpPr txBox="1"/>
          <p:nvPr/>
        </p:nvSpPr>
        <p:spPr>
          <a:xfrm>
            <a:off x="3884760" y="8823960"/>
            <a:ext cx="2971440" cy="465840"/>
          </a:xfrm>
          <a:prstGeom prst="rect">
            <a:avLst/>
          </a:prstGeom>
          <a:noFill/>
          <a:ln>
            <a:noFill/>
          </a:ln>
        </p:spPr>
        <p:txBody>
          <a:bodyPr anchor="b"/>
          <a:p>
            <a:pPr algn="r">
              <a:lnSpc>
                <a:spcPct val="100000"/>
              </a:lnSpc>
            </a:pPr>
            <a:fld id="{64808000-2380-4FA0-80CB-1E14FC474BC6}" type="slidenum">
              <a:rPr lang="en-US" sz="1200" strike="noStrike">
                <a:solidFill>
                  <a:srgbClr val="000000"/>
                </a:solidFill>
                <a:latin typeface="+mn-lt"/>
                <a:ea typeface="+mn-ea"/>
              </a:rPr>
              <a:t>&lt;number&gt;</a:t>
            </a:fld>
            <a:endParaRPr/>
          </a:p>
        </p:txBody>
      </p:sp>
    </p:spTree>
  </p:cSld>
</p:notes>
</file>

<file path=ppt/notesSlides/notesSlide10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5" name="PlaceHolder 1"/>
          <p:cNvSpPr>
            <a:spLocks noGrp="1"/>
          </p:cNvSpPr>
          <p:nvPr>
            <p:ph type="body"/>
          </p:nvPr>
        </p:nvSpPr>
        <p:spPr>
          <a:xfrm>
            <a:off x="685800" y="4470840"/>
            <a:ext cx="5486040" cy="3657600"/>
          </a:xfrm>
          <a:prstGeom prst="rect">
            <a:avLst/>
          </a:prstGeom>
        </p:spPr>
        <p:txBody>
          <a:bodyPr/>
          <a:p>
            <a:r>
              <a:rPr lang="en-US" sz="1200" strike="noStrike">
                <a:latin typeface="Arial"/>
              </a:rPr>
              <a:t>Safety procedures in an institutional environment are the number one priority.  But safety is not only about controlling facility gates and traffic, securing perimeters, restricting prisoner movement, and practicing effective search procedures. </a:t>
            </a:r>
            <a:endParaRPr/>
          </a:p>
        </p:txBody>
      </p:sp>
      <p:sp>
        <p:nvSpPr>
          <p:cNvPr id="1186" name="TextShape 2"/>
          <p:cNvSpPr txBox="1"/>
          <p:nvPr/>
        </p:nvSpPr>
        <p:spPr>
          <a:xfrm>
            <a:off x="3884760" y="8823960"/>
            <a:ext cx="2971440" cy="465840"/>
          </a:xfrm>
          <a:prstGeom prst="rect">
            <a:avLst/>
          </a:prstGeom>
          <a:noFill/>
          <a:ln>
            <a:noFill/>
          </a:ln>
        </p:spPr>
        <p:txBody>
          <a:bodyPr anchor="b"/>
          <a:p>
            <a:pPr algn="r">
              <a:lnSpc>
                <a:spcPct val="100000"/>
              </a:lnSpc>
            </a:pPr>
            <a:fld id="{3BEF59BA-8DA6-43B8-8BC3-D10D040D8FD5}" type="slidenum">
              <a:rPr lang="en-US" sz="1200" strike="noStrike">
                <a:solidFill>
                  <a:srgbClr val="000000"/>
                </a:solidFill>
                <a:latin typeface="+mn-lt"/>
                <a:ea typeface="+mn-ea"/>
              </a:rPr>
              <a:t>&lt;number&gt;</a:t>
            </a:fld>
            <a:endParaRPr/>
          </a:p>
        </p:txBody>
      </p:sp>
    </p:spTree>
  </p:cSld>
</p:notes>
</file>

<file path=ppt/notesSlides/notesSlide10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7" name="PlaceHolder 1"/>
          <p:cNvSpPr>
            <a:spLocks noGrp="1"/>
          </p:cNvSpPr>
          <p:nvPr>
            <p:ph type="body"/>
          </p:nvPr>
        </p:nvSpPr>
        <p:spPr>
          <a:xfrm>
            <a:off x="685800" y="4470840"/>
            <a:ext cx="5486040" cy="3657600"/>
          </a:xfrm>
          <a:prstGeom prst="rect">
            <a:avLst/>
          </a:prstGeom>
        </p:spPr>
        <p:txBody>
          <a:bodyPr/>
          <a:p>
            <a:endParaRPr/>
          </a:p>
        </p:txBody>
      </p:sp>
      <p:sp>
        <p:nvSpPr>
          <p:cNvPr id="1188" name="TextShape 2"/>
          <p:cNvSpPr txBox="1"/>
          <p:nvPr/>
        </p:nvSpPr>
        <p:spPr>
          <a:xfrm>
            <a:off x="3884760" y="8823960"/>
            <a:ext cx="2971440" cy="465840"/>
          </a:xfrm>
          <a:prstGeom prst="rect">
            <a:avLst/>
          </a:prstGeom>
          <a:noFill/>
          <a:ln>
            <a:noFill/>
          </a:ln>
        </p:spPr>
        <p:txBody>
          <a:bodyPr anchor="b"/>
          <a:p>
            <a:pPr algn="r">
              <a:lnSpc>
                <a:spcPct val="100000"/>
              </a:lnSpc>
            </a:pPr>
            <a:fld id="{4F49C10F-A927-43CF-BE56-FDF51E56D47A}" type="slidenum">
              <a:rPr lang="en-US" sz="1200" strike="noStrike">
                <a:solidFill>
                  <a:srgbClr val="000000"/>
                </a:solidFill>
                <a:latin typeface="+mn-lt"/>
                <a:ea typeface="+mn-ea"/>
              </a:rPr>
              <a:t>&lt;number&gt;</a:t>
            </a:fld>
            <a:endParaRPr/>
          </a:p>
        </p:txBody>
      </p:sp>
    </p:spTree>
  </p:cSld>
</p:notes>
</file>

<file path=ppt/notesSlides/notesSlide1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9" name="PlaceHolder 1"/>
          <p:cNvSpPr>
            <a:spLocks noGrp="1"/>
          </p:cNvSpPr>
          <p:nvPr>
            <p:ph type="body"/>
          </p:nvPr>
        </p:nvSpPr>
        <p:spPr>
          <a:xfrm>
            <a:off x="685800" y="4470840"/>
            <a:ext cx="5486040" cy="3657600"/>
          </a:xfrm>
          <a:prstGeom prst="rect">
            <a:avLst/>
          </a:prstGeom>
        </p:spPr>
        <p:txBody>
          <a:bodyPr/>
          <a:p>
            <a:r>
              <a:rPr lang="en-US" sz="2000" strike="noStrike">
                <a:latin typeface="Arial"/>
              </a:rPr>
              <a:t>Video from broadcast – enter que up time</a:t>
            </a:r>
            <a:endParaRPr/>
          </a:p>
        </p:txBody>
      </p:sp>
      <p:sp>
        <p:nvSpPr>
          <p:cNvPr id="1190" name="TextShape 2"/>
          <p:cNvSpPr txBox="1"/>
          <p:nvPr/>
        </p:nvSpPr>
        <p:spPr>
          <a:xfrm>
            <a:off x="3884760" y="8823960"/>
            <a:ext cx="2971440" cy="465840"/>
          </a:xfrm>
          <a:prstGeom prst="rect">
            <a:avLst/>
          </a:prstGeom>
          <a:noFill/>
          <a:ln>
            <a:noFill/>
          </a:ln>
        </p:spPr>
        <p:txBody>
          <a:bodyPr anchor="b"/>
          <a:p>
            <a:pPr algn="r">
              <a:lnSpc>
                <a:spcPct val="100000"/>
              </a:lnSpc>
            </a:pPr>
            <a:fld id="{618F35F4-C6A9-4CB2-8141-0829CC7EE0FC}" type="slidenum">
              <a:rPr lang="en-US" sz="1200" strike="noStrike">
                <a:solidFill>
                  <a:srgbClr val="000000"/>
                </a:solidFill>
                <a:latin typeface="+mn-lt"/>
                <a:ea typeface="+mn-ea"/>
              </a:rPr>
              <a:t>&lt;number&gt;</a:t>
            </a:fld>
            <a:endParaRPr/>
          </a:p>
        </p:txBody>
      </p:sp>
    </p:spTree>
  </p:cSld>
</p:notes>
</file>

<file path=ppt/notesSlides/notesSlide1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1" name="PlaceHolder 1"/>
          <p:cNvSpPr>
            <a:spLocks noGrp="1"/>
          </p:cNvSpPr>
          <p:nvPr>
            <p:ph type="body"/>
          </p:nvPr>
        </p:nvSpPr>
        <p:spPr>
          <a:xfrm>
            <a:off x="685800" y="4470840"/>
            <a:ext cx="5486040" cy="3657600"/>
          </a:xfrm>
          <a:prstGeom prst="rect">
            <a:avLst/>
          </a:prstGeom>
        </p:spPr>
        <p:txBody>
          <a:bodyPr/>
          <a:p>
            <a:endParaRPr/>
          </a:p>
        </p:txBody>
      </p:sp>
      <p:sp>
        <p:nvSpPr>
          <p:cNvPr id="1192" name="TextShape 2"/>
          <p:cNvSpPr txBox="1"/>
          <p:nvPr/>
        </p:nvSpPr>
        <p:spPr>
          <a:xfrm>
            <a:off x="3884760" y="8823960"/>
            <a:ext cx="2971440" cy="465840"/>
          </a:xfrm>
          <a:prstGeom prst="rect">
            <a:avLst/>
          </a:prstGeom>
          <a:noFill/>
          <a:ln>
            <a:noFill/>
          </a:ln>
        </p:spPr>
        <p:txBody>
          <a:bodyPr anchor="b"/>
          <a:p>
            <a:pPr>
              <a:lnSpc>
                <a:spcPct val="100000"/>
              </a:lnSpc>
            </a:pPr>
            <a:fld id="{74A2E566-711C-4051-9F19-F635F4A88CC1}" type="slidenum">
              <a:rPr lang="en-US" sz="1200" strike="noStrike">
                <a:solidFill>
                  <a:srgbClr val="000000"/>
                </a:solidFill>
                <a:latin typeface="+mn-lt"/>
                <a:ea typeface="+mn-ea"/>
              </a:rPr>
              <a:t>&lt;number&gt;</a:t>
            </a:fld>
            <a:endParaRPr/>
          </a:p>
        </p:txBody>
      </p:sp>
    </p:spTree>
  </p:cSld>
</p:notes>
</file>

<file path=ppt/notesSlides/notesSlide1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3" name="PlaceHolder 1"/>
          <p:cNvSpPr>
            <a:spLocks noGrp="1"/>
          </p:cNvSpPr>
          <p:nvPr>
            <p:ph type="body"/>
          </p:nvPr>
        </p:nvSpPr>
        <p:spPr>
          <a:xfrm>
            <a:off x="685800" y="4470840"/>
            <a:ext cx="5486040" cy="3657600"/>
          </a:xfrm>
          <a:prstGeom prst="rect">
            <a:avLst/>
          </a:prstGeom>
        </p:spPr>
        <p:txBody>
          <a:bodyPr/>
          <a:p>
            <a:pPr>
              <a:lnSpc>
                <a:spcPct val="100000"/>
              </a:lnSpc>
            </a:pPr>
            <a:r>
              <a:rPr lang="en-US" sz="2000" strike="noStrike">
                <a:latin typeface="Arial"/>
              </a:rPr>
              <a:t>Role play how this interaction might go, </a:t>
            </a:r>
            <a:r>
              <a:rPr lang="en-US" sz="1200" strike="noStrike">
                <a:solidFill>
                  <a:srgbClr val="000000"/>
                </a:solidFill>
                <a:latin typeface="Arial"/>
                <a:ea typeface="+mn-ea"/>
              </a:rPr>
              <a:t>demonstrating how you would ask a youth if they self-identify as LGBTQI. Provide the “staff member” feedback on his/her words, tone, body language. </a:t>
            </a:r>
            <a:endParaRPr/>
          </a:p>
          <a:p>
            <a:pPr>
              <a:lnSpc>
                <a:spcPct val="100000"/>
              </a:lnSpc>
            </a:pPr>
            <a:endParaRPr/>
          </a:p>
        </p:txBody>
      </p:sp>
      <p:sp>
        <p:nvSpPr>
          <p:cNvPr id="1194" name="TextShape 2"/>
          <p:cNvSpPr txBox="1"/>
          <p:nvPr/>
        </p:nvSpPr>
        <p:spPr>
          <a:xfrm>
            <a:off x="3884760" y="8823960"/>
            <a:ext cx="2971440" cy="465840"/>
          </a:xfrm>
          <a:prstGeom prst="rect">
            <a:avLst/>
          </a:prstGeom>
          <a:noFill/>
          <a:ln>
            <a:noFill/>
          </a:ln>
        </p:spPr>
        <p:txBody>
          <a:bodyPr anchor="b"/>
          <a:p>
            <a:pPr algn="r">
              <a:lnSpc>
                <a:spcPct val="100000"/>
              </a:lnSpc>
            </a:pPr>
            <a:fld id="{9520CD99-1CF8-424A-ADF8-3AC5E4E74449}" type="slidenum">
              <a:rPr lang="en-US" sz="1200" strike="noStrike">
                <a:solidFill>
                  <a:srgbClr val="000000"/>
                </a:solidFill>
                <a:latin typeface="+mn-lt"/>
                <a:ea typeface="+mn-ea"/>
              </a:rPr>
              <a:t>&lt;number&gt;</a:t>
            </a:fld>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7" name="PlaceHolder 1"/>
          <p:cNvSpPr>
            <a:spLocks noGrp="1"/>
          </p:cNvSpPr>
          <p:nvPr>
            <p:ph type="body"/>
          </p:nvPr>
        </p:nvSpPr>
        <p:spPr>
          <a:xfrm>
            <a:off x="685800" y="4470840"/>
            <a:ext cx="5486040" cy="3657600"/>
          </a:xfrm>
          <a:prstGeom prst="rect">
            <a:avLst/>
          </a:prstGeom>
        </p:spPr>
        <p:txBody>
          <a:bodyPr/>
          <a:p>
            <a:r>
              <a:rPr lang="en-US" sz="2000" strike="noStrike">
                <a:latin typeface="Arial"/>
              </a:rPr>
              <a:t>There are a lot of acronyms floating around out there for this issue. This is the longest we’ve seen and we think it includes every possible noun, so you’ll know in the future what these acronyms are referring to</a:t>
            </a:r>
            <a:endParaRPr/>
          </a:p>
          <a:p>
            <a:pPr>
              <a:lnSpc>
                <a:spcPct val="100000"/>
              </a:lnSpc>
              <a:buFont typeface="Arial"/>
              <a:buChar char="•"/>
            </a:pPr>
            <a:r>
              <a:rPr b="1" lang="en-US" sz="2000" strike="noStrike">
                <a:latin typeface="Arial"/>
              </a:rPr>
              <a:t>Current movement towards using the term “Queer” as an all-encompassing umbrella term when referencing LGBTQINC youth.</a:t>
            </a:r>
            <a:endParaRPr/>
          </a:p>
          <a:p>
            <a:pPr>
              <a:lnSpc>
                <a:spcPct val="100000"/>
              </a:lnSpc>
              <a:buFont typeface="Arial"/>
              <a:buChar char="•"/>
            </a:pPr>
            <a:r>
              <a:rPr b="1" lang="en-US" sz="2000" strike="noStrike">
                <a:latin typeface="Arial"/>
              </a:rPr>
              <a:t>The community is taking a term that was once used as a pejorative and reclaiming it for their own. Empowering.</a:t>
            </a:r>
            <a:endParaRPr/>
          </a:p>
          <a:p>
            <a:pPr>
              <a:lnSpc>
                <a:spcPct val="100000"/>
              </a:lnSpc>
            </a:pPr>
            <a:endParaRPr/>
          </a:p>
        </p:txBody>
      </p:sp>
      <p:sp>
        <p:nvSpPr>
          <p:cNvPr id="1108" name="TextShape 2"/>
          <p:cNvSpPr txBox="1"/>
          <p:nvPr/>
        </p:nvSpPr>
        <p:spPr>
          <a:xfrm>
            <a:off x="3884760" y="8823960"/>
            <a:ext cx="2971440" cy="465840"/>
          </a:xfrm>
          <a:prstGeom prst="rect">
            <a:avLst/>
          </a:prstGeom>
          <a:noFill/>
          <a:ln>
            <a:noFill/>
          </a:ln>
        </p:spPr>
        <p:txBody>
          <a:bodyPr anchor="b"/>
          <a:p>
            <a:pPr algn="r">
              <a:lnSpc>
                <a:spcPct val="100000"/>
              </a:lnSpc>
            </a:pPr>
            <a:fld id="{4B238DBD-F1A1-4C9D-9EE7-958085699405}" type="slidenum">
              <a:rPr lang="en-US" sz="1200" strike="noStrike">
                <a:solidFill>
                  <a:srgbClr val="000000"/>
                </a:solidFill>
                <a:latin typeface="+mn-lt"/>
                <a:ea typeface="+mn-ea"/>
              </a:rPr>
              <a:t>&lt;number&gt;</a:t>
            </a:fld>
            <a:endParaRPr/>
          </a:p>
        </p:txBody>
      </p:sp>
    </p:spTree>
  </p:cSld>
</p:notes>
</file>

<file path=ppt/notesSlides/notesSlide1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5" name="PlaceHolder 1"/>
          <p:cNvSpPr>
            <a:spLocks noGrp="1"/>
          </p:cNvSpPr>
          <p:nvPr>
            <p:ph type="body"/>
          </p:nvPr>
        </p:nvSpPr>
        <p:spPr>
          <a:xfrm>
            <a:off x="685800" y="4470840"/>
            <a:ext cx="5486040" cy="3657600"/>
          </a:xfrm>
          <a:prstGeom prst="rect">
            <a:avLst/>
          </a:prstGeom>
        </p:spPr>
        <p:txBody>
          <a:bodyPr/>
          <a:p>
            <a:pPr>
              <a:lnSpc>
                <a:spcPct val="100000"/>
              </a:lnSpc>
            </a:pPr>
            <a:r>
              <a:rPr lang="en-US" sz="1200" strike="noStrike">
                <a:latin typeface="Arial"/>
              </a:rPr>
              <a:t>Knowing what type of relationship an LGBTQI inmate has with their family will allow the agency to better avoid accidental disclosures to the family, and will provide valuable information on the inmate’s support network. </a:t>
            </a:r>
            <a:endParaRPr/>
          </a:p>
          <a:p>
            <a:pPr>
              <a:lnSpc>
                <a:spcPct val="100000"/>
              </a:lnSpc>
            </a:pPr>
            <a:endParaRPr/>
          </a:p>
        </p:txBody>
      </p:sp>
      <p:sp>
        <p:nvSpPr>
          <p:cNvPr id="1196" name="TextShape 2"/>
          <p:cNvSpPr txBox="1"/>
          <p:nvPr/>
        </p:nvSpPr>
        <p:spPr>
          <a:xfrm>
            <a:off x="3884760" y="8823960"/>
            <a:ext cx="2971440" cy="465840"/>
          </a:xfrm>
          <a:prstGeom prst="rect">
            <a:avLst/>
          </a:prstGeom>
          <a:noFill/>
          <a:ln>
            <a:noFill/>
          </a:ln>
        </p:spPr>
        <p:txBody>
          <a:bodyPr anchor="b"/>
          <a:p>
            <a:pPr algn="r">
              <a:lnSpc>
                <a:spcPct val="100000"/>
              </a:lnSpc>
            </a:pPr>
            <a:fld id="{F6710C26-8A3D-4299-94DD-91BC3D6EE040}" type="slidenum">
              <a:rPr lang="en-US" sz="1200" strike="noStrike">
                <a:solidFill>
                  <a:srgbClr val="000000"/>
                </a:solidFill>
                <a:latin typeface="+mn-lt"/>
                <a:ea typeface="+mn-ea"/>
              </a:rPr>
              <a:t>&lt;number&gt;</a:t>
            </a:fld>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9" name="PlaceHolder 1"/>
          <p:cNvSpPr>
            <a:spLocks noGrp="1"/>
          </p:cNvSpPr>
          <p:nvPr>
            <p:ph type="body"/>
          </p:nvPr>
        </p:nvSpPr>
        <p:spPr>
          <a:xfrm>
            <a:off x="685800" y="4470840"/>
            <a:ext cx="5486040" cy="3657600"/>
          </a:xfrm>
          <a:prstGeom prst="rect">
            <a:avLst/>
          </a:prstGeom>
        </p:spPr>
        <p:txBody>
          <a:bodyPr/>
          <a:p>
            <a:endParaRPr/>
          </a:p>
        </p:txBody>
      </p:sp>
      <p:sp>
        <p:nvSpPr>
          <p:cNvPr id="1110" name="TextShape 2"/>
          <p:cNvSpPr txBox="1"/>
          <p:nvPr/>
        </p:nvSpPr>
        <p:spPr>
          <a:xfrm>
            <a:off x="3884760" y="8823960"/>
            <a:ext cx="2971440" cy="465840"/>
          </a:xfrm>
          <a:prstGeom prst="rect">
            <a:avLst/>
          </a:prstGeom>
          <a:noFill/>
          <a:ln>
            <a:noFill/>
          </a:ln>
        </p:spPr>
        <p:txBody>
          <a:bodyPr anchor="b"/>
          <a:p>
            <a:pPr algn="r">
              <a:lnSpc>
                <a:spcPct val="100000"/>
              </a:lnSpc>
            </a:pPr>
            <a:fld id="{4ED1F2B6-5D1A-48DC-AFD4-502EC986EB53}" type="slidenum">
              <a:rPr lang="en-US" sz="1200" strike="noStrike">
                <a:solidFill>
                  <a:srgbClr val="000000"/>
                </a:solidFill>
                <a:latin typeface="+mn-lt"/>
                <a:ea typeface="+mn-ea"/>
              </a:rPr>
              <a:t>&lt;number&gt;</a:t>
            </a:fld>
            <a:endParaRPr/>
          </a:p>
        </p:txBody>
      </p:sp>
    </p:spTree>
  </p:cSld>
</p:notes>
</file>

<file path=ppt/notesSlides/notesSlide1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7" name="PlaceHolder 1"/>
          <p:cNvSpPr>
            <a:spLocks noGrp="1"/>
          </p:cNvSpPr>
          <p:nvPr>
            <p:ph type="body"/>
          </p:nvPr>
        </p:nvSpPr>
        <p:spPr>
          <a:xfrm>
            <a:off x="685800" y="4470840"/>
            <a:ext cx="5486040" cy="3657600"/>
          </a:xfrm>
          <a:prstGeom prst="rect">
            <a:avLst/>
          </a:prstGeom>
        </p:spPr>
        <p:txBody>
          <a:bodyPr/>
          <a:p>
            <a:endParaRPr/>
          </a:p>
        </p:txBody>
      </p:sp>
      <p:sp>
        <p:nvSpPr>
          <p:cNvPr id="1198" name="TextShape 2"/>
          <p:cNvSpPr txBox="1"/>
          <p:nvPr/>
        </p:nvSpPr>
        <p:spPr>
          <a:xfrm>
            <a:off x="3884760" y="8823960"/>
            <a:ext cx="2971440" cy="465840"/>
          </a:xfrm>
          <a:prstGeom prst="rect">
            <a:avLst/>
          </a:prstGeom>
          <a:noFill/>
          <a:ln>
            <a:noFill/>
          </a:ln>
        </p:spPr>
        <p:txBody>
          <a:bodyPr anchor="b"/>
          <a:p>
            <a:pPr algn="r">
              <a:lnSpc>
                <a:spcPct val="100000"/>
              </a:lnSpc>
            </a:pPr>
            <a:fld id="{6009399F-3F24-4B9E-AEBA-7E70FB340B0D}" type="slidenum">
              <a:rPr lang="en-US" sz="1200" strike="noStrike">
                <a:solidFill>
                  <a:srgbClr val="000000"/>
                </a:solidFill>
                <a:latin typeface="+mn-lt"/>
                <a:ea typeface="+mn-ea"/>
              </a:rPr>
              <a:t>&lt;number&gt;</a:t>
            </a:fld>
            <a:endParaRPr/>
          </a:p>
        </p:txBody>
      </p:sp>
    </p:spTree>
  </p:cSld>
</p:notes>
</file>

<file path=ppt/notesSlides/notesSlide1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9" name="PlaceHolder 1"/>
          <p:cNvSpPr>
            <a:spLocks noGrp="1"/>
          </p:cNvSpPr>
          <p:nvPr>
            <p:ph type="body"/>
          </p:nvPr>
        </p:nvSpPr>
        <p:spPr>
          <a:xfrm>
            <a:off x="685800" y="4470840"/>
            <a:ext cx="5486040" cy="3657600"/>
          </a:xfrm>
          <a:prstGeom prst="rect">
            <a:avLst/>
          </a:prstGeom>
        </p:spPr>
        <p:txBody>
          <a:bodyPr/>
          <a:p>
            <a:r>
              <a:rPr lang="en-US" sz="1200" strike="noStrike">
                <a:solidFill>
                  <a:srgbClr val="000000"/>
                </a:solidFill>
                <a:latin typeface="+mn-lt"/>
                <a:ea typeface="+mn-ea"/>
              </a:rPr>
              <a:t>Once the agency knows what youth express a self-identification as LGBTQI, as we talked about in the last module, how do we make the most effective use of that information?  </a:t>
            </a:r>
            <a:endParaRPr/>
          </a:p>
          <a:p>
            <a:endParaRPr/>
          </a:p>
        </p:txBody>
      </p:sp>
      <p:sp>
        <p:nvSpPr>
          <p:cNvPr id="1200" name="TextShape 2"/>
          <p:cNvSpPr txBox="1"/>
          <p:nvPr/>
        </p:nvSpPr>
        <p:spPr>
          <a:xfrm>
            <a:off x="3884760" y="8823960"/>
            <a:ext cx="2971440" cy="465840"/>
          </a:xfrm>
          <a:prstGeom prst="rect">
            <a:avLst/>
          </a:prstGeom>
          <a:noFill/>
          <a:ln>
            <a:noFill/>
          </a:ln>
        </p:spPr>
        <p:txBody>
          <a:bodyPr anchor="b"/>
          <a:p>
            <a:pPr algn="r">
              <a:lnSpc>
                <a:spcPct val="100000"/>
              </a:lnSpc>
            </a:pPr>
            <a:fld id="{D13F2209-EBDF-4BAC-B99B-4EC4B71B6AD1}" type="slidenum">
              <a:rPr lang="en-US" sz="1200" strike="noStrike">
                <a:solidFill>
                  <a:srgbClr val="000000"/>
                </a:solidFill>
                <a:latin typeface="+mn-lt"/>
                <a:ea typeface="+mn-ea"/>
              </a:rPr>
              <a:t>&lt;number&gt;</a:t>
            </a:fld>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1" name="PlaceHolder 1"/>
          <p:cNvSpPr>
            <a:spLocks noGrp="1"/>
          </p:cNvSpPr>
          <p:nvPr>
            <p:ph type="body"/>
          </p:nvPr>
        </p:nvSpPr>
        <p:spPr>
          <a:xfrm>
            <a:off x="685800" y="4470840"/>
            <a:ext cx="5486040" cy="3657600"/>
          </a:xfrm>
          <a:prstGeom prst="rect">
            <a:avLst/>
          </a:prstGeom>
        </p:spPr>
        <p:txBody>
          <a:bodyPr/>
          <a:p>
            <a:r>
              <a:rPr lang="en-US" sz="2000" strike="noStrike">
                <a:latin typeface="Arial"/>
              </a:rPr>
              <a:t>In contrast to other populations that experience discrimination, Queer youth experience it from very early ages and from the group primarily responsible for their socialization: their </a:t>
            </a:r>
            <a:r>
              <a:rPr b="1" lang="en-US" sz="2000" strike="noStrike">
                <a:latin typeface="Arial"/>
              </a:rPr>
              <a:t>families</a:t>
            </a:r>
            <a:endParaRPr/>
          </a:p>
        </p:txBody>
      </p:sp>
      <p:sp>
        <p:nvSpPr>
          <p:cNvPr id="1112" name="TextShape 2"/>
          <p:cNvSpPr txBox="1"/>
          <p:nvPr/>
        </p:nvSpPr>
        <p:spPr>
          <a:xfrm>
            <a:off x="3884760" y="8823960"/>
            <a:ext cx="2971440" cy="465840"/>
          </a:xfrm>
          <a:prstGeom prst="rect">
            <a:avLst/>
          </a:prstGeom>
          <a:noFill/>
          <a:ln>
            <a:noFill/>
          </a:ln>
        </p:spPr>
        <p:txBody>
          <a:bodyPr anchor="b"/>
          <a:p>
            <a:pPr algn="r">
              <a:lnSpc>
                <a:spcPct val="100000"/>
              </a:lnSpc>
            </a:pPr>
            <a:fld id="{24F4A927-E5EC-42F5-AFF8-5B408BD4D576}" type="slidenum">
              <a:rPr lang="en-US" sz="1200" strike="noStrike">
                <a:solidFill>
                  <a:srgbClr val="000000"/>
                </a:solidFill>
                <a:latin typeface="+mn-lt"/>
                <a:ea typeface="+mn-ea"/>
              </a:rPr>
              <a:t>&lt;number&gt;</a:t>
            </a:fld>
            <a:endParaRPr/>
          </a:p>
        </p:txBody>
      </p:sp>
    </p:spTree>
  </p:cSld>
</p:notes>
</file>

<file path=ppt/notesSlides/notesSlide14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01" name="PlaceHolder 1"/>
          <p:cNvSpPr>
            <a:spLocks noGrp="1"/>
          </p:cNvSpPr>
          <p:nvPr>
            <p:ph type="body"/>
          </p:nvPr>
        </p:nvSpPr>
        <p:spPr>
          <a:xfrm>
            <a:off x="685800" y="4470840"/>
            <a:ext cx="5486040" cy="3657600"/>
          </a:xfrm>
          <a:prstGeom prst="rect">
            <a:avLst/>
          </a:prstGeom>
        </p:spPr>
        <p:txBody>
          <a:bodyPr/>
          <a:p>
            <a:endParaRPr/>
          </a:p>
        </p:txBody>
      </p:sp>
      <p:sp>
        <p:nvSpPr>
          <p:cNvPr id="1202" name="TextShape 2"/>
          <p:cNvSpPr txBox="1"/>
          <p:nvPr/>
        </p:nvSpPr>
        <p:spPr>
          <a:xfrm>
            <a:off x="3884760" y="8823960"/>
            <a:ext cx="2971440" cy="465840"/>
          </a:xfrm>
          <a:prstGeom prst="rect">
            <a:avLst/>
          </a:prstGeom>
          <a:noFill/>
          <a:ln>
            <a:noFill/>
          </a:ln>
        </p:spPr>
        <p:txBody>
          <a:bodyPr anchor="b"/>
          <a:p>
            <a:pPr algn="r">
              <a:lnSpc>
                <a:spcPct val="100000"/>
              </a:lnSpc>
            </a:pPr>
            <a:fld id="{B39E5EF2-7243-40D2-8927-685C9DA6326F}" type="slidenum">
              <a:rPr lang="en-US" sz="1200" strike="noStrike">
                <a:solidFill>
                  <a:srgbClr val="000000"/>
                </a:solidFill>
                <a:latin typeface="+mn-lt"/>
                <a:ea typeface="+mn-ea"/>
              </a:rPr>
              <a:t>&lt;number&gt;</a:t>
            </a:fld>
            <a:endParaRPr/>
          </a:p>
        </p:txBody>
      </p:sp>
    </p:spTree>
  </p:cSld>
</p:notes>
</file>

<file path=ppt/notesSlides/notesSlide14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03" name="PlaceHolder 1"/>
          <p:cNvSpPr>
            <a:spLocks noGrp="1"/>
          </p:cNvSpPr>
          <p:nvPr>
            <p:ph type="body"/>
          </p:nvPr>
        </p:nvSpPr>
        <p:spPr>
          <a:xfrm>
            <a:off x="685800" y="4470840"/>
            <a:ext cx="5486040" cy="3657600"/>
          </a:xfrm>
          <a:prstGeom prst="rect">
            <a:avLst/>
          </a:prstGeom>
        </p:spPr>
        <p:txBody>
          <a:bodyPr/>
          <a:p>
            <a:r>
              <a:rPr lang="en-US" sz="2000" strike="noStrike">
                <a:latin typeface="Arial"/>
              </a:rPr>
              <a:t>We will assign all participants into 6 groups and assign each group 2 modules to review and provide critique as to the content, flow, usability and additions they recommend for inclusions.  Each group will then debrief their discussions and ideas. Each will be given a guide to be used for consistent reviews.</a:t>
            </a:r>
            <a:endParaRPr/>
          </a:p>
          <a:p>
            <a:r>
              <a:rPr lang="en-US" sz="2000" strike="noStrike">
                <a:latin typeface="Arial"/>
              </a:rPr>
              <a:t>What did you like?</a:t>
            </a:r>
            <a:endParaRPr/>
          </a:p>
          <a:p>
            <a:r>
              <a:rPr lang="en-US" sz="2000" strike="noStrike">
                <a:latin typeface="Arial"/>
              </a:rPr>
              <a:t>What was difficult to understand?</a:t>
            </a:r>
            <a:endParaRPr/>
          </a:p>
          <a:p>
            <a:r>
              <a:rPr lang="en-US" sz="2000" strike="noStrike">
                <a:latin typeface="Arial"/>
              </a:rPr>
              <a:t>What would you like to see more of?</a:t>
            </a:r>
            <a:endParaRPr/>
          </a:p>
          <a:p>
            <a:r>
              <a:rPr lang="en-US" sz="2000" strike="noStrike">
                <a:latin typeface="Arial"/>
              </a:rPr>
              <a:t>Any other feedback.</a:t>
            </a:r>
            <a:endParaRPr/>
          </a:p>
          <a:p>
            <a:endParaRPr/>
          </a:p>
          <a:p>
            <a:r>
              <a:rPr lang="en-US" sz="2000" strike="noStrike">
                <a:latin typeface="Arial"/>
              </a:rPr>
              <a:t>Facilitators will take notes to assure review in order to provide a write up to GJJ for consideration when designing this curriculum to be trained.  Moss will also include appropriate recommendations </a:t>
            </a:r>
            <a:endParaRPr/>
          </a:p>
        </p:txBody>
      </p:sp>
      <p:sp>
        <p:nvSpPr>
          <p:cNvPr id="1204" name="TextShape 2"/>
          <p:cNvSpPr txBox="1"/>
          <p:nvPr/>
        </p:nvSpPr>
        <p:spPr>
          <a:xfrm>
            <a:off x="3884760" y="8823960"/>
            <a:ext cx="2971440" cy="465840"/>
          </a:xfrm>
          <a:prstGeom prst="rect">
            <a:avLst/>
          </a:prstGeom>
          <a:noFill/>
          <a:ln>
            <a:noFill/>
          </a:ln>
        </p:spPr>
        <p:txBody>
          <a:bodyPr anchor="b"/>
          <a:p>
            <a:pPr algn="r">
              <a:lnSpc>
                <a:spcPct val="100000"/>
              </a:lnSpc>
            </a:pPr>
            <a:fld id="{A710F26A-5C80-49B0-8661-D2A4A6B39AAE}" type="slidenum">
              <a:rPr lang="en-US" sz="1200" strike="noStrike">
                <a:solidFill>
                  <a:srgbClr val="000000"/>
                </a:solidFill>
                <a:latin typeface="+mn-lt"/>
                <a:ea typeface="+mn-ea"/>
              </a:rPr>
              <a:t>&lt;number&gt;</a:t>
            </a:fld>
            <a:endParaRPr/>
          </a:p>
        </p:txBody>
      </p:sp>
    </p:spTree>
  </p:cSld>
</p:notes>
</file>

<file path=ppt/notesSlides/notesSlide14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05" name="PlaceHolder 1"/>
          <p:cNvSpPr>
            <a:spLocks noGrp="1"/>
          </p:cNvSpPr>
          <p:nvPr>
            <p:ph type="body"/>
          </p:nvPr>
        </p:nvSpPr>
        <p:spPr>
          <a:xfrm>
            <a:off x="685800" y="4470840"/>
            <a:ext cx="5486040" cy="3657600"/>
          </a:xfrm>
          <a:prstGeom prst="rect">
            <a:avLst/>
          </a:prstGeom>
        </p:spPr>
        <p:txBody>
          <a:bodyPr/>
          <a:p>
            <a:endParaRPr/>
          </a:p>
        </p:txBody>
      </p:sp>
      <p:sp>
        <p:nvSpPr>
          <p:cNvPr id="1206" name="TextShape 2"/>
          <p:cNvSpPr txBox="1"/>
          <p:nvPr/>
        </p:nvSpPr>
        <p:spPr>
          <a:xfrm>
            <a:off x="3884760" y="8823960"/>
            <a:ext cx="2971440" cy="465840"/>
          </a:xfrm>
          <a:prstGeom prst="rect">
            <a:avLst/>
          </a:prstGeom>
          <a:noFill/>
          <a:ln>
            <a:noFill/>
          </a:ln>
        </p:spPr>
        <p:txBody>
          <a:bodyPr anchor="b"/>
          <a:p>
            <a:pPr>
              <a:lnSpc>
                <a:spcPct val="100000"/>
              </a:lnSpc>
            </a:pPr>
            <a:fld id="{D7B9451C-5BEB-4EF8-B6FF-432944DF7F96}" type="slidenum">
              <a:rPr lang="en-US" sz="1200" strike="noStrike">
                <a:solidFill>
                  <a:srgbClr val="000000"/>
                </a:solidFill>
                <a:latin typeface="+mn-lt"/>
                <a:ea typeface="+mn-ea"/>
              </a:rPr>
              <a:t>&lt;number&gt;</a:t>
            </a:fld>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3" name="PlaceHolder 1"/>
          <p:cNvSpPr>
            <a:spLocks noGrp="1"/>
          </p:cNvSpPr>
          <p:nvPr>
            <p:ph type="body"/>
          </p:nvPr>
        </p:nvSpPr>
        <p:spPr>
          <a:xfrm>
            <a:off x="685800" y="4470840"/>
            <a:ext cx="5486040" cy="3657600"/>
          </a:xfrm>
          <a:prstGeom prst="rect">
            <a:avLst/>
          </a:prstGeom>
        </p:spPr>
        <p:txBody>
          <a:bodyPr/>
          <a:p>
            <a:r>
              <a:rPr lang="en-US" sz="2000" strike="noStrike">
                <a:latin typeface="Arial"/>
              </a:rPr>
              <a:t>Note that this will not be the first time staff have seen these types of statistics. </a:t>
            </a:r>
            <a:endParaRPr/>
          </a:p>
        </p:txBody>
      </p:sp>
      <p:sp>
        <p:nvSpPr>
          <p:cNvPr id="1114" name="TextShape 2"/>
          <p:cNvSpPr txBox="1"/>
          <p:nvPr/>
        </p:nvSpPr>
        <p:spPr>
          <a:xfrm>
            <a:off x="3884760" y="8823960"/>
            <a:ext cx="2971440" cy="465840"/>
          </a:xfrm>
          <a:prstGeom prst="rect">
            <a:avLst/>
          </a:prstGeom>
          <a:noFill/>
          <a:ln>
            <a:noFill/>
          </a:ln>
        </p:spPr>
        <p:txBody>
          <a:bodyPr anchor="b"/>
          <a:p>
            <a:pPr algn="r">
              <a:lnSpc>
                <a:spcPct val="100000"/>
              </a:lnSpc>
            </a:pPr>
            <a:fld id="{ADDBF570-04B1-438A-B767-02576613639F}" type="slidenum">
              <a:rPr lang="en-US" sz="1200" strike="noStrike">
                <a:solidFill>
                  <a:srgbClr val="000000"/>
                </a:solidFill>
                <a:latin typeface="+mn-lt"/>
                <a:ea typeface="+mn-ea"/>
              </a:rPr>
              <a:t>&lt;number&gt;</a:t>
            </a:fld>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5" name="PlaceHolder 1"/>
          <p:cNvSpPr>
            <a:spLocks noGrp="1"/>
          </p:cNvSpPr>
          <p:nvPr>
            <p:ph type="body"/>
          </p:nvPr>
        </p:nvSpPr>
        <p:spPr>
          <a:xfrm>
            <a:off x="685800" y="4470840"/>
            <a:ext cx="5486040" cy="3657600"/>
          </a:xfrm>
          <a:prstGeom prst="rect">
            <a:avLst/>
          </a:prstGeom>
        </p:spPr>
        <p:txBody>
          <a:bodyPr/>
          <a:p>
            <a:r>
              <a:rPr lang="en-US" sz="2000" strike="noStrike">
                <a:latin typeface="Arial"/>
              </a:rPr>
              <a:t>Be aware of the population you’re dealing with (pathways)</a:t>
            </a:r>
            <a:endParaRPr/>
          </a:p>
          <a:p>
            <a:endParaRPr/>
          </a:p>
          <a:p>
            <a:r>
              <a:rPr lang="en-US" sz="2000" strike="noStrike">
                <a:latin typeface="Arial"/>
              </a:rPr>
              <a:t>Incarcerated youth suicide rate: survey in 1994 found that 1.6% of confined youth engaged in suicidal behavior in the month leading up to the study (Parent et al., “Conditions of Confinement: Juvenile Detention and Corrections Facilities” 1994)</a:t>
            </a:r>
            <a:endParaRPr/>
          </a:p>
          <a:p>
            <a:endParaRPr/>
          </a:p>
          <a:p>
            <a:r>
              <a:rPr lang="en-US" sz="2000" strike="noStrike">
                <a:latin typeface="Arial"/>
              </a:rPr>
              <a:t>History of physical or sexual abuse is an important risk factor for suicide</a:t>
            </a:r>
            <a:endParaRPr/>
          </a:p>
          <a:p>
            <a:pPr>
              <a:lnSpc>
                <a:spcPct val="100000"/>
              </a:lnSpc>
              <a:buFont typeface="Arial"/>
              <a:buChar char="•"/>
            </a:pPr>
            <a:r>
              <a:rPr lang="en-US" sz="2000" strike="noStrike">
                <a:latin typeface="Arial"/>
              </a:rPr>
              <a:t>Gay, lesbian and bisexual youth may be at greater risk because they tend to be socially isolated and are easier targets. In one study, male sexual abuse survivors self-described as homosexual almost seven times, and as bisexual almost six times, more often than nonabused peers.</a:t>
            </a:r>
            <a:endParaRPr/>
          </a:p>
          <a:p>
            <a:pPr>
              <a:lnSpc>
                <a:spcPct val="100000"/>
              </a:lnSpc>
              <a:buFont typeface="Arial"/>
              <a:buChar char="•"/>
            </a:pPr>
            <a:r>
              <a:rPr lang="en-US" sz="2000" strike="noStrike">
                <a:latin typeface="Arial"/>
              </a:rPr>
              <a:t>Cite: M. Richardson, W. Meredith and D. Abbot, "Sex-Typed Role in Male Adolescent Sexual Abuse Survivors," </a:t>
            </a:r>
            <a:r>
              <a:rPr i="1" lang="en-US" sz="2000" strike="noStrike">
                <a:latin typeface="Arial"/>
              </a:rPr>
              <a:t>Journal of Family Violence,</a:t>
            </a:r>
            <a:r>
              <a:rPr lang="en-US" sz="2000" strike="noStrike">
                <a:latin typeface="Arial"/>
              </a:rPr>
              <a:t> vol. 8, no. 1, 1993. Ritch Savin-Williams, "Verbal and Physical Abuse as Stressors in the Lives of Lesbian, Gay Male and Bisexual Youths: Associations School Problems, Running Away, Substance Abuse, Prostitution and Suicide," J</a:t>
            </a:r>
            <a:r>
              <a:rPr i="1" lang="en-US" sz="2000" strike="noStrike">
                <a:latin typeface="Arial"/>
              </a:rPr>
              <a:t>ournal of Consulting and Clinical Psychology, vol.</a:t>
            </a:r>
            <a:r>
              <a:rPr lang="en-US" sz="2000" strike="noStrike">
                <a:latin typeface="Arial"/>
              </a:rPr>
              <a:t> 62, no. 2, 1994.</a:t>
            </a:r>
            <a:endParaRPr/>
          </a:p>
          <a:p>
            <a:pPr>
              <a:lnSpc>
                <a:spcPct val="100000"/>
              </a:lnSpc>
              <a:buFont typeface="Arial"/>
              <a:buChar char="•"/>
            </a:pPr>
            <a:r>
              <a:rPr lang="en-US" sz="2000" strike="noStrike">
                <a:latin typeface="Arial"/>
              </a:rPr>
              <a:t>Cite: Ritch Savin-Williams, "Verbal and Physical Abuse as Stressors in the Lives of Lesbian, Gay Male and Bisexual Youths: Associations School Problems, Running Away, Substance Abuse, Prostitution and Suicide," J</a:t>
            </a:r>
            <a:r>
              <a:rPr i="1" lang="en-US" sz="2000" strike="noStrike">
                <a:latin typeface="Arial"/>
              </a:rPr>
              <a:t>ournal of Consulting and Clinical Psychology, vol.</a:t>
            </a:r>
            <a:r>
              <a:rPr lang="en-US" sz="2000" strike="noStrike">
                <a:latin typeface="Arial"/>
              </a:rPr>
              <a:t> 62, no. 2, 1994.</a:t>
            </a:r>
            <a:endParaRPr/>
          </a:p>
          <a:p>
            <a:pPr>
              <a:lnSpc>
                <a:spcPct val="100000"/>
              </a:lnSpc>
            </a:pPr>
            <a:r>
              <a:rPr b="1" i="1" lang="en-US" sz="2000" strike="noStrike">
                <a:latin typeface="Arial"/>
              </a:rPr>
              <a:t>-Gay men are 6 times more likely to attempt suicide than their heterosexual counterparts and lesbians are 2 times as likely  than their heterosexual counterparts to attempt suicide (American Association of Suicidology )</a:t>
            </a:r>
            <a:endParaRPr/>
          </a:p>
          <a:p>
            <a:pPr>
              <a:lnSpc>
                <a:spcPct val="100000"/>
              </a:lnSpc>
            </a:pPr>
            <a:r>
              <a:rPr lang="en-US" sz="2000" strike="noStrike">
                <a:latin typeface="Arial"/>
              </a:rPr>
              <a:t>(http://www.suicidology.org/c/document_library/get_file?folderId=232&amp;name=DLFE-167.pdf)</a:t>
            </a:r>
            <a:endParaRPr/>
          </a:p>
          <a:p>
            <a:pPr>
              <a:lnSpc>
                <a:spcPct val="100000"/>
              </a:lnSpc>
            </a:pPr>
            <a:r>
              <a:rPr lang="en-US" sz="2000" strike="noStrike">
                <a:latin typeface="Arial"/>
              </a:rPr>
              <a:t>- </a:t>
            </a:r>
            <a:endParaRPr/>
          </a:p>
          <a:p>
            <a:pPr>
              <a:lnSpc>
                <a:spcPct val="100000"/>
              </a:lnSpc>
            </a:pPr>
            <a:r>
              <a:rPr lang="en-US" sz="2000" strike="noStrike">
                <a:latin typeface="Arial"/>
              </a:rPr>
              <a:t>-</a:t>
            </a:r>
            <a:endParaRPr/>
          </a:p>
        </p:txBody>
      </p:sp>
      <p:sp>
        <p:nvSpPr>
          <p:cNvPr id="1116" name="TextShape 2"/>
          <p:cNvSpPr txBox="1"/>
          <p:nvPr/>
        </p:nvSpPr>
        <p:spPr>
          <a:xfrm>
            <a:off x="3884760" y="8823960"/>
            <a:ext cx="2971440" cy="465840"/>
          </a:xfrm>
          <a:prstGeom prst="rect">
            <a:avLst/>
          </a:prstGeom>
          <a:noFill/>
          <a:ln>
            <a:noFill/>
          </a:ln>
        </p:spPr>
        <p:txBody>
          <a:bodyPr anchor="b"/>
          <a:p>
            <a:pPr algn="r">
              <a:lnSpc>
                <a:spcPct val="100000"/>
              </a:lnSpc>
            </a:pPr>
            <a:fld id="{453E2E94-7023-478D-9F39-E55CB4C67482}" type="slidenum">
              <a:rPr lang="en-US" sz="1200" strike="noStrike">
                <a:solidFill>
                  <a:srgbClr val="000000"/>
                </a:solidFill>
                <a:latin typeface="+mn-lt"/>
                <a:ea typeface="+mn-ea"/>
              </a:rPr>
              <a:t>&lt;number&gt;</a:t>
            </a:fld>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7" name="PlaceHolder 1"/>
          <p:cNvSpPr>
            <a:spLocks noGrp="1"/>
          </p:cNvSpPr>
          <p:nvPr>
            <p:ph type="body"/>
          </p:nvPr>
        </p:nvSpPr>
        <p:spPr>
          <a:xfrm>
            <a:off x="685800" y="4470840"/>
            <a:ext cx="5486040" cy="3657600"/>
          </a:xfrm>
          <a:prstGeom prst="rect">
            <a:avLst/>
          </a:prstGeom>
        </p:spPr>
        <p:txBody>
          <a:bodyPr/>
          <a:p>
            <a:r>
              <a:rPr lang="en-US" sz="2000" strike="noStrike">
                <a:latin typeface="Arial"/>
              </a:rPr>
              <a:t>http://americanprogress.org/issues/LGBTQI/report/2012/03/09/11228/why-the-gay-and-transgender-population-experiences-higher-rates-of-substance-use/</a:t>
            </a:r>
            <a:endParaRPr/>
          </a:p>
        </p:txBody>
      </p:sp>
      <p:sp>
        <p:nvSpPr>
          <p:cNvPr id="1118" name="TextShape 2"/>
          <p:cNvSpPr txBox="1"/>
          <p:nvPr/>
        </p:nvSpPr>
        <p:spPr>
          <a:xfrm>
            <a:off x="3884760" y="8823960"/>
            <a:ext cx="2971440" cy="465840"/>
          </a:xfrm>
          <a:prstGeom prst="rect">
            <a:avLst/>
          </a:prstGeom>
          <a:noFill/>
          <a:ln>
            <a:noFill/>
          </a:ln>
        </p:spPr>
        <p:txBody>
          <a:bodyPr anchor="b"/>
          <a:p>
            <a:pPr algn="r">
              <a:lnSpc>
                <a:spcPct val="100000"/>
              </a:lnSpc>
            </a:pPr>
            <a:fld id="{EFAEC434-3AFC-47F4-ADA9-D75E71A52D9C}" type="slidenum">
              <a:rPr lang="en-US" sz="1200" strike="noStrike">
                <a:solidFill>
                  <a:srgbClr val="000000"/>
                </a:solidFill>
                <a:latin typeface="+mn-lt"/>
                <a:ea typeface="+mn-ea"/>
              </a:rPr>
              <a:t>&lt;number&gt;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97" name="PlaceHolder 1"/>
          <p:cNvSpPr>
            <a:spLocks noGrp="1"/>
          </p:cNvSpPr>
          <p:nvPr>
            <p:ph type="body"/>
          </p:nvPr>
        </p:nvSpPr>
        <p:spPr>
          <a:xfrm>
            <a:off x="685800" y="4470840"/>
            <a:ext cx="5486040" cy="3657600"/>
          </a:xfrm>
          <a:prstGeom prst="rect">
            <a:avLst/>
          </a:prstGeom>
        </p:spPr>
        <p:txBody>
          <a:bodyPr/>
          <a:p>
            <a:endParaRPr/>
          </a:p>
        </p:txBody>
      </p:sp>
      <p:sp>
        <p:nvSpPr>
          <p:cNvPr id="1098" name="TextShape 2"/>
          <p:cNvSpPr txBox="1"/>
          <p:nvPr/>
        </p:nvSpPr>
        <p:spPr>
          <a:xfrm>
            <a:off x="3884760" y="8823960"/>
            <a:ext cx="2971440" cy="465840"/>
          </a:xfrm>
          <a:prstGeom prst="rect">
            <a:avLst/>
          </a:prstGeom>
          <a:noFill/>
          <a:ln>
            <a:noFill/>
          </a:ln>
        </p:spPr>
        <p:txBody>
          <a:bodyPr anchor="b"/>
          <a:p>
            <a:pPr algn="r">
              <a:lnSpc>
                <a:spcPct val="100000"/>
              </a:lnSpc>
            </a:pPr>
            <a:fld id="{5D9154AD-5596-4782-9451-100CC36B60CC}" type="slidenum">
              <a:rPr lang="en-US" sz="1200" strike="noStrike">
                <a:solidFill>
                  <a:srgbClr val="000000"/>
                </a:solidFill>
                <a:latin typeface="+mn-lt"/>
                <a:ea typeface="+mn-ea"/>
              </a:rPr>
              <a:t>&lt;number&gt;</a:t>
            </a:fld>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9" name="PlaceHolder 1"/>
          <p:cNvSpPr>
            <a:spLocks noGrp="1"/>
          </p:cNvSpPr>
          <p:nvPr>
            <p:ph type="body"/>
          </p:nvPr>
        </p:nvSpPr>
        <p:spPr>
          <a:xfrm>
            <a:off x="685800" y="4470840"/>
            <a:ext cx="5486040" cy="3657600"/>
          </a:xfrm>
          <a:prstGeom prst="rect">
            <a:avLst/>
          </a:prstGeom>
        </p:spPr>
        <p:txBody>
          <a:bodyPr/>
          <a:p>
            <a:r>
              <a:rPr b="1" lang="en-US" sz="2000" strike="noStrike">
                <a:latin typeface="Arial"/>
              </a:rPr>
              <a:t>*Queer youth experience discrimination from very early ages and from their most fundamental social group: their families.</a:t>
            </a:r>
            <a:endParaRPr/>
          </a:p>
        </p:txBody>
      </p:sp>
      <p:sp>
        <p:nvSpPr>
          <p:cNvPr id="1120" name="TextShape 2"/>
          <p:cNvSpPr txBox="1"/>
          <p:nvPr/>
        </p:nvSpPr>
        <p:spPr>
          <a:xfrm>
            <a:off x="3884760" y="8823960"/>
            <a:ext cx="2971440" cy="465840"/>
          </a:xfrm>
          <a:prstGeom prst="rect">
            <a:avLst/>
          </a:prstGeom>
          <a:noFill/>
          <a:ln>
            <a:noFill/>
          </a:ln>
        </p:spPr>
        <p:txBody>
          <a:bodyPr anchor="b"/>
          <a:p>
            <a:pPr algn="r">
              <a:lnSpc>
                <a:spcPct val="100000"/>
              </a:lnSpc>
            </a:pPr>
            <a:fld id="{CEFB067C-9759-40BE-AEDA-97F10825747D}" type="slidenum">
              <a:rPr lang="en-US" sz="1200" strike="noStrike">
                <a:solidFill>
                  <a:srgbClr val="000000"/>
                </a:solidFill>
                <a:latin typeface="+mn-lt"/>
                <a:ea typeface="+mn-ea"/>
              </a:rPr>
              <a:t>&lt;number&gt;</a:t>
            </a:fld>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21" name="PlaceHolder 1"/>
          <p:cNvSpPr>
            <a:spLocks noGrp="1"/>
          </p:cNvSpPr>
          <p:nvPr>
            <p:ph type="body"/>
          </p:nvPr>
        </p:nvSpPr>
        <p:spPr>
          <a:xfrm>
            <a:off x="685800" y="4470840"/>
            <a:ext cx="5486040" cy="3657600"/>
          </a:xfrm>
          <a:prstGeom prst="rect">
            <a:avLst/>
          </a:prstGeom>
        </p:spPr>
        <p:txBody>
          <a:bodyPr/>
          <a:p>
            <a:r>
              <a:rPr lang="en-US" sz="2000" strike="noStrike">
                <a:latin typeface="Arial"/>
              </a:rPr>
              <a:t>“</a:t>
            </a:r>
            <a:r>
              <a:rPr lang="en-US" sz="2000" strike="noStrike">
                <a:latin typeface="Arial"/>
              </a:rPr>
              <a:t>Burning Issues” What are the burning issues regarding LGBTQI youth in your program or agency? I will make a list of these things to be sure that we address them over he next two days. We will review this list at the end of training tomorrow. (20 minute activity)</a:t>
            </a:r>
            <a:endParaRPr/>
          </a:p>
        </p:txBody>
      </p:sp>
      <p:sp>
        <p:nvSpPr>
          <p:cNvPr id="1122" name="TextShape 2"/>
          <p:cNvSpPr txBox="1"/>
          <p:nvPr/>
        </p:nvSpPr>
        <p:spPr>
          <a:xfrm>
            <a:off x="3884760" y="8823960"/>
            <a:ext cx="2971440" cy="465840"/>
          </a:xfrm>
          <a:prstGeom prst="rect">
            <a:avLst/>
          </a:prstGeom>
          <a:noFill/>
          <a:ln>
            <a:noFill/>
          </a:ln>
        </p:spPr>
        <p:txBody>
          <a:bodyPr anchor="b"/>
          <a:p>
            <a:pPr algn="r">
              <a:lnSpc>
                <a:spcPct val="100000"/>
              </a:lnSpc>
            </a:pPr>
            <a:fld id="{B038FCC1-47CE-4996-B33B-D072BE3B6D52}" type="slidenum">
              <a:rPr lang="en-US" sz="1200" strike="noStrike">
                <a:solidFill>
                  <a:srgbClr val="000000"/>
                </a:solidFill>
                <a:latin typeface="+mn-lt"/>
                <a:ea typeface="+mn-ea"/>
              </a:rPr>
              <a:t>&lt;number&gt;</a:t>
            </a:fld>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23" name="PlaceHolder 1"/>
          <p:cNvSpPr>
            <a:spLocks noGrp="1"/>
          </p:cNvSpPr>
          <p:nvPr>
            <p:ph type="body"/>
          </p:nvPr>
        </p:nvSpPr>
        <p:spPr>
          <a:xfrm>
            <a:off x="685800" y="4470840"/>
            <a:ext cx="5486040" cy="3657600"/>
          </a:xfrm>
          <a:prstGeom prst="rect">
            <a:avLst/>
          </a:prstGeom>
        </p:spPr>
        <p:txBody>
          <a:bodyPr/>
          <a:p>
            <a:endParaRPr/>
          </a:p>
        </p:txBody>
      </p:sp>
      <p:sp>
        <p:nvSpPr>
          <p:cNvPr id="1124" name="TextShape 2"/>
          <p:cNvSpPr txBox="1"/>
          <p:nvPr/>
        </p:nvSpPr>
        <p:spPr>
          <a:xfrm>
            <a:off x="3884760" y="8823960"/>
            <a:ext cx="2971440" cy="465840"/>
          </a:xfrm>
          <a:prstGeom prst="rect">
            <a:avLst/>
          </a:prstGeom>
          <a:noFill/>
          <a:ln>
            <a:noFill/>
          </a:ln>
        </p:spPr>
        <p:txBody>
          <a:bodyPr anchor="b"/>
          <a:p>
            <a:pPr algn="r">
              <a:lnSpc>
                <a:spcPct val="100000"/>
              </a:lnSpc>
            </a:pPr>
            <a:fld id="{92B35F74-0C8F-41B7-B681-8C2048FAE6F1}" type="slidenum">
              <a:rPr lang="en-US" sz="1200" strike="noStrike">
                <a:solidFill>
                  <a:srgbClr val="000000"/>
                </a:solidFill>
                <a:latin typeface="+mn-lt"/>
                <a:ea typeface="+mn-ea"/>
              </a:rPr>
              <a:t>&lt;number&gt;</a:t>
            </a:fld>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25" name="PlaceHolder 1"/>
          <p:cNvSpPr>
            <a:spLocks noGrp="1"/>
          </p:cNvSpPr>
          <p:nvPr>
            <p:ph type="body"/>
          </p:nvPr>
        </p:nvSpPr>
        <p:spPr>
          <a:xfrm>
            <a:off x="685800" y="4470840"/>
            <a:ext cx="5486040" cy="3657600"/>
          </a:xfrm>
          <a:prstGeom prst="rect">
            <a:avLst/>
          </a:prstGeom>
        </p:spPr>
        <p:txBody>
          <a:bodyPr/>
          <a:p>
            <a:endParaRPr/>
          </a:p>
        </p:txBody>
      </p:sp>
      <p:sp>
        <p:nvSpPr>
          <p:cNvPr id="1126" name="TextShape 2"/>
          <p:cNvSpPr txBox="1"/>
          <p:nvPr/>
        </p:nvSpPr>
        <p:spPr>
          <a:xfrm>
            <a:off x="3884760" y="8823960"/>
            <a:ext cx="2971440" cy="465840"/>
          </a:xfrm>
          <a:prstGeom prst="rect">
            <a:avLst/>
          </a:prstGeom>
          <a:noFill/>
          <a:ln>
            <a:noFill/>
          </a:ln>
        </p:spPr>
        <p:txBody>
          <a:bodyPr anchor="b"/>
          <a:p>
            <a:pPr algn="r">
              <a:lnSpc>
                <a:spcPct val="100000"/>
              </a:lnSpc>
            </a:pPr>
            <a:fld id="{4FD2192C-3702-419A-A16A-145F6C70302D}" type="slidenum">
              <a:rPr lang="en-US" sz="1200" strike="noStrike">
                <a:solidFill>
                  <a:srgbClr val="000000"/>
                </a:solidFill>
                <a:latin typeface="+mn-lt"/>
                <a:ea typeface="+mn-ea"/>
              </a:rPr>
              <a:t>&lt;number&gt;</a:t>
            </a:fld>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27" name="PlaceHolder 1"/>
          <p:cNvSpPr>
            <a:spLocks noGrp="1"/>
          </p:cNvSpPr>
          <p:nvPr>
            <p:ph type="body"/>
          </p:nvPr>
        </p:nvSpPr>
        <p:spPr>
          <a:xfrm>
            <a:off x="685800" y="4470840"/>
            <a:ext cx="5486040" cy="3657600"/>
          </a:xfrm>
          <a:prstGeom prst="rect">
            <a:avLst/>
          </a:prstGeom>
        </p:spPr>
        <p:txBody>
          <a:bodyPr/>
          <a:p>
            <a:r>
              <a:rPr lang="en-US" sz="1600" strike="noStrike">
                <a:latin typeface="Arial"/>
              </a:rPr>
              <a:t>Transgender male to female with GD diagnosis living in an all-male facility</a:t>
            </a:r>
            <a:endParaRPr/>
          </a:p>
          <a:p>
            <a:pPr>
              <a:lnSpc>
                <a:spcPct val="100000"/>
              </a:lnSpc>
            </a:pPr>
            <a:r>
              <a:rPr lang="en-US" sz="1600" strike="noStrike">
                <a:latin typeface="Arial"/>
              </a:rPr>
              <a:t>Even though she had the proper diagnosis and the attending psychiatrist determined that forcing her to dress in male clothing was harmful, she was denied female clothing </a:t>
            </a:r>
            <a:endParaRPr/>
          </a:p>
          <a:p>
            <a:pPr>
              <a:lnSpc>
                <a:spcPct val="100000"/>
              </a:lnSpc>
            </a:pPr>
            <a:endParaRPr/>
          </a:p>
          <a:p>
            <a:pPr>
              <a:lnSpc>
                <a:spcPct val="100000"/>
              </a:lnSpc>
            </a:pPr>
            <a:r>
              <a:rPr lang="en-US" sz="1600" strike="noStrike">
                <a:latin typeface="Arial"/>
              </a:rPr>
              <a:t>Facility director issued a memo stating that Doe was not allowed to wear female clothing and cited the need to “protect the safety and welfare of the resident children” as the reason.  The dress code policy for the facility was also changed to specify pants and shirts.</a:t>
            </a:r>
            <a:endParaRPr/>
          </a:p>
          <a:p>
            <a:pPr>
              <a:lnSpc>
                <a:spcPct val="100000"/>
              </a:lnSpc>
            </a:pPr>
            <a:endParaRPr/>
          </a:p>
          <a:p>
            <a:pPr>
              <a:lnSpc>
                <a:spcPct val="100000"/>
              </a:lnSpc>
            </a:pPr>
            <a:r>
              <a:rPr lang="en-US" sz="1600" strike="noStrike">
                <a:latin typeface="Arial"/>
              </a:rPr>
              <a:t>Based on NY State Human Rights Law – this case expanded the definition of “disability” to include persons with GD</a:t>
            </a:r>
            <a:endParaRPr/>
          </a:p>
          <a:p>
            <a:pPr>
              <a:lnSpc>
                <a:spcPct val="100000"/>
              </a:lnSpc>
            </a:pPr>
            <a:endParaRPr/>
          </a:p>
        </p:txBody>
      </p:sp>
      <p:sp>
        <p:nvSpPr>
          <p:cNvPr id="1128" name="TextShape 2"/>
          <p:cNvSpPr txBox="1"/>
          <p:nvPr/>
        </p:nvSpPr>
        <p:spPr>
          <a:xfrm>
            <a:off x="3884760" y="8823960"/>
            <a:ext cx="2971440" cy="465840"/>
          </a:xfrm>
          <a:prstGeom prst="rect">
            <a:avLst/>
          </a:prstGeom>
          <a:noFill/>
          <a:ln>
            <a:noFill/>
          </a:ln>
        </p:spPr>
        <p:txBody>
          <a:bodyPr anchor="b"/>
          <a:p>
            <a:pPr algn="r">
              <a:lnSpc>
                <a:spcPct val="100000"/>
              </a:lnSpc>
            </a:pPr>
            <a:fld id="{A20C081B-724A-47A5-8BC8-BC1F8297C245}" type="slidenum">
              <a:rPr lang="en-US" sz="1200" strike="noStrike">
                <a:solidFill>
                  <a:srgbClr val="000000"/>
                </a:solidFill>
                <a:latin typeface="+mn-lt"/>
                <a:ea typeface="+mn-ea"/>
              </a:rPr>
              <a:t>&lt;number&gt;</a:t>
            </a:fld>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29" name="PlaceHolder 1"/>
          <p:cNvSpPr>
            <a:spLocks noGrp="1"/>
          </p:cNvSpPr>
          <p:nvPr>
            <p:ph type="body"/>
          </p:nvPr>
        </p:nvSpPr>
        <p:spPr>
          <a:xfrm>
            <a:off x="685800" y="4470840"/>
            <a:ext cx="5486040" cy="3657600"/>
          </a:xfrm>
          <a:prstGeom prst="rect">
            <a:avLst/>
          </a:prstGeom>
        </p:spPr>
        <p:txBody>
          <a:bodyPr/>
          <a:p>
            <a:r>
              <a:rPr lang="en-US" sz="1600" strike="noStrike">
                <a:latin typeface="Arial"/>
              </a:rPr>
              <a:t>Three juveniles housed in isolation to “protect” them from harassment.  </a:t>
            </a:r>
            <a:endParaRPr/>
          </a:p>
          <a:p>
            <a:endParaRPr/>
          </a:p>
          <a:p>
            <a:r>
              <a:rPr lang="en-US" sz="1600" strike="noStrike">
                <a:latin typeface="Arial"/>
              </a:rPr>
              <a:t>Facility claimed this was reasonable and non-punitive.  Court determined that use of isolation on children was not within the “range of accepted professional practices” and constituted punishment in violation of due process rights.”</a:t>
            </a:r>
            <a:endParaRPr/>
          </a:p>
          <a:p>
            <a:endParaRPr/>
          </a:p>
          <a:p>
            <a:r>
              <a:rPr lang="en-US" sz="1600" strike="noStrike">
                <a:latin typeface="Arial"/>
              </a:rPr>
              <a:t>The court maintained the facility was deliberately indifferent based on the totality of the following: its failure to 1) have policies and training necessary to protect LGBTQI youth; (2) adequate staffing and supervision; (3) a functioning grievance system; and (4) a classification system to protect vulnerable youth.  The court also criticized the agency for using isolation as their first option and having no alternative housing plan.</a:t>
            </a:r>
            <a:endParaRPr/>
          </a:p>
        </p:txBody>
      </p:sp>
      <p:sp>
        <p:nvSpPr>
          <p:cNvPr id="1130" name="TextShape 2"/>
          <p:cNvSpPr txBox="1"/>
          <p:nvPr/>
        </p:nvSpPr>
        <p:spPr>
          <a:xfrm>
            <a:off x="3884760" y="8823960"/>
            <a:ext cx="2971440" cy="465840"/>
          </a:xfrm>
          <a:prstGeom prst="rect">
            <a:avLst/>
          </a:prstGeom>
          <a:noFill/>
          <a:ln>
            <a:noFill/>
          </a:ln>
        </p:spPr>
        <p:txBody>
          <a:bodyPr anchor="b"/>
          <a:p>
            <a:pPr algn="r">
              <a:lnSpc>
                <a:spcPct val="100000"/>
              </a:lnSpc>
            </a:pPr>
            <a:fld id="{8746CF3D-3B78-4DA5-B196-B59FCB84050D}" type="slidenum">
              <a:rPr lang="en-US" sz="1200" strike="noStrike">
                <a:solidFill>
                  <a:srgbClr val="000000"/>
                </a:solidFill>
                <a:latin typeface="+mn-lt"/>
                <a:ea typeface="+mn-ea"/>
              </a:rPr>
              <a:t>&lt;number&gt;</a:t>
            </a:fld>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1" name="PlaceHolder 1"/>
          <p:cNvSpPr>
            <a:spLocks noGrp="1"/>
          </p:cNvSpPr>
          <p:nvPr>
            <p:ph type="body"/>
          </p:nvPr>
        </p:nvSpPr>
        <p:spPr>
          <a:xfrm>
            <a:off x="685800" y="4470840"/>
            <a:ext cx="5486040" cy="3657600"/>
          </a:xfrm>
          <a:prstGeom prst="rect">
            <a:avLst/>
          </a:prstGeom>
        </p:spPr>
        <p:txBody>
          <a:bodyPr/>
          <a:p>
            <a:r>
              <a:rPr lang="en-US" sz="2000" strike="noStrike">
                <a:latin typeface="Arial"/>
              </a:rPr>
              <a:t>Jenniffer Spencer served a 10-year prison sentence for possession of a stolen car and a failed escape attempt that occurred when she was a teenager. While she was detained in Idaho, Spencer, a transgender woman, made 75 requests for treatment for her gender identity disorder (GD), but the Idaho Department of Corrections (IDOC) failed to provide her with any appropriate care. </a:t>
            </a:r>
            <a:endParaRPr/>
          </a:p>
          <a:p>
            <a:endParaRPr/>
          </a:p>
          <a:p>
            <a:r>
              <a:rPr lang="en-US" sz="2000" strike="noStrike">
                <a:latin typeface="Arial"/>
              </a:rPr>
              <a:t>Spencer attempted suicide when she learned that prison doctors would not provide any treatment and eventually removed her own genitals using a disposable razor blade, nearly bleeding to death in the process. On July 27, 2007, Judge Mikel Williams of the Federal District Court for the District of Idaho ruled that, based on extensive expert medical testimony, Spencer is entitled to receive female hormone therapy while her case is being decided. Judge Williams held that “gender identity disorder, left untreated, is a life-threatening mental health condition.” On September 7, 2007 Judge Williams denied a motion for reconsideration and again held that Spencer must receive hormone therapy. Jenniffer started receiving appropriate counseling and hormone treatment in Fall 2007. </a:t>
            </a:r>
            <a:endParaRPr/>
          </a:p>
          <a:p>
            <a:endParaRPr/>
          </a:p>
          <a:p>
            <a:r>
              <a:rPr lang="en-US" sz="2000" strike="noStrike">
                <a:latin typeface="Arial"/>
              </a:rPr>
              <a:t>In June 2009, the Idaho Department of Corrections released two new policies to improve the delivery of health care to transgender prisoners. </a:t>
            </a:r>
            <a:endParaRPr/>
          </a:p>
          <a:p>
            <a:endParaRPr/>
          </a:p>
          <a:p>
            <a:pPr>
              <a:lnSpc>
                <a:spcPct val="100000"/>
              </a:lnSpc>
            </a:pPr>
            <a:r>
              <a:rPr lang="en-US" sz="2000" strike="noStrike">
                <a:latin typeface="Arial"/>
              </a:rPr>
              <a:t>In July 2009, the case settled to the satisfaction of all parties. Jenniffer was released from prison in late 2009.</a:t>
            </a:r>
            <a:endParaRPr/>
          </a:p>
          <a:p>
            <a:pPr>
              <a:lnSpc>
                <a:spcPct val="100000"/>
              </a:lnSpc>
            </a:pPr>
            <a:endParaRPr/>
          </a:p>
        </p:txBody>
      </p:sp>
      <p:sp>
        <p:nvSpPr>
          <p:cNvPr id="1132" name="TextShape 2"/>
          <p:cNvSpPr txBox="1"/>
          <p:nvPr/>
        </p:nvSpPr>
        <p:spPr>
          <a:xfrm>
            <a:off x="3884760" y="8823960"/>
            <a:ext cx="2971440" cy="465840"/>
          </a:xfrm>
          <a:prstGeom prst="rect">
            <a:avLst/>
          </a:prstGeom>
          <a:noFill/>
          <a:ln>
            <a:noFill/>
          </a:ln>
        </p:spPr>
        <p:txBody>
          <a:bodyPr anchor="b"/>
          <a:p>
            <a:pPr algn="r">
              <a:lnSpc>
                <a:spcPct val="100000"/>
              </a:lnSpc>
            </a:pPr>
            <a:fld id="{5E81B673-E97C-4F56-B175-B34A6FE79657}" type="slidenum">
              <a:rPr lang="en-US" sz="1200" strike="noStrike">
                <a:solidFill>
                  <a:srgbClr val="000000"/>
                </a:solidFill>
                <a:latin typeface="+mn-lt"/>
                <a:ea typeface="+mn-ea"/>
              </a:rPr>
              <a:t>&lt;number&gt;</a:t>
            </a:fld>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3" name="PlaceHolder 1"/>
          <p:cNvSpPr>
            <a:spLocks noGrp="1"/>
          </p:cNvSpPr>
          <p:nvPr>
            <p:ph type="body"/>
          </p:nvPr>
        </p:nvSpPr>
        <p:spPr>
          <a:xfrm>
            <a:off x="685800" y="4470840"/>
            <a:ext cx="5486040" cy="3657600"/>
          </a:xfrm>
          <a:prstGeom prst="rect">
            <a:avLst/>
          </a:prstGeom>
        </p:spPr>
        <p:txBody>
          <a:bodyPr/>
          <a:p>
            <a:pPr>
              <a:lnSpc>
                <a:spcPct val="100000"/>
              </a:lnSpc>
            </a:pPr>
            <a:r>
              <a:rPr lang="en-US" sz="2000" strike="noStrike">
                <a:latin typeface="Arial"/>
              </a:rPr>
              <a:t>Limon – Kansas – group home for developmentally disabled youth, Limon had just turned 18 when he performed consensual oral sex on a younger teenager.  Limon received a 17-year sentence even though a heterosexual encounter would have only earned him 15-months under Kansas’ “Romeo &amp; Juliet” law.  Kansas Court of Appeals upheld but the US Supreme court ordered them to reconsider (Based on Lawrence v TX).  KS Supreme Court overturned Limon’s conviction in 2005 striking down the “Romeo &amp; Juliet” law as unconstitutional. Limon served over four years of the 17-year sentence before his release.</a:t>
            </a:r>
            <a:endParaRPr/>
          </a:p>
          <a:p>
            <a:pPr>
              <a:lnSpc>
                <a:spcPct val="100000"/>
              </a:lnSpc>
            </a:pPr>
            <a:endParaRPr/>
          </a:p>
          <a:p>
            <a:pPr>
              <a:lnSpc>
                <a:spcPct val="100000"/>
              </a:lnSpc>
            </a:pPr>
            <a:r>
              <a:rPr lang="en-US" sz="2000" strike="noStrike">
                <a:latin typeface="Arial"/>
              </a:rPr>
              <a:t>Antoine D – CA Youth Authority – Bisexual youth housed as a sex offender due to his sexuality, not his criminal history.  Suffered both physical and verbal abuse by other offenders and staff.  Was periodically isolated “for his own protection” and was eventually slashed in the face by another offender.  Court found that CYA failed to protect.</a:t>
            </a:r>
            <a:endParaRPr/>
          </a:p>
          <a:p>
            <a:pPr>
              <a:lnSpc>
                <a:spcPct val="100000"/>
              </a:lnSpc>
            </a:pPr>
            <a:endParaRPr/>
          </a:p>
          <a:p>
            <a:pPr>
              <a:lnSpc>
                <a:spcPct val="100000"/>
              </a:lnSpc>
            </a:pPr>
            <a:r>
              <a:rPr lang="en-US" sz="2000" strike="noStrike">
                <a:latin typeface="Arial"/>
              </a:rPr>
              <a:t>Mariah – New York City – 20 yo transgender woman - Disputed case involving an agency’s responsibility to provide sexual reassignment surgery.  Agency won on appeal.</a:t>
            </a:r>
            <a:endParaRPr/>
          </a:p>
          <a:p>
            <a:pPr>
              <a:lnSpc>
                <a:spcPct val="100000"/>
              </a:lnSpc>
            </a:pPr>
            <a:endParaRPr/>
          </a:p>
          <a:p>
            <a:pPr>
              <a:lnSpc>
                <a:spcPct val="100000"/>
              </a:lnSpc>
            </a:pPr>
            <a:r>
              <a:rPr lang="en-US" sz="2000" strike="noStrike">
                <a:latin typeface="Arial"/>
              </a:rPr>
              <a:t>Rodriguez – New York State (Office of Children’s services) – Diagnosed as GD. Denied hormones even though she had been taking them prior to age 14 with parental consent and under a doctor’s care. When placed in a boys facility, she was also disciplined for expressing her female identity.  Violation of 14</a:t>
            </a:r>
            <a:r>
              <a:rPr lang="en-US" sz="2000" strike="noStrike" baseline="30000">
                <a:latin typeface="Arial"/>
              </a:rPr>
              <a:t>th</a:t>
            </a:r>
            <a:r>
              <a:rPr lang="en-US" sz="2000" strike="noStrike">
                <a:latin typeface="Arial"/>
              </a:rPr>
              <a:t> Amendment.  Settled out of court - OCFS paid her a monetary award.</a:t>
            </a:r>
            <a:endParaRPr/>
          </a:p>
          <a:p>
            <a:pPr>
              <a:lnSpc>
                <a:spcPct val="100000"/>
              </a:lnSpc>
            </a:pPr>
            <a:endParaRPr/>
          </a:p>
          <a:p>
            <a:pPr>
              <a:lnSpc>
                <a:spcPct val="100000"/>
              </a:lnSpc>
            </a:pPr>
            <a:r>
              <a:rPr b="1" i="1" lang="en-US" sz="2000" strike="noStrike">
                <a:latin typeface="Arial"/>
              </a:rPr>
              <a:t>Lawrence vs. State of Texas</a:t>
            </a:r>
            <a:endParaRPr/>
          </a:p>
        </p:txBody>
      </p:sp>
      <p:sp>
        <p:nvSpPr>
          <p:cNvPr id="1134" name="TextShape 2"/>
          <p:cNvSpPr txBox="1"/>
          <p:nvPr/>
        </p:nvSpPr>
        <p:spPr>
          <a:xfrm>
            <a:off x="3884760" y="8823960"/>
            <a:ext cx="2971440" cy="465840"/>
          </a:xfrm>
          <a:prstGeom prst="rect">
            <a:avLst/>
          </a:prstGeom>
          <a:noFill/>
          <a:ln>
            <a:noFill/>
          </a:ln>
        </p:spPr>
        <p:txBody>
          <a:bodyPr anchor="b"/>
          <a:p>
            <a:pPr algn="r">
              <a:lnSpc>
                <a:spcPct val="100000"/>
              </a:lnSpc>
            </a:pPr>
            <a:fld id="{A771D68A-94E8-417B-AF4D-EF2ACA3702DC}" type="slidenum">
              <a:rPr lang="en-US" sz="1200" strike="noStrike">
                <a:solidFill>
                  <a:srgbClr val="000000"/>
                </a:solidFill>
                <a:latin typeface="+mn-lt"/>
                <a:ea typeface="+mn-ea"/>
              </a:rPr>
              <a:t>&lt;number&gt;</a:t>
            </a:fld>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5" name="PlaceHolder 1"/>
          <p:cNvSpPr>
            <a:spLocks noGrp="1"/>
          </p:cNvSpPr>
          <p:nvPr>
            <p:ph type="body"/>
          </p:nvPr>
        </p:nvSpPr>
        <p:spPr>
          <a:xfrm>
            <a:off x="685800" y="4470840"/>
            <a:ext cx="5486040" cy="3657600"/>
          </a:xfrm>
          <a:prstGeom prst="rect">
            <a:avLst/>
          </a:prstGeom>
        </p:spPr>
        <p:txBody>
          <a:bodyPr/>
          <a:p>
            <a:r>
              <a:rPr lang="en-US" sz="1600" strike="noStrike">
                <a:latin typeface="Arial"/>
              </a:rPr>
              <a:t>LP v Philadelphia et al (Department of Human Services and the Youth Study Center) – August 2011</a:t>
            </a:r>
            <a:endParaRPr/>
          </a:p>
          <a:p>
            <a:endParaRPr/>
          </a:p>
          <a:p>
            <a:r>
              <a:rPr lang="en-US" sz="1600" strike="noStrike">
                <a:latin typeface="Arial"/>
              </a:rPr>
              <a:t>Transgender woman with GD diagnosis was denied hormone therapy, and was subjected to verbal and physical assaults by residents and staff even though a Family Court Judge had ordered the facility to provide her with appropriate treatment and to respect her status as a transgendered person.</a:t>
            </a:r>
            <a:endParaRPr/>
          </a:p>
          <a:p>
            <a:endParaRPr/>
          </a:p>
          <a:p>
            <a:r>
              <a:rPr lang="en-US" sz="1600" strike="noStrike">
                <a:latin typeface="Arial"/>
              </a:rPr>
              <a:t>Settlement:  </a:t>
            </a:r>
            <a:endParaRPr/>
          </a:p>
          <a:p>
            <a:pPr>
              <a:lnSpc>
                <a:spcPct val="100000"/>
              </a:lnSpc>
              <a:buFont typeface="Arial"/>
              <a:buChar char="•"/>
            </a:pPr>
            <a:r>
              <a:rPr lang="en-US" sz="1600" strike="noStrike">
                <a:latin typeface="Arial"/>
              </a:rPr>
              <a:t>Transgender youth will be housed in a single room in a living unit that corresponds to their gender identity</a:t>
            </a:r>
            <a:endParaRPr/>
          </a:p>
          <a:p>
            <a:pPr>
              <a:lnSpc>
                <a:spcPct val="100000"/>
              </a:lnSpc>
              <a:buFont typeface="Arial"/>
              <a:buChar char="•"/>
            </a:pPr>
            <a:r>
              <a:rPr lang="en-US" sz="1600" strike="noStrike">
                <a:latin typeface="Arial"/>
              </a:rPr>
              <a:t>Will be referred to by their preferred pronoun and name (even if not legally changed)</a:t>
            </a:r>
            <a:endParaRPr/>
          </a:p>
          <a:p>
            <a:pPr>
              <a:lnSpc>
                <a:spcPct val="100000"/>
              </a:lnSpc>
              <a:buFont typeface="Arial"/>
              <a:buChar char="•"/>
            </a:pPr>
            <a:r>
              <a:rPr lang="en-US" sz="1600" strike="noStrike">
                <a:latin typeface="Arial"/>
              </a:rPr>
              <a:t>Will be provided with appropriate clothing and grooming aids</a:t>
            </a:r>
            <a:endParaRPr/>
          </a:p>
          <a:p>
            <a:pPr>
              <a:lnSpc>
                <a:spcPct val="100000"/>
              </a:lnSpc>
            </a:pPr>
            <a:endParaRPr/>
          </a:p>
        </p:txBody>
      </p:sp>
      <p:sp>
        <p:nvSpPr>
          <p:cNvPr id="1136" name="TextShape 2"/>
          <p:cNvSpPr txBox="1"/>
          <p:nvPr/>
        </p:nvSpPr>
        <p:spPr>
          <a:xfrm>
            <a:off x="3884760" y="8823960"/>
            <a:ext cx="2971440" cy="465840"/>
          </a:xfrm>
          <a:prstGeom prst="rect">
            <a:avLst/>
          </a:prstGeom>
          <a:noFill/>
          <a:ln>
            <a:noFill/>
          </a:ln>
        </p:spPr>
        <p:txBody>
          <a:bodyPr anchor="b"/>
          <a:p>
            <a:pPr algn="r">
              <a:lnSpc>
                <a:spcPct val="100000"/>
              </a:lnSpc>
            </a:pPr>
            <a:fld id="{F861836B-5CFB-4068-AD78-2675434AFF53}" type="slidenum">
              <a:rPr lang="en-US" sz="1200" strike="noStrike">
                <a:solidFill>
                  <a:srgbClr val="000000"/>
                </a:solidFill>
                <a:latin typeface="+mn-lt"/>
                <a:ea typeface="+mn-ea"/>
              </a:rPr>
              <a:t>&lt;number&gt;</a:t>
            </a:fld>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7" name="PlaceHolder 1"/>
          <p:cNvSpPr>
            <a:spLocks noGrp="1"/>
          </p:cNvSpPr>
          <p:nvPr>
            <p:ph type="body"/>
          </p:nvPr>
        </p:nvSpPr>
        <p:spPr>
          <a:xfrm>
            <a:off x="685800" y="4470840"/>
            <a:ext cx="5486040" cy="3657600"/>
          </a:xfrm>
          <a:prstGeom prst="rect">
            <a:avLst/>
          </a:prstGeom>
        </p:spPr>
        <p:txBody>
          <a:bodyPr/>
          <a:p>
            <a:r>
              <a:rPr lang="en-US" sz="1600" strike="noStrike">
                <a:latin typeface="Arial"/>
              </a:rPr>
              <a:t>Adams v FBOP et al (9/2011):</a:t>
            </a:r>
            <a:endParaRPr/>
          </a:p>
          <a:p>
            <a:pPr>
              <a:lnSpc>
                <a:spcPct val="100000"/>
              </a:lnSpc>
            </a:pPr>
            <a:r>
              <a:rPr lang="en-US" sz="1600" strike="noStrike">
                <a:latin typeface="Arial"/>
              </a:rPr>
              <a:t>Based on refusal of hormone therapy and sexual reassignment surgery.  Transgender male-to-female had not been receiving tx prior to admission.</a:t>
            </a:r>
            <a:endParaRPr/>
          </a:p>
          <a:p>
            <a:pPr>
              <a:lnSpc>
                <a:spcPct val="100000"/>
              </a:lnSpc>
            </a:pPr>
            <a:endParaRPr/>
          </a:p>
          <a:p>
            <a:pPr>
              <a:lnSpc>
                <a:spcPct val="100000"/>
              </a:lnSpc>
            </a:pPr>
            <a:r>
              <a:rPr lang="en-US" sz="1600" strike="noStrike">
                <a:latin typeface="Arial"/>
              </a:rPr>
              <a:t>Settlement:  </a:t>
            </a:r>
            <a:endParaRPr/>
          </a:p>
          <a:p>
            <a:pPr>
              <a:lnSpc>
                <a:spcPct val="100000"/>
              </a:lnSpc>
              <a:buFont typeface="Arial"/>
              <a:buChar char="•"/>
            </a:pPr>
            <a:r>
              <a:rPr lang="en-US" sz="1600" strike="noStrike">
                <a:latin typeface="Arial"/>
              </a:rPr>
              <a:t>residents with GD (including those asserting but not previously diagnosed) will receive thorough medical/mental health evaluations</a:t>
            </a:r>
            <a:endParaRPr/>
          </a:p>
          <a:p>
            <a:pPr>
              <a:lnSpc>
                <a:spcPct val="100000"/>
              </a:lnSpc>
              <a:buFont typeface="Arial"/>
              <a:buChar char="•"/>
            </a:pPr>
            <a:r>
              <a:rPr lang="en-US" sz="1600" strike="noStrike">
                <a:latin typeface="Arial"/>
              </a:rPr>
              <a:t>If diagnosed, tx plan may include elements that were not in effect prior to incarceration</a:t>
            </a:r>
            <a:endParaRPr/>
          </a:p>
          <a:p>
            <a:pPr>
              <a:lnSpc>
                <a:spcPct val="100000"/>
              </a:lnSpc>
              <a:buFont typeface="Arial"/>
              <a:buChar char="•"/>
            </a:pPr>
            <a:r>
              <a:rPr lang="en-US" sz="1600" strike="noStrike">
                <a:latin typeface="Arial"/>
              </a:rPr>
              <a:t>In short, this settlement and amendment of policy does away with the BOP’s “freeze frame” position on GD</a:t>
            </a:r>
            <a:endParaRPr/>
          </a:p>
          <a:p>
            <a:pPr>
              <a:lnSpc>
                <a:spcPct val="100000"/>
              </a:lnSpc>
              <a:buFont typeface="Arial"/>
              <a:buChar char="•"/>
            </a:pPr>
            <a:r>
              <a:rPr lang="en-US" sz="1600" strike="noStrike">
                <a:latin typeface="Arial"/>
              </a:rPr>
              <a:t>While this case occurred in the adult federal system, it marks a dramatic change that may affect how state systems view this issue</a:t>
            </a:r>
            <a:endParaRPr/>
          </a:p>
          <a:p>
            <a:pPr>
              <a:lnSpc>
                <a:spcPct val="100000"/>
              </a:lnSpc>
            </a:pPr>
            <a:endParaRPr/>
          </a:p>
        </p:txBody>
      </p:sp>
      <p:sp>
        <p:nvSpPr>
          <p:cNvPr id="1138" name="TextShape 2"/>
          <p:cNvSpPr txBox="1"/>
          <p:nvPr/>
        </p:nvSpPr>
        <p:spPr>
          <a:xfrm>
            <a:off x="3884760" y="8823960"/>
            <a:ext cx="2971440" cy="465840"/>
          </a:xfrm>
          <a:prstGeom prst="rect">
            <a:avLst/>
          </a:prstGeom>
          <a:noFill/>
          <a:ln>
            <a:noFill/>
          </a:ln>
        </p:spPr>
        <p:txBody>
          <a:bodyPr anchor="b"/>
          <a:p>
            <a:pPr algn="r">
              <a:lnSpc>
                <a:spcPct val="100000"/>
              </a:lnSpc>
            </a:pPr>
            <a:fld id="{F69D6F11-BE96-4825-8953-ACFF00755F34}" type="slidenum">
              <a:rPr lang="en-US" sz="1200" strike="noStrike">
                <a:solidFill>
                  <a:srgbClr val="000000"/>
                </a:solidFill>
                <a:latin typeface="+mn-lt"/>
                <a:ea typeface="+mn-ea"/>
              </a:rPr>
              <a:t>&lt;number&gt;</a:t>
            </a:fld>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9" name="PlaceHolder 1"/>
          <p:cNvSpPr>
            <a:spLocks noGrp="1"/>
          </p:cNvSpPr>
          <p:nvPr>
            <p:ph type="body"/>
          </p:nvPr>
        </p:nvSpPr>
        <p:spPr>
          <a:xfrm>
            <a:off x="685800" y="4470840"/>
            <a:ext cx="5486040" cy="3657600"/>
          </a:xfrm>
          <a:prstGeom prst="rect">
            <a:avLst/>
          </a:prstGeom>
        </p:spPr>
        <p:txBody>
          <a:bodyPr/>
          <a:p>
            <a:pPr>
              <a:lnSpc>
                <a:spcPct val="100000"/>
              </a:lnSpc>
            </a:pPr>
            <a:r>
              <a:rPr b="1" lang="en-US" sz="2000" strike="noStrike">
                <a:latin typeface="Arial"/>
              </a:rPr>
              <a:t>Kosilek v. Spencer, United States District Court, District of Massachusetts, September 12, 2012 </a:t>
            </a:r>
            <a:endParaRPr/>
          </a:p>
          <a:p>
            <a:pPr>
              <a:lnSpc>
                <a:spcPct val="100000"/>
              </a:lnSpc>
            </a:pPr>
            <a:endParaRPr/>
          </a:p>
          <a:p>
            <a:pPr>
              <a:lnSpc>
                <a:spcPct val="100000"/>
              </a:lnSpc>
            </a:pPr>
            <a:r>
              <a:rPr lang="en-US" sz="2000" strike="noStrike">
                <a:latin typeface="Arial"/>
              </a:rPr>
              <a:t>In the court decision released in September, 2012 regarding the case Kosilek v. Spencer (of the Massachusetts Department of Corrections) involving a transgender male-to-female serving a life sentence, the court determined that because (1) this individual was diagnosed with severe GD and (2) this treatment was recommended by the DOC clinician, the denial of the treatment violates the eighth amendment right to be free from cruel and unusual punishment. Therefore, the court ordered the DOC to provide the defendant with sex reassignment surgery as promptly as possible.</a:t>
            </a:r>
            <a:endParaRPr/>
          </a:p>
        </p:txBody>
      </p:sp>
      <p:sp>
        <p:nvSpPr>
          <p:cNvPr id="1140" name="TextShape 2"/>
          <p:cNvSpPr txBox="1"/>
          <p:nvPr/>
        </p:nvSpPr>
        <p:spPr>
          <a:xfrm>
            <a:off x="3884760" y="8823960"/>
            <a:ext cx="2971440" cy="465840"/>
          </a:xfrm>
          <a:prstGeom prst="rect">
            <a:avLst/>
          </a:prstGeom>
          <a:noFill/>
          <a:ln>
            <a:noFill/>
          </a:ln>
        </p:spPr>
        <p:txBody>
          <a:bodyPr anchor="b"/>
          <a:p>
            <a:pPr algn="r">
              <a:lnSpc>
                <a:spcPct val="100000"/>
              </a:lnSpc>
            </a:pPr>
            <a:fld id="{16BDA9C5-45BE-4911-8646-0DAA5EC30217}" type="slidenum">
              <a:rPr lang="en-US" sz="1200" strike="noStrike">
                <a:solidFill>
                  <a:srgbClr val="000000"/>
                </a:solidFill>
                <a:latin typeface="+mn-lt"/>
                <a:ea typeface="+mn-ea"/>
              </a:rPr>
              <a:t>&lt;number&gt;</a:t>
            </a:fld>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1" name="PlaceHolder 1"/>
          <p:cNvSpPr>
            <a:spLocks noGrp="1"/>
          </p:cNvSpPr>
          <p:nvPr>
            <p:ph type="body"/>
          </p:nvPr>
        </p:nvSpPr>
        <p:spPr>
          <a:xfrm>
            <a:off x="685800" y="4470840"/>
            <a:ext cx="5486040" cy="3657600"/>
          </a:xfrm>
          <a:prstGeom prst="rect">
            <a:avLst/>
          </a:prstGeom>
        </p:spPr>
        <p:txBody>
          <a:bodyPr/>
          <a:p>
            <a:r>
              <a:rPr lang="en-US" sz="1400" strike="noStrike">
                <a:latin typeface="Arial"/>
              </a:rPr>
              <a:t>Deprivation of rights under color of law (18 U.S.C. 242)</a:t>
            </a:r>
            <a:endParaRPr/>
          </a:p>
          <a:p>
            <a:endParaRPr/>
          </a:p>
          <a:p>
            <a:r>
              <a:rPr lang="en-US" sz="1400" strike="noStrike">
                <a:latin typeface="Arial"/>
              </a:rPr>
              <a:t>Pattern and Practice (42 U.S.C. 14141) specifically applies to juvenile justice and incarceration</a:t>
            </a:r>
            <a:endParaRPr/>
          </a:p>
          <a:p>
            <a:endParaRPr/>
          </a:p>
          <a:p>
            <a:r>
              <a:rPr lang="en-US" sz="1400" strike="noStrike">
                <a:latin typeface="Arial"/>
              </a:rPr>
              <a:t>1969 Hate-crime law  - crime motivated by actual or perceived race, color, religion or national origin and only while the victim was engaging in a federally-protected activity (such as voting)</a:t>
            </a:r>
            <a:endParaRPr/>
          </a:p>
          <a:p>
            <a:endParaRPr/>
          </a:p>
          <a:p>
            <a:r>
              <a:rPr lang="en-US" sz="1400" strike="noStrike">
                <a:latin typeface="Arial"/>
              </a:rPr>
              <a:t>Shepard/Byrd expanded the law – crime motivated by actual or perceived gender, sexual orientation and/or gender identity, gender identity or disability; removed prerequisite that the victim be engaged in a federally protected activity and funds and authorizes federal authorities to investigate incidents and requires data collection on the expanded categories.</a:t>
            </a:r>
            <a:endParaRPr/>
          </a:p>
          <a:p>
            <a:endParaRPr/>
          </a:p>
          <a:p>
            <a:r>
              <a:rPr lang="en-US" sz="1400" strike="noStrike">
                <a:latin typeface="Arial"/>
              </a:rPr>
              <a:t>2009 stats from FBI:  7,789 offenses, 18.5% of which were linked to sexual-orientation bias.  Ranked third after race and religion.  Over half the incidents were motivated by anti-male homosexual bias.</a:t>
            </a:r>
            <a:endParaRPr/>
          </a:p>
          <a:p>
            <a:endParaRPr/>
          </a:p>
        </p:txBody>
      </p:sp>
      <p:sp>
        <p:nvSpPr>
          <p:cNvPr id="1142" name="TextShape 2"/>
          <p:cNvSpPr txBox="1"/>
          <p:nvPr/>
        </p:nvSpPr>
        <p:spPr>
          <a:xfrm>
            <a:off x="3884760" y="8823960"/>
            <a:ext cx="2971440" cy="465840"/>
          </a:xfrm>
          <a:prstGeom prst="rect">
            <a:avLst/>
          </a:prstGeom>
          <a:noFill/>
          <a:ln>
            <a:noFill/>
          </a:ln>
        </p:spPr>
        <p:txBody>
          <a:bodyPr anchor="b"/>
          <a:p>
            <a:pPr algn="r">
              <a:lnSpc>
                <a:spcPct val="100000"/>
              </a:lnSpc>
            </a:pPr>
            <a:fld id="{F4F22733-E026-44F9-B847-582D0247B676}" type="slidenum">
              <a:rPr lang="en-US" sz="1200" strike="noStrike">
                <a:solidFill>
                  <a:srgbClr val="000000"/>
                </a:solidFill>
                <a:latin typeface="+mn-lt"/>
                <a:ea typeface="+mn-ea"/>
              </a:rPr>
              <a:t>&lt;number&gt;</a:t>
            </a:fld>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3" name="PlaceHolder 1"/>
          <p:cNvSpPr>
            <a:spLocks noGrp="1"/>
          </p:cNvSpPr>
          <p:nvPr>
            <p:ph type="body"/>
          </p:nvPr>
        </p:nvSpPr>
        <p:spPr>
          <a:xfrm>
            <a:off x="685800" y="4470840"/>
            <a:ext cx="5486040" cy="3657600"/>
          </a:xfrm>
          <a:prstGeom prst="rect">
            <a:avLst/>
          </a:prstGeom>
        </p:spPr>
        <p:txBody>
          <a:bodyPr/>
          <a:p>
            <a:r>
              <a:rPr lang="en-US" sz="1600" strike="noStrike">
                <a:latin typeface="Arial"/>
              </a:rPr>
              <a:t>45 states and DC have statutes criminalizing various types of bias-motivated violence and intimidation.  32 of them  cover sexual orientation and/or gender identity, 32 cover disability and 28 cover gender.  11 have transgender/gender-identity specific language in their laws.</a:t>
            </a:r>
            <a:endParaRPr/>
          </a:p>
          <a:p>
            <a:endParaRPr/>
          </a:p>
          <a:p>
            <a:pPr>
              <a:lnSpc>
                <a:spcPct val="100000"/>
              </a:lnSpc>
            </a:pPr>
            <a:r>
              <a:rPr lang="en-US" sz="1600" strike="noStrike">
                <a:latin typeface="Arial"/>
              </a:rPr>
              <a:t>“</a:t>
            </a:r>
            <a:r>
              <a:rPr b="1" lang="en-US" sz="1600" strike="noStrike">
                <a:latin typeface="Arial"/>
              </a:rPr>
              <a:t>Public employees:</a:t>
            </a:r>
            <a:r>
              <a:rPr lang="en-US" sz="1600" strike="noStrike">
                <a:latin typeface="Arial"/>
              </a:rPr>
              <a:t> Members of the Legislative Assembly, employees of the State Commission on Children and Families, the Child Care Division of the Employment Department, the Oregon Youth Authority, a county health department, a community mental health and developmental disabilities program, a county juvenile department, and all DHS employees.” </a:t>
            </a:r>
            <a:endParaRPr/>
          </a:p>
          <a:p>
            <a:pPr>
              <a:lnSpc>
                <a:spcPct val="100000"/>
              </a:lnSpc>
            </a:pPr>
            <a:endParaRPr/>
          </a:p>
          <a:p>
            <a:pPr>
              <a:lnSpc>
                <a:spcPct val="100000"/>
              </a:lnSpc>
            </a:pPr>
            <a:endParaRPr/>
          </a:p>
          <a:p>
            <a:pPr>
              <a:lnSpc>
                <a:spcPct val="100000"/>
              </a:lnSpc>
            </a:pPr>
            <a:endParaRPr/>
          </a:p>
        </p:txBody>
      </p:sp>
      <p:sp>
        <p:nvSpPr>
          <p:cNvPr id="1144" name="TextShape 2"/>
          <p:cNvSpPr txBox="1"/>
          <p:nvPr/>
        </p:nvSpPr>
        <p:spPr>
          <a:xfrm>
            <a:off x="3884760" y="8823960"/>
            <a:ext cx="2971440" cy="465840"/>
          </a:xfrm>
          <a:prstGeom prst="rect">
            <a:avLst/>
          </a:prstGeom>
          <a:noFill/>
          <a:ln>
            <a:noFill/>
          </a:ln>
        </p:spPr>
        <p:txBody>
          <a:bodyPr anchor="b"/>
          <a:p>
            <a:pPr algn="r">
              <a:lnSpc>
                <a:spcPct val="100000"/>
              </a:lnSpc>
            </a:pPr>
            <a:fld id="{B9C4F9DA-8DA3-4914-990E-65FEB5F82C77}" type="slidenum">
              <a:rPr lang="en-US" sz="1200" strike="noStrike">
                <a:solidFill>
                  <a:srgbClr val="000000"/>
                </a:solidFill>
                <a:latin typeface="+mn-lt"/>
                <a:ea typeface="+mn-ea"/>
              </a:rPr>
              <a:t>&lt;number&gt;</a:t>
            </a:fld>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5" name="PlaceHolder 1"/>
          <p:cNvSpPr>
            <a:spLocks noGrp="1"/>
          </p:cNvSpPr>
          <p:nvPr>
            <p:ph type="body"/>
          </p:nvPr>
        </p:nvSpPr>
        <p:spPr>
          <a:xfrm>
            <a:off x="685800" y="4470840"/>
            <a:ext cx="5486040" cy="3657600"/>
          </a:xfrm>
          <a:prstGeom prst="rect">
            <a:avLst/>
          </a:prstGeom>
        </p:spPr>
        <p:txBody>
          <a:bodyPr/>
          <a:p>
            <a:pPr>
              <a:lnSpc>
                <a:spcPct val="100000"/>
              </a:lnSpc>
              <a:buFont typeface="Arial"/>
              <a:buChar char="•"/>
            </a:pPr>
            <a:r>
              <a:rPr lang="en-US" sz="1400" strike="noStrike">
                <a:latin typeface="Arial"/>
              </a:rPr>
              <a:t>Youth that are not adjudicated “sex offenders” have a right to be free from a “sex offender” label or classification</a:t>
            </a:r>
            <a:endParaRPr/>
          </a:p>
          <a:p>
            <a:pPr>
              <a:lnSpc>
                <a:spcPct val="100000"/>
              </a:lnSpc>
              <a:buFont typeface="Arial"/>
              <a:buChar char="•"/>
            </a:pPr>
            <a:r>
              <a:rPr lang="en-US" sz="1400" strike="noStrike">
                <a:latin typeface="Arial"/>
              </a:rPr>
              <a:t>Youth have a right to receive appropriate medical care</a:t>
            </a:r>
            <a:endParaRPr/>
          </a:p>
          <a:p>
            <a:pPr>
              <a:lnSpc>
                <a:spcPct val="100000"/>
              </a:lnSpc>
              <a:buFont typeface="Arial"/>
              <a:buChar char="•"/>
            </a:pPr>
            <a:r>
              <a:rPr lang="en-US" sz="1400" strike="noStrike">
                <a:latin typeface="Arial"/>
              </a:rPr>
              <a:t>Youth have the right to be treated equally and without discrimination</a:t>
            </a:r>
            <a:endParaRPr/>
          </a:p>
          <a:p>
            <a:pPr>
              <a:lnSpc>
                <a:spcPct val="100000"/>
              </a:lnSpc>
              <a:buFont typeface="Arial"/>
              <a:buChar char="•"/>
            </a:pPr>
            <a:r>
              <a:rPr lang="en-US" sz="1400" strike="noStrike">
                <a:latin typeface="Arial"/>
              </a:rPr>
              <a:t>Youth have a right to express their sexual orientation and/or gender identity and gender identity</a:t>
            </a:r>
            <a:endParaRPr/>
          </a:p>
          <a:p>
            <a:pPr>
              <a:lnSpc>
                <a:spcPct val="100000"/>
              </a:lnSpc>
              <a:buFont typeface="Arial"/>
              <a:buChar char="•"/>
            </a:pPr>
            <a:r>
              <a:rPr lang="en-US" sz="1400" strike="noStrike">
                <a:latin typeface="Arial"/>
              </a:rPr>
              <a:t>Youth have a right not to participate in religious activities</a:t>
            </a:r>
            <a:endParaRPr/>
          </a:p>
          <a:p>
            <a:pPr>
              <a:lnSpc>
                <a:spcPct val="100000"/>
              </a:lnSpc>
            </a:pPr>
            <a:endParaRPr/>
          </a:p>
          <a:p>
            <a:pPr>
              <a:lnSpc>
                <a:spcPct val="100000"/>
              </a:lnSpc>
            </a:pPr>
            <a:r>
              <a:rPr b="1" lang="en-US" sz="1600" strike="noStrike">
                <a:latin typeface="Arial"/>
              </a:rPr>
              <a:t>Could have just been titled “Legal Rights of ALL Youth”</a:t>
            </a:r>
            <a:endParaRPr/>
          </a:p>
        </p:txBody>
      </p:sp>
      <p:sp>
        <p:nvSpPr>
          <p:cNvPr id="1146" name="TextShape 2"/>
          <p:cNvSpPr txBox="1"/>
          <p:nvPr/>
        </p:nvSpPr>
        <p:spPr>
          <a:xfrm>
            <a:off x="3884760" y="8823960"/>
            <a:ext cx="2971440" cy="465840"/>
          </a:xfrm>
          <a:prstGeom prst="rect">
            <a:avLst/>
          </a:prstGeom>
          <a:noFill/>
          <a:ln>
            <a:noFill/>
          </a:ln>
        </p:spPr>
        <p:txBody>
          <a:bodyPr anchor="b"/>
          <a:p>
            <a:pPr algn="r">
              <a:lnSpc>
                <a:spcPct val="100000"/>
              </a:lnSpc>
            </a:pPr>
            <a:fld id="{27021275-B381-48EC-8813-57A76A3FEDE1}" type="slidenum">
              <a:rPr lang="en-US" sz="1200" strike="noStrike">
                <a:solidFill>
                  <a:srgbClr val="000000"/>
                </a:solidFill>
                <a:latin typeface="+mn-lt"/>
                <a:ea typeface="+mn-ea"/>
              </a:rPr>
              <a:t>&lt;number&gt;</a:t>
            </a:fld>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7" name="PlaceHolder 1"/>
          <p:cNvSpPr>
            <a:spLocks noGrp="1"/>
          </p:cNvSpPr>
          <p:nvPr>
            <p:ph type="body"/>
          </p:nvPr>
        </p:nvSpPr>
        <p:spPr>
          <a:xfrm>
            <a:off x="685800" y="4470840"/>
            <a:ext cx="5486040" cy="3657600"/>
          </a:xfrm>
          <a:prstGeom prst="rect">
            <a:avLst/>
          </a:prstGeom>
        </p:spPr>
        <p:txBody>
          <a:bodyPr/>
          <a:p>
            <a:endParaRPr/>
          </a:p>
        </p:txBody>
      </p:sp>
      <p:sp>
        <p:nvSpPr>
          <p:cNvPr id="1148" name="TextShape 2"/>
          <p:cNvSpPr txBox="1"/>
          <p:nvPr/>
        </p:nvSpPr>
        <p:spPr>
          <a:xfrm>
            <a:off x="3884760" y="8823960"/>
            <a:ext cx="2971440" cy="465840"/>
          </a:xfrm>
          <a:prstGeom prst="rect">
            <a:avLst/>
          </a:prstGeom>
          <a:noFill/>
          <a:ln>
            <a:noFill/>
          </a:ln>
        </p:spPr>
        <p:txBody>
          <a:bodyPr anchor="b"/>
          <a:p>
            <a:pPr algn="r">
              <a:lnSpc>
                <a:spcPct val="100000"/>
              </a:lnSpc>
            </a:pPr>
            <a:fld id="{83BA65F3-5331-466F-B64D-F14E012D47AF}" type="slidenum">
              <a:rPr lang="en-US" sz="1200" strike="noStrike">
                <a:solidFill>
                  <a:srgbClr val="000000"/>
                </a:solidFill>
                <a:latin typeface="+mn-lt"/>
                <a:ea typeface="+mn-ea"/>
              </a:rPr>
              <a:t>&lt;number&gt;</a:t>
            </a:fld>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9" name="PlaceHolder 1"/>
          <p:cNvSpPr>
            <a:spLocks noGrp="1"/>
          </p:cNvSpPr>
          <p:nvPr>
            <p:ph type="body"/>
          </p:nvPr>
        </p:nvSpPr>
        <p:spPr>
          <a:xfrm>
            <a:off x="685800" y="4470840"/>
            <a:ext cx="5486040" cy="3657600"/>
          </a:xfrm>
          <a:prstGeom prst="rect">
            <a:avLst/>
          </a:prstGeom>
        </p:spPr>
        <p:txBody>
          <a:bodyPr/>
          <a:p>
            <a:r>
              <a:rPr lang="en-US" sz="1400" strike="noStrike">
                <a:latin typeface="Arial"/>
              </a:rPr>
              <a:t>How about community agencies that serve justice-involved youth?</a:t>
            </a:r>
            <a:endParaRPr/>
          </a:p>
        </p:txBody>
      </p:sp>
      <p:sp>
        <p:nvSpPr>
          <p:cNvPr id="1150" name="TextShape 2"/>
          <p:cNvSpPr txBox="1"/>
          <p:nvPr/>
        </p:nvSpPr>
        <p:spPr>
          <a:xfrm>
            <a:off x="3884760" y="8823960"/>
            <a:ext cx="2971440" cy="465840"/>
          </a:xfrm>
          <a:prstGeom prst="rect">
            <a:avLst/>
          </a:prstGeom>
          <a:noFill/>
          <a:ln>
            <a:noFill/>
          </a:ln>
        </p:spPr>
        <p:txBody>
          <a:bodyPr anchor="b"/>
          <a:p>
            <a:pPr algn="r">
              <a:lnSpc>
                <a:spcPct val="100000"/>
              </a:lnSpc>
            </a:pPr>
            <a:fld id="{784E7D34-F34D-4049-B7E2-207041F67FA4}" type="slidenum">
              <a:rPr lang="en-US" sz="1200" strike="noStrike">
                <a:solidFill>
                  <a:srgbClr val="000000"/>
                </a:solidFill>
                <a:latin typeface="+mn-lt"/>
                <a:ea typeface="+mn-ea"/>
              </a:rPr>
              <a:t>&lt;number&gt;</a:t>
            </a:fld>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1" name="PlaceHolder 1"/>
          <p:cNvSpPr>
            <a:spLocks noGrp="1"/>
          </p:cNvSpPr>
          <p:nvPr>
            <p:ph type="body"/>
          </p:nvPr>
        </p:nvSpPr>
        <p:spPr>
          <a:xfrm>
            <a:off x="685800" y="4470840"/>
            <a:ext cx="5486040" cy="3657600"/>
          </a:xfrm>
          <a:prstGeom prst="rect">
            <a:avLst/>
          </a:prstGeom>
        </p:spPr>
        <p:txBody>
          <a:bodyPr/>
          <a:p>
            <a:r>
              <a:rPr lang="en-US" sz="2000" strike="noStrike">
                <a:latin typeface="Arial"/>
              </a:rPr>
              <a:t>This module will provide participants to think about and answer questions specifically about Alabama in relation to LGBTQI issues and how that matches with the agencies mission and values. </a:t>
            </a:r>
            <a:endParaRPr/>
          </a:p>
        </p:txBody>
      </p:sp>
      <p:sp>
        <p:nvSpPr>
          <p:cNvPr id="1152" name="TextShape 2"/>
          <p:cNvSpPr txBox="1"/>
          <p:nvPr/>
        </p:nvSpPr>
        <p:spPr>
          <a:xfrm>
            <a:off x="3884760" y="8823960"/>
            <a:ext cx="2971440" cy="465840"/>
          </a:xfrm>
          <a:prstGeom prst="rect">
            <a:avLst/>
          </a:prstGeom>
          <a:noFill/>
          <a:ln>
            <a:noFill/>
          </a:ln>
        </p:spPr>
        <p:txBody>
          <a:bodyPr anchor="b"/>
          <a:p>
            <a:pPr algn="r">
              <a:lnSpc>
                <a:spcPct val="100000"/>
              </a:lnSpc>
            </a:pPr>
            <a:fld id="{29479599-6841-4F4E-9C7D-5A2493773D41}" type="slidenum">
              <a:rPr lang="en-US" sz="1200" strike="noStrike">
                <a:solidFill>
                  <a:srgbClr val="000000"/>
                </a:solidFill>
                <a:latin typeface="+mn-lt"/>
                <a:ea typeface="+mn-ea"/>
              </a:rPr>
              <a:t>&lt;number&gt;</a:t>
            </a:fld>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99" name="PlaceHolder 1"/>
          <p:cNvSpPr>
            <a:spLocks noGrp="1"/>
          </p:cNvSpPr>
          <p:nvPr>
            <p:ph type="body"/>
          </p:nvPr>
        </p:nvSpPr>
        <p:spPr>
          <a:xfrm>
            <a:off x="685800" y="4470840"/>
            <a:ext cx="5486040" cy="3657600"/>
          </a:xfrm>
          <a:prstGeom prst="rect">
            <a:avLst/>
          </a:prstGeom>
        </p:spPr>
        <p:txBody>
          <a:bodyPr/>
          <a:p>
            <a:endParaRPr/>
          </a:p>
        </p:txBody>
      </p:sp>
      <p:sp>
        <p:nvSpPr>
          <p:cNvPr id="1100" name="TextShape 2"/>
          <p:cNvSpPr txBox="1"/>
          <p:nvPr/>
        </p:nvSpPr>
        <p:spPr>
          <a:xfrm>
            <a:off x="3884760" y="8823960"/>
            <a:ext cx="2971440" cy="465840"/>
          </a:xfrm>
          <a:prstGeom prst="rect">
            <a:avLst/>
          </a:prstGeom>
          <a:noFill/>
          <a:ln>
            <a:noFill/>
          </a:ln>
        </p:spPr>
        <p:txBody>
          <a:bodyPr anchor="b"/>
          <a:p>
            <a:pPr algn="r">
              <a:lnSpc>
                <a:spcPct val="100000"/>
              </a:lnSpc>
            </a:pPr>
            <a:fld id="{748BC6ED-D20A-4A3D-86C1-BC10274CCCBB}" type="slidenum">
              <a:rPr lang="en-US" sz="1200" strike="noStrike">
                <a:solidFill>
                  <a:srgbClr val="000000"/>
                </a:solidFill>
                <a:latin typeface="+mn-lt"/>
                <a:ea typeface="+mn-ea"/>
              </a:rPr>
              <a:t>&lt;number&gt;</a:t>
            </a:fld>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3" name="PlaceHolder 1"/>
          <p:cNvSpPr>
            <a:spLocks noGrp="1"/>
          </p:cNvSpPr>
          <p:nvPr>
            <p:ph type="body"/>
          </p:nvPr>
        </p:nvSpPr>
        <p:spPr>
          <a:xfrm>
            <a:off x="685800" y="4470840"/>
            <a:ext cx="5486040" cy="3657600"/>
          </a:xfrm>
          <a:prstGeom prst="rect">
            <a:avLst/>
          </a:prstGeom>
        </p:spPr>
        <p:txBody>
          <a:bodyPr/>
          <a:p>
            <a:endParaRPr/>
          </a:p>
        </p:txBody>
      </p:sp>
      <p:sp>
        <p:nvSpPr>
          <p:cNvPr id="1154" name="TextShape 2"/>
          <p:cNvSpPr txBox="1"/>
          <p:nvPr/>
        </p:nvSpPr>
        <p:spPr>
          <a:xfrm>
            <a:off x="3884760" y="8823960"/>
            <a:ext cx="2971440" cy="465840"/>
          </a:xfrm>
          <a:prstGeom prst="rect">
            <a:avLst/>
          </a:prstGeom>
          <a:noFill/>
          <a:ln>
            <a:noFill/>
          </a:ln>
        </p:spPr>
        <p:txBody>
          <a:bodyPr anchor="b"/>
          <a:p>
            <a:pPr algn="r">
              <a:lnSpc>
                <a:spcPct val="100000"/>
              </a:lnSpc>
            </a:pPr>
            <a:fld id="{3DB3154A-EBFF-48FB-92AA-E4FC00B0E84B}" type="slidenum">
              <a:rPr lang="en-US" sz="1200" strike="noStrike">
                <a:solidFill>
                  <a:srgbClr val="000000"/>
                </a:solidFill>
                <a:latin typeface="+mn-lt"/>
                <a:ea typeface="+mn-ea"/>
              </a:rPr>
              <a:t>&lt;number&gt;</a:t>
            </a:fld>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5" name="PlaceHolder 1"/>
          <p:cNvSpPr>
            <a:spLocks noGrp="1"/>
          </p:cNvSpPr>
          <p:nvPr>
            <p:ph type="body"/>
          </p:nvPr>
        </p:nvSpPr>
        <p:spPr>
          <a:xfrm>
            <a:off x="685800" y="4470840"/>
            <a:ext cx="5486040" cy="3657600"/>
          </a:xfrm>
          <a:prstGeom prst="rect">
            <a:avLst/>
          </a:prstGeom>
        </p:spPr>
        <p:txBody>
          <a:bodyPr/>
          <a:p>
            <a:endParaRPr/>
          </a:p>
        </p:txBody>
      </p:sp>
      <p:sp>
        <p:nvSpPr>
          <p:cNvPr id="1156" name="TextShape 2"/>
          <p:cNvSpPr txBox="1"/>
          <p:nvPr/>
        </p:nvSpPr>
        <p:spPr>
          <a:xfrm>
            <a:off x="3884760" y="8823960"/>
            <a:ext cx="2971440" cy="465840"/>
          </a:xfrm>
          <a:prstGeom prst="rect">
            <a:avLst/>
          </a:prstGeom>
          <a:noFill/>
          <a:ln>
            <a:noFill/>
          </a:ln>
        </p:spPr>
        <p:txBody>
          <a:bodyPr anchor="b"/>
          <a:p>
            <a:pPr algn="r">
              <a:lnSpc>
                <a:spcPct val="100000"/>
              </a:lnSpc>
            </a:pPr>
            <a:fld id="{6B6ACE4C-DCF8-4397-9B55-897ACFAED6D5}" type="slidenum">
              <a:rPr lang="en-US" sz="1200" strike="noStrike">
                <a:solidFill>
                  <a:srgbClr val="000000"/>
                </a:solidFill>
                <a:latin typeface="+mn-lt"/>
                <a:ea typeface="+mn-ea"/>
              </a:rPr>
              <a:t>&lt;number&gt;</a:t>
            </a:fld>
            <a:endParaRPr/>
          </a:p>
        </p:txBody>
      </p:sp>
    </p:spTree>
  </p:cSld>
</p:notes>
</file>

<file path=ppt/notesSlides/notesSlide6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7" name="PlaceHolder 1"/>
          <p:cNvSpPr>
            <a:spLocks noGrp="1"/>
          </p:cNvSpPr>
          <p:nvPr>
            <p:ph type="body"/>
          </p:nvPr>
        </p:nvSpPr>
        <p:spPr>
          <a:xfrm>
            <a:off x="685800" y="4470840"/>
            <a:ext cx="5486040" cy="3657600"/>
          </a:xfrm>
          <a:prstGeom prst="rect">
            <a:avLst/>
          </a:prstGeom>
        </p:spPr>
        <p:txBody>
          <a:bodyPr/>
          <a:p>
            <a:r>
              <a:rPr lang="en-US" sz="1200" strike="noStrike">
                <a:solidFill>
                  <a:srgbClr val="000000"/>
                </a:solidFill>
                <a:latin typeface="Arial"/>
                <a:ea typeface="+mn-ea"/>
              </a:rPr>
              <a:t>Intersex youth are likely to have been diagnosed as such previous to their incarceration, and will probably have medical records reflecting any necessary treatment, ongoing or otherwise. Agencies should be aware that medical treatment of this condition has shifted; whereas in the past, parents were encouraged to select a gender for the child as early as possible and move forward with any necessary surgery to provide the child with clarity as they mature to adulthood, many experts now encourage parents to delay any definitive surgery, if possible, until the child is old enough to contribute to the conversation. This shift is due to past circumstances in which children, upon reaching maturity, felt that their parents had not made the appropriate decision on their behalf.  Allen L. Disorders of sexual development. </a:t>
            </a:r>
            <a:r>
              <a:rPr i="1" lang="en-US" sz="1200" strike="noStrike">
                <a:solidFill>
                  <a:srgbClr val="000000"/>
                </a:solidFill>
                <a:latin typeface="Arial"/>
                <a:ea typeface="+mn-ea"/>
              </a:rPr>
              <a:t>Obstet Gynecol Clin North Am</a:t>
            </a:r>
            <a:r>
              <a:rPr lang="en-US" sz="1200" strike="noStrike">
                <a:solidFill>
                  <a:srgbClr val="000000"/>
                </a:solidFill>
                <a:latin typeface="Arial"/>
                <a:ea typeface="+mn-ea"/>
              </a:rPr>
              <a:t> . 2009;36:25-45. ;</a:t>
            </a:r>
            <a:endParaRPr/>
          </a:p>
          <a:p>
            <a:r>
              <a:rPr lang="en-US" sz="1200" strike="noStrike">
                <a:solidFill>
                  <a:srgbClr val="000000"/>
                </a:solidFill>
                <a:latin typeface="Arial"/>
                <a:ea typeface="+mn-ea"/>
              </a:rPr>
              <a:t>Donohoue PA. Disorders of sex development (intersex). In: Kliegman RM, Behrman RE, Jenson HB, Stanton BF, eds. </a:t>
            </a:r>
            <a:r>
              <a:rPr i="1" lang="en-US" sz="1200" strike="noStrike">
                <a:solidFill>
                  <a:srgbClr val="000000"/>
                </a:solidFill>
                <a:latin typeface="Arial"/>
                <a:ea typeface="+mn-ea"/>
              </a:rPr>
              <a:t>Nelson Textbook of Pediatrics</a:t>
            </a:r>
            <a:r>
              <a:rPr lang="en-US" sz="1200" strike="noStrike">
                <a:solidFill>
                  <a:srgbClr val="000000"/>
                </a:solidFill>
                <a:latin typeface="Arial"/>
                <a:ea typeface="+mn-ea"/>
              </a:rPr>
              <a:t>. 19th ed. Philadelphia, Pa: Saunders Elsevier; 2011:chap 582. </a:t>
            </a:r>
            <a:endParaRPr/>
          </a:p>
          <a:p>
            <a:r>
              <a:rPr lang="en-US" sz="1200" strike="noStrike">
                <a:solidFill>
                  <a:srgbClr val="000000"/>
                </a:solidFill>
                <a:latin typeface="Arial"/>
                <a:ea typeface="+mn-ea"/>
              </a:rPr>
              <a:t>[Retrieved from </a:t>
            </a:r>
            <a:r>
              <a:rPr lang="en-US" sz="1200" strike="noStrike" u="sng">
                <a:solidFill>
                  <a:srgbClr val="000000"/>
                </a:solidFill>
                <a:latin typeface="Arial"/>
                <a:ea typeface="+mn-ea"/>
              </a:rPr>
              <a:t>http://health.nytimes.com/health/guides/disease/intersex/overview.html</a:t>
            </a:r>
            <a:r>
              <a:rPr lang="en-US" sz="1200" strike="noStrike" u="sng">
                <a:solidFill>
                  <a:srgbClr val="000000"/>
                </a:solidFill>
                <a:latin typeface="Arial"/>
                <a:ea typeface="+mn-ea"/>
              </a:rPr>
              <a:t>]</a:t>
            </a:r>
            <a:r>
              <a:rPr lang="en-US" sz="1200" strike="noStrike">
                <a:solidFill>
                  <a:srgbClr val="000000"/>
                </a:solidFill>
                <a:latin typeface="Arial"/>
                <a:ea typeface="+mn-ea"/>
              </a:rPr>
              <a:t> </a:t>
            </a:r>
            <a:endParaRPr/>
          </a:p>
          <a:p>
            <a:endParaRPr/>
          </a:p>
        </p:txBody>
      </p:sp>
      <p:sp>
        <p:nvSpPr>
          <p:cNvPr id="1158" name="TextShape 2"/>
          <p:cNvSpPr txBox="1"/>
          <p:nvPr/>
        </p:nvSpPr>
        <p:spPr>
          <a:xfrm>
            <a:off x="3884760" y="8823960"/>
            <a:ext cx="2971440" cy="465840"/>
          </a:xfrm>
          <a:prstGeom prst="rect">
            <a:avLst/>
          </a:prstGeom>
          <a:noFill/>
          <a:ln>
            <a:noFill/>
          </a:ln>
        </p:spPr>
        <p:txBody>
          <a:bodyPr anchor="b"/>
          <a:p>
            <a:pPr>
              <a:lnSpc>
                <a:spcPct val="100000"/>
              </a:lnSpc>
            </a:pPr>
            <a:fld id="{0FFEBD44-B059-4770-A8C6-715D19A8F720}" type="slidenum">
              <a:rPr lang="en-US" sz="1200" strike="noStrike">
                <a:solidFill>
                  <a:srgbClr val="000000"/>
                </a:solidFill>
                <a:latin typeface="+mn-lt"/>
                <a:ea typeface="+mn-ea"/>
              </a:rPr>
              <a:t>&lt;number&gt;</a:t>
            </a:fld>
            <a:endParaRPr/>
          </a:p>
        </p:txBody>
      </p:sp>
    </p:spTree>
  </p:cSld>
</p:notes>
</file>

<file path=ppt/notesSlides/notesSlide6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9" name="PlaceHolder 1"/>
          <p:cNvSpPr>
            <a:spLocks noGrp="1"/>
          </p:cNvSpPr>
          <p:nvPr>
            <p:ph type="body"/>
          </p:nvPr>
        </p:nvSpPr>
        <p:spPr>
          <a:xfrm>
            <a:off x="685800" y="4470840"/>
            <a:ext cx="5486040" cy="3657600"/>
          </a:xfrm>
          <a:prstGeom prst="rect">
            <a:avLst/>
          </a:prstGeom>
        </p:spPr>
        <p:txBody>
          <a:bodyPr/>
          <a:p>
            <a:r>
              <a:rPr lang="en-US" sz="1200" strike="noStrike">
                <a:solidFill>
                  <a:srgbClr val="000000"/>
                </a:solidFill>
                <a:latin typeface="Arial"/>
                <a:ea typeface="+mn-ea"/>
              </a:rPr>
              <a:t>Homosexuality was declassified as a mental disorder in 1973.</a:t>
            </a:r>
            <a:endParaRPr/>
          </a:p>
          <a:p>
            <a:endParaRPr/>
          </a:p>
        </p:txBody>
      </p:sp>
      <p:sp>
        <p:nvSpPr>
          <p:cNvPr id="1160" name="TextShape 2"/>
          <p:cNvSpPr txBox="1"/>
          <p:nvPr/>
        </p:nvSpPr>
        <p:spPr>
          <a:xfrm>
            <a:off x="3884760" y="8823960"/>
            <a:ext cx="2971440" cy="465840"/>
          </a:xfrm>
          <a:prstGeom prst="rect">
            <a:avLst/>
          </a:prstGeom>
          <a:noFill/>
          <a:ln>
            <a:noFill/>
          </a:ln>
        </p:spPr>
        <p:txBody>
          <a:bodyPr anchor="b"/>
          <a:p>
            <a:pPr>
              <a:lnSpc>
                <a:spcPct val="100000"/>
              </a:lnSpc>
            </a:pPr>
            <a:fld id="{23F8D32E-0BCC-4C09-821C-04AD8AC35DF3}" type="slidenum">
              <a:rPr lang="en-US" sz="1200" strike="noStrike">
                <a:solidFill>
                  <a:srgbClr val="000000"/>
                </a:solidFill>
                <a:latin typeface="+mn-lt"/>
                <a:ea typeface="+mn-ea"/>
              </a:rPr>
              <a:t>&lt;number&gt;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1" name="PlaceHolder 1"/>
          <p:cNvSpPr>
            <a:spLocks noGrp="1"/>
          </p:cNvSpPr>
          <p:nvPr>
            <p:ph type="body"/>
          </p:nvPr>
        </p:nvSpPr>
        <p:spPr>
          <a:xfrm>
            <a:off x="685800" y="4470840"/>
            <a:ext cx="5486040" cy="3657600"/>
          </a:xfrm>
          <a:prstGeom prst="rect">
            <a:avLst/>
          </a:prstGeom>
        </p:spPr>
        <p:txBody>
          <a:bodyPr/>
          <a:p>
            <a:endParaRPr/>
          </a:p>
          <a:p>
            <a:r>
              <a:rPr lang="en-US" sz="2000" strike="noStrike">
                <a:latin typeface="Arial"/>
              </a:rPr>
              <a:t>Note in presentation we need to mention that this does NOT preclude LGBTQI youth from more aggressive (predatory) behavior, but this is a pattern that staff should be aware of. </a:t>
            </a:r>
            <a:endParaRPr/>
          </a:p>
          <a:p>
            <a:r>
              <a:rPr b="1" i="1" lang="en-US" sz="800" strike="noStrike">
                <a:solidFill>
                  <a:srgbClr val="ff0000"/>
                </a:solidFill>
                <a:latin typeface="Arial"/>
              </a:rPr>
              <a:t>residents who reported </a:t>
            </a:r>
            <a:r>
              <a:rPr b="1" i="1" lang="en-US" sz="800" strike="noStrike">
                <a:solidFill>
                  <a:srgbClr val="000000"/>
                </a:solidFill>
                <a:latin typeface="+mn-lt"/>
                <a:ea typeface="+mn-ea"/>
              </a:rPr>
              <a:t>who identified their sexual orientation and/or gender identity as gay, lesbian, bisexual, or other reported high rates of inmate-on-inmate sexual victimization and staff sexual misconduct: </a:t>
            </a:r>
            <a:endParaRPr/>
          </a:p>
          <a:p>
            <a:r>
              <a:rPr b="1" i="1" lang="en-US" sz="800" strike="noStrike">
                <a:solidFill>
                  <a:srgbClr val="000000"/>
                </a:solidFill>
                <a:latin typeface="+mn-lt"/>
                <a:ea typeface="+mn-ea"/>
              </a:rPr>
              <a:t> </a:t>
            </a:r>
            <a:r>
              <a:rPr b="1" i="1" lang="en-US" sz="800" strike="noStrike">
                <a:solidFill>
                  <a:srgbClr val="000000"/>
                </a:solidFill>
                <a:latin typeface="+mn-lt"/>
                <a:ea typeface="+mn-ea"/>
              </a:rPr>
              <a:t>* Among heterosexual state and federal prisoners, an estimated 1.2% reported being sexually victimized by another inmate, and 2.1% reported being victimized by staff. In comparison, among non-heterosexual prison residents (including gay, lesbian, bisexual, and other sexual orientation and/or gender identitys), 12.2% reported being sexually victimized by another inmate, and 5.4% reported being sexually victimized by staff </a:t>
            </a:r>
            <a:endParaRPr/>
          </a:p>
          <a:p>
            <a:r>
              <a:rPr b="1" i="1" lang="en-US" sz="800" strike="noStrike">
                <a:solidFill>
                  <a:srgbClr val="000000"/>
                </a:solidFill>
                <a:latin typeface="+mn-lt"/>
                <a:ea typeface="+mn-ea"/>
              </a:rPr>
              <a:t>* Among jail residents, heterosexual residents reported lower rates of inmate-on-inmate sexual victimization (1.2%) and staff sexual misconduct (1.7%) than non-heterosexual residents (8.5% for inmate-on-inmate and 4.3% for staff sexual misconduct). </a:t>
            </a:r>
            <a:endParaRPr/>
          </a:p>
          <a:p>
            <a:r>
              <a:rPr b="1" i="1" lang="en-US" sz="800" strike="noStrike">
                <a:solidFill>
                  <a:srgbClr val="000000"/>
                </a:solidFill>
                <a:latin typeface="+mn-lt"/>
                <a:ea typeface="+mn-ea"/>
              </a:rPr>
              <a:t> </a:t>
            </a:r>
            <a:r>
              <a:rPr b="1" i="1" lang="en-US" sz="800" strike="noStrike">
                <a:solidFill>
                  <a:srgbClr val="000000"/>
                </a:solidFill>
                <a:latin typeface="+mn-lt"/>
                <a:ea typeface="+mn-ea"/>
              </a:rPr>
              <a:t>* residents who experienced sexual victimization before coming to the facility were also more likely than residents with no sexual victimization history to report incidents of sexual victimization involving other residents and staff. Among residents who experienced sexual victimization before coming to the facility, 12.0% of prisoners and 8.3% of jail residents reported being sexually victimized by another inmate at the current facility. An estimated 6.7% of prisoners and 5.1% of jail residents who experienced sexual victimization before coming to the facility reported sexual victimization by staff </a:t>
            </a:r>
            <a:endParaRPr/>
          </a:p>
          <a:p>
            <a:r>
              <a:rPr b="1" i="1" lang="en-US" sz="800" strike="noStrike">
                <a:solidFill>
                  <a:srgbClr val="000000"/>
                </a:solidFill>
                <a:latin typeface="+mn-lt"/>
                <a:ea typeface="+mn-ea"/>
              </a:rPr>
              <a:t>(BOP 2012 Survey)</a:t>
            </a:r>
            <a:endParaRPr/>
          </a:p>
          <a:p>
            <a:r>
              <a:rPr b="1" i="1" lang="en-US" sz="1200" strike="noStrike">
                <a:solidFill>
                  <a:srgbClr val="000000"/>
                </a:solidFill>
                <a:latin typeface="+mn-lt"/>
                <a:ea typeface="+mn-ea"/>
              </a:rPr>
              <a:t>*According to the National Transgender Discrimination Survey, 16% of transgender adults have been in a prison or jail for any reason. This compares with 2.7% of all adults who have ever been in prison,and 10.2% of all adults who have ever been under any kind of criminal justice supervision, including probation.</a:t>
            </a:r>
            <a:endParaRPr/>
          </a:p>
          <a:p>
            <a:endParaRPr/>
          </a:p>
        </p:txBody>
      </p:sp>
      <p:sp>
        <p:nvSpPr>
          <p:cNvPr id="1102" name="TextShape 2"/>
          <p:cNvSpPr txBox="1"/>
          <p:nvPr/>
        </p:nvSpPr>
        <p:spPr>
          <a:xfrm>
            <a:off x="3884760" y="8823960"/>
            <a:ext cx="2971440" cy="465840"/>
          </a:xfrm>
          <a:prstGeom prst="rect">
            <a:avLst/>
          </a:prstGeom>
          <a:noFill/>
          <a:ln>
            <a:noFill/>
          </a:ln>
        </p:spPr>
        <p:txBody>
          <a:bodyPr anchor="b"/>
          <a:p>
            <a:pPr algn="r">
              <a:lnSpc>
                <a:spcPct val="100000"/>
              </a:lnSpc>
            </a:pPr>
            <a:fld id="{5D24FD0B-0DE0-4415-956E-8FE35FDFB928}" type="slidenum">
              <a:rPr lang="en-US" sz="1200" strike="noStrike">
                <a:solidFill>
                  <a:srgbClr val="000000"/>
                </a:solidFill>
                <a:latin typeface="+mn-lt"/>
                <a:ea typeface="+mn-ea"/>
              </a:rPr>
              <a:t>&lt;number&gt;</a:t>
            </a:fld>
            <a:endParaRPr/>
          </a:p>
        </p:txBody>
      </p:sp>
    </p:spTree>
  </p:cSld>
</p:notes>
</file>

<file path=ppt/notesSlides/notesSlide7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1" name="PlaceHolder 1"/>
          <p:cNvSpPr>
            <a:spLocks noGrp="1"/>
          </p:cNvSpPr>
          <p:nvPr>
            <p:ph type="body"/>
          </p:nvPr>
        </p:nvSpPr>
        <p:spPr>
          <a:xfrm>
            <a:off x="685800" y="4470840"/>
            <a:ext cx="5486040" cy="3657600"/>
          </a:xfrm>
          <a:prstGeom prst="rect">
            <a:avLst/>
          </a:prstGeom>
        </p:spPr>
        <p:txBody>
          <a:bodyPr/>
          <a:p>
            <a:r>
              <a:rPr lang="en-US" sz="2000" strike="noStrike">
                <a:latin typeface="Arial"/>
              </a:rPr>
              <a:t>The American Psychological Association Task Force on Appropriate Therapeutic Responses to sexual orientation and/or gender identity </a:t>
            </a:r>
            <a:endParaRPr/>
          </a:p>
          <a:p>
            <a:r>
              <a:rPr lang="en-US" sz="2000" strike="noStrike">
                <a:latin typeface="Arial"/>
              </a:rPr>
              <a:t>conducted a systematic review of the peer-reviewed journal literature on sexual orientation and/or gender identity change efforts </a:t>
            </a:r>
            <a:endParaRPr/>
          </a:p>
          <a:p>
            <a:r>
              <a:rPr lang="en-US" sz="2000" strike="noStrike">
                <a:latin typeface="Arial"/>
              </a:rPr>
              <a:t>(SOCE) and concluded that efforts to change sexual orientation and/or gender identity are unlikely to be successful and involve some </a:t>
            </a:r>
            <a:endParaRPr/>
          </a:p>
          <a:p>
            <a:r>
              <a:rPr lang="en-US" sz="2000" strike="noStrike">
                <a:latin typeface="Arial"/>
              </a:rPr>
              <a:t>risk of harm, contrary to the claims of SOCE practitioners and advocates. Even though the research and clinical </a:t>
            </a:r>
            <a:endParaRPr/>
          </a:p>
          <a:p>
            <a:r>
              <a:rPr lang="en-US" sz="2000" strike="noStrike">
                <a:latin typeface="Arial"/>
              </a:rPr>
              <a:t>literature demonstrate that same-sex sexual and romantic attractions, feelings, and behaviors are normal and </a:t>
            </a:r>
            <a:endParaRPr/>
          </a:p>
          <a:p>
            <a:r>
              <a:rPr lang="en-US" sz="2000" strike="noStrike">
                <a:latin typeface="Arial"/>
              </a:rPr>
              <a:t>positive variations of human sexuality, regardless of sexual orientation and/or gender identity identity, the task force concluded that </a:t>
            </a:r>
            <a:endParaRPr/>
          </a:p>
          <a:p>
            <a:r>
              <a:rPr lang="en-US" sz="2000" strike="noStrike">
                <a:latin typeface="Arial"/>
              </a:rPr>
              <a:t>the population that undergoes SOCE tends to have strongly conservative religious views that lead them to seek </a:t>
            </a:r>
            <a:endParaRPr/>
          </a:p>
          <a:p>
            <a:r>
              <a:rPr lang="en-US" sz="2000" strike="noStrike">
                <a:latin typeface="Arial"/>
              </a:rPr>
              <a:t>to change their sexual orientation and/or gender identity. Thus, the appropriate application of affirmative therapeutic interventions for </a:t>
            </a:r>
            <a:endParaRPr/>
          </a:p>
          <a:p>
            <a:r>
              <a:rPr lang="en-US" sz="2000" strike="noStrike">
                <a:latin typeface="Arial"/>
              </a:rPr>
              <a:t>those who seek SOCE involves therapist acceptance, support, and understanding of clients and the facilitation of </a:t>
            </a:r>
            <a:endParaRPr/>
          </a:p>
          <a:p>
            <a:r>
              <a:rPr lang="en-US" sz="2000" strike="noStrike">
                <a:latin typeface="Arial"/>
              </a:rPr>
              <a:t>clients’ active coping, social support, and identity exploration and development, without imposing a specific sexual </a:t>
            </a:r>
            <a:endParaRPr/>
          </a:p>
          <a:p>
            <a:r>
              <a:rPr lang="en-US" sz="2000" strike="noStrike">
                <a:latin typeface="Arial"/>
              </a:rPr>
              <a:t>orientation identity outcome.</a:t>
            </a:r>
            <a:endParaRPr/>
          </a:p>
        </p:txBody>
      </p:sp>
      <p:sp>
        <p:nvSpPr>
          <p:cNvPr id="1162" name="TextShape 2"/>
          <p:cNvSpPr txBox="1"/>
          <p:nvPr/>
        </p:nvSpPr>
        <p:spPr>
          <a:xfrm>
            <a:off x="3884760" y="8823960"/>
            <a:ext cx="2971440" cy="465840"/>
          </a:xfrm>
          <a:prstGeom prst="rect">
            <a:avLst/>
          </a:prstGeom>
          <a:noFill/>
          <a:ln>
            <a:noFill/>
          </a:ln>
        </p:spPr>
        <p:txBody>
          <a:bodyPr anchor="b"/>
          <a:p>
            <a:pPr>
              <a:lnSpc>
                <a:spcPct val="100000"/>
              </a:lnSpc>
            </a:pPr>
            <a:fld id="{6306CEDF-168C-4954-8518-87C0B0A9B679}" type="slidenum">
              <a:rPr lang="en-US" sz="1200" strike="noStrike">
                <a:solidFill>
                  <a:srgbClr val="000000"/>
                </a:solidFill>
                <a:latin typeface="+mn-lt"/>
                <a:ea typeface="+mn-ea"/>
              </a:rPr>
              <a:t>&lt;number&gt;</a:t>
            </a:fld>
            <a:endParaRPr/>
          </a:p>
        </p:txBody>
      </p:sp>
    </p:spTree>
  </p:cSld>
</p:notes>
</file>

<file path=ppt/notesSlides/notesSlide7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3" name="PlaceHolder 1"/>
          <p:cNvSpPr>
            <a:spLocks noGrp="1"/>
          </p:cNvSpPr>
          <p:nvPr>
            <p:ph type="body"/>
          </p:nvPr>
        </p:nvSpPr>
        <p:spPr>
          <a:xfrm>
            <a:off x="685800" y="4470840"/>
            <a:ext cx="5486040" cy="3657600"/>
          </a:xfrm>
          <a:prstGeom prst="rect">
            <a:avLst/>
          </a:prstGeom>
        </p:spPr>
        <p:txBody>
          <a:bodyPr/>
          <a:p>
            <a:endParaRPr/>
          </a:p>
        </p:txBody>
      </p:sp>
      <p:sp>
        <p:nvSpPr>
          <p:cNvPr id="1164" name="TextShape 2"/>
          <p:cNvSpPr txBox="1"/>
          <p:nvPr/>
        </p:nvSpPr>
        <p:spPr>
          <a:xfrm>
            <a:off x="3884760" y="8823960"/>
            <a:ext cx="2971440" cy="465840"/>
          </a:xfrm>
          <a:prstGeom prst="rect">
            <a:avLst/>
          </a:prstGeom>
          <a:noFill/>
          <a:ln>
            <a:noFill/>
          </a:ln>
        </p:spPr>
        <p:txBody>
          <a:bodyPr anchor="b"/>
          <a:p>
            <a:pPr>
              <a:lnSpc>
                <a:spcPct val="100000"/>
              </a:lnSpc>
            </a:pPr>
            <a:fld id="{EADAE496-581B-437C-A6F8-BF524E149836}" type="slidenum">
              <a:rPr lang="en-US" sz="1200" strike="noStrike">
                <a:solidFill>
                  <a:srgbClr val="000000"/>
                </a:solidFill>
                <a:latin typeface="+mn-lt"/>
                <a:ea typeface="+mn-ea"/>
              </a:rPr>
              <a:t>&lt;number&gt;</a:t>
            </a:fld>
            <a:endParaRPr/>
          </a:p>
        </p:txBody>
      </p:sp>
    </p:spTree>
  </p:cSld>
</p:notes>
</file>

<file path=ppt/notesSlides/notesSlide7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5" name="PlaceHolder 1"/>
          <p:cNvSpPr>
            <a:spLocks noGrp="1"/>
          </p:cNvSpPr>
          <p:nvPr>
            <p:ph type="body"/>
          </p:nvPr>
        </p:nvSpPr>
        <p:spPr>
          <a:xfrm>
            <a:off x="685800" y="4470840"/>
            <a:ext cx="5486040" cy="3657600"/>
          </a:xfrm>
          <a:prstGeom prst="rect">
            <a:avLst/>
          </a:prstGeom>
        </p:spPr>
        <p:txBody>
          <a:bodyPr/>
          <a:p>
            <a:r>
              <a:rPr b="1" lang="en-US" sz="2000" strike="noStrike">
                <a:latin typeface="Arial"/>
              </a:rPr>
              <a:t>MS- I’ll also incorporate update from DSM V.</a:t>
            </a:r>
            <a:endParaRPr/>
          </a:p>
        </p:txBody>
      </p:sp>
      <p:sp>
        <p:nvSpPr>
          <p:cNvPr id="1166" name="TextShape 2"/>
          <p:cNvSpPr txBox="1"/>
          <p:nvPr/>
        </p:nvSpPr>
        <p:spPr>
          <a:xfrm>
            <a:off x="3884760" y="8823960"/>
            <a:ext cx="2971440" cy="465840"/>
          </a:xfrm>
          <a:prstGeom prst="rect">
            <a:avLst/>
          </a:prstGeom>
          <a:noFill/>
          <a:ln>
            <a:noFill/>
          </a:ln>
        </p:spPr>
        <p:txBody>
          <a:bodyPr anchor="b"/>
          <a:p>
            <a:pPr>
              <a:lnSpc>
                <a:spcPct val="100000"/>
              </a:lnSpc>
            </a:pPr>
            <a:fld id="{44578406-5B2B-40D1-8BB4-38CE5529C74F}" type="slidenum">
              <a:rPr lang="en-US" sz="1200" strike="noStrike">
                <a:solidFill>
                  <a:srgbClr val="000000"/>
                </a:solidFill>
                <a:latin typeface="+mn-lt"/>
                <a:ea typeface="+mn-ea"/>
              </a:rPr>
              <a:t>&lt;number&gt;</a:t>
            </a:fld>
            <a:endParaRPr/>
          </a:p>
        </p:txBody>
      </p:sp>
    </p:spTree>
  </p:cSld>
</p:notes>
</file>

<file path=ppt/notesSlides/notesSlide7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7" name="PlaceHolder 1"/>
          <p:cNvSpPr>
            <a:spLocks noGrp="1"/>
          </p:cNvSpPr>
          <p:nvPr>
            <p:ph type="body"/>
          </p:nvPr>
        </p:nvSpPr>
        <p:spPr>
          <a:xfrm>
            <a:off x="685800" y="4470840"/>
            <a:ext cx="5486040" cy="3657600"/>
          </a:xfrm>
          <a:prstGeom prst="rect">
            <a:avLst/>
          </a:prstGeom>
        </p:spPr>
        <p:txBody>
          <a:bodyPr/>
          <a:p>
            <a:r>
              <a:rPr lang="en-US" sz="1200" strike="noStrike">
                <a:solidFill>
                  <a:srgbClr val="000000"/>
                </a:solidFill>
                <a:latin typeface="Arial"/>
                <a:ea typeface="+mn-ea"/>
              </a:rPr>
              <a:t>Some youth who self-identify as transgender fit the current recognized diagnosis for Gender Identity Disorder (GD). GD is classified as a medical disorder by the American Psychiatric Association in the </a:t>
            </a:r>
            <a:r>
              <a:rPr i="1" lang="en-US" sz="1200" strike="noStrike">
                <a:solidFill>
                  <a:srgbClr val="000000"/>
                </a:solidFill>
                <a:latin typeface="Arial"/>
                <a:ea typeface="+mn-ea"/>
              </a:rPr>
              <a:t>Diagnostic and Statistical Manual of Medical Disorders IV</a:t>
            </a:r>
            <a:r>
              <a:rPr lang="en-US" sz="1200" strike="noStrike">
                <a:solidFill>
                  <a:srgbClr val="000000"/>
                </a:solidFill>
                <a:latin typeface="Arial"/>
                <a:ea typeface="+mn-ea"/>
              </a:rPr>
              <a:t> (DSM IV), published in 1994 and revised in 2000. As such, courts have determined in a number of lawsuits that state corrections agencies have an obligation to provide the medical treatment deemed appropriate by qualified medical professionals. To fit the diagnosis of GD, a transgender individual must experience “intense, persistent gender dysphoria,” or find their transgender feelings to be so “incongruent with their birth sex or with the gender role associated with that sex” that it is distressing or disabling. Agencies should ensure that all youth self-identifying as transgender or who experience intense, gender-related distress see an appropriately qualified medical practitioner to establish a treatment plan. It is important to note, however, that many transgender youth do not fit this diagnosis due to a lack of distress, and therefore an agency must make a decision about the role that a GD diagnosis should play in both the medical treatment of a transgender youth and in the operational choices of the agency.  The next edition is due for publication in May, 2013. </a:t>
            </a:r>
            <a:endParaRPr/>
          </a:p>
          <a:p>
            <a:r>
              <a:rPr lang="en-US" sz="1200" strike="noStrike">
                <a:solidFill>
                  <a:srgbClr val="000000"/>
                </a:solidFill>
                <a:latin typeface="Arial"/>
                <a:ea typeface="+mn-ea"/>
              </a:rPr>
              <a:t>See </a:t>
            </a:r>
            <a:r>
              <a:rPr lang="en-US" sz="1200" strike="noStrike" u="sng">
                <a:solidFill>
                  <a:srgbClr val="000000"/>
                </a:solidFill>
                <a:latin typeface="Arial"/>
                <a:ea typeface="+mn-ea"/>
              </a:rPr>
              <a:t>http://nicic.gov/LGBTQI</a:t>
            </a:r>
            <a:r>
              <a:rPr lang="en-US" sz="1200" strike="noStrike">
                <a:solidFill>
                  <a:srgbClr val="000000"/>
                </a:solidFill>
                <a:latin typeface="Arial"/>
                <a:ea typeface="+mn-ea"/>
              </a:rPr>
              <a:t> for further discussion of Case Law in this area. </a:t>
            </a:r>
            <a:endParaRPr/>
          </a:p>
          <a:p>
            <a:r>
              <a:rPr lang="en-US" sz="1200" strike="noStrike">
                <a:solidFill>
                  <a:srgbClr val="000000"/>
                </a:solidFill>
                <a:latin typeface="Arial"/>
                <a:ea typeface="+mn-ea"/>
              </a:rPr>
              <a:t>American Psychological Association. (2011). </a:t>
            </a:r>
            <a:r>
              <a:rPr i="1" lang="en-US" sz="1200" strike="noStrike">
                <a:solidFill>
                  <a:srgbClr val="000000"/>
                </a:solidFill>
                <a:latin typeface="Arial"/>
                <a:ea typeface="+mn-ea"/>
              </a:rPr>
              <a:t>Answers to Your Questions about Transgender People, Gender Identity, and Gender Expression. </a:t>
            </a:r>
            <a:r>
              <a:rPr lang="en-US" sz="1200" strike="noStrike">
                <a:solidFill>
                  <a:srgbClr val="000000"/>
                </a:solidFill>
                <a:latin typeface="Arial"/>
                <a:ea typeface="+mn-ea"/>
              </a:rPr>
              <a:t>Washington, DC: Author, [Retrieved from </a:t>
            </a:r>
            <a:r>
              <a:rPr lang="en-US" sz="1200" strike="noStrike" u="sng">
                <a:solidFill>
                  <a:srgbClr val="000000"/>
                </a:solidFill>
                <a:latin typeface="Arial"/>
                <a:ea typeface="+mn-ea"/>
              </a:rPr>
              <a:t>http://www.apa.org/topics/sexuality/transgender.pdf</a:t>
            </a:r>
            <a:r>
              <a:rPr lang="en-US" sz="1200" strike="noStrike">
                <a:solidFill>
                  <a:srgbClr val="000000"/>
                </a:solidFill>
                <a:latin typeface="Arial"/>
                <a:ea typeface="+mn-ea"/>
              </a:rPr>
              <a:t>]</a:t>
            </a:r>
            <a:endParaRPr/>
          </a:p>
          <a:p>
            <a:endParaRPr/>
          </a:p>
        </p:txBody>
      </p:sp>
      <p:sp>
        <p:nvSpPr>
          <p:cNvPr id="1168" name="TextShape 2"/>
          <p:cNvSpPr txBox="1"/>
          <p:nvPr/>
        </p:nvSpPr>
        <p:spPr>
          <a:xfrm>
            <a:off x="3884760" y="8823960"/>
            <a:ext cx="2971440" cy="465840"/>
          </a:xfrm>
          <a:prstGeom prst="rect">
            <a:avLst/>
          </a:prstGeom>
          <a:noFill/>
          <a:ln>
            <a:noFill/>
          </a:ln>
        </p:spPr>
        <p:txBody>
          <a:bodyPr anchor="b"/>
          <a:p>
            <a:pPr>
              <a:lnSpc>
                <a:spcPct val="100000"/>
              </a:lnSpc>
            </a:pPr>
            <a:fld id="{CE703AE7-2F05-4B34-8981-F3AF63FAAFE1}" type="slidenum">
              <a:rPr lang="en-US" sz="1200" strike="noStrike">
                <a:solidFill>
                  <a:srgbClr val="000000"/>
                </a:solidFill>
                <a:latin typeface="+mn-lt"/>
                <a:ea typeface="+mn-ea"/>
              </a:rPr>
              <a:t>&lt;number&gt;</a:t>
            </a:fld>
            <a:endParaRPr/>
          </a:p>
        </p:txBody>
      </p:sp>
    </p:spTree>
  </p:cSld>
</p:notes>
</file>

<file path=ppt/notesSlides/notesSlide7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9" name="PlaceHolder 1"/>
          <p:cNvSpPr>
            <a:spLocks noGrp="1"/>
          </p:cNvSpPr>
          <p:nvPr>
            <p:ph type="body"/>
          </p:nvPr>
        </p:nvSpPr>
        <p:spPr>
          <a:xfrm>
            <a:off x="685800" y="4470840"/>
            <a:ext cx="5486040" cy="3657600"/>
          </a:xfrm>
          <a:prstGeom prst="rect">
            <a:avLst/>
          </a:prstGeom>
        </p:spPr>
        <p:txBody>
          <a:bodyPr/>
          <a:p>
            <a:endParaRPr/>
          </a:p>
        </p:txBody>
      </p:sp>
      <p:sp>
        <p:nvSpPr>
          <p:cNvPr id="1170" name="TextShape 2"/>
          <p:cNvSpPr txBox="1"/>
          <p:nvPr/>
        </p:nvSpPr>
        <p:spPr>
          <a:xfrm>
            <a:off x="3884760" y="8823960"/>
            <a:ext cx="2971440" cy="465840"/>
          </a:xfrm>
          <a:prstGeom prst="rect">
            <a:avLst/>
          </a:prstGeom>
          <a:noFill/>
          <a:ln>
            <a:noFill/>
          </a:ln>
        </p:spPr>
        <p:txBody>
          <a:bodyPr anchor="b"/>
          <a:p>
            <a:pPr algn="r">
              <a:lnSpc>
                <a:spcPct val="100000"/>
              </a:lnSpc>
            </a:pPr>
            <a:fld id="{139AE557-7026-4794-B43A-5D558B935C98}" type="slidenum">
              <a:rPr lang="en-US" sz="1200" strike="noStrike">
                <a:solidFill>
                  <a:srgbClr val="000000"/>
                </a:solidFill>
                <a:latin typeface="+mn-lt"/>
                <a:ea typeface="+mn-ea"/>
              </a:rPr>
              <a:t>&lt;number&gt;</a:t>
            </a:fld>
            <a:endParaRPr/>
          </a:p>
        </p:txBody>
      </p:sp>
    </p:spTree>
  </p:cSld>
</p:notes>
</file>

<file path=ppt/notesSlides/notesSlide7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71" name="PlaceHolder 1"/>
          <p:cNvSpPr>
            <a:spLocks noGrp="1"/>
          </p:cNvSpPr>
          <p:nvPr>
            <p:ph type="body"/>
          </p:nvPr>
        </p:nvSpPr>
        <p:spPr>
          <a:xfrm>
            <a:off x="685800" y="4470840"/>
            <a:ext cx="5486040" cy="3657600"/>
          </a:xfrm>
          <a:prstGeom prst="rect">
            <a:avLst/>
          </a:prstGeom>
        </p:spPr>
        <p:txBody>
          <a:bodyPr/>
          <a:p>
            <a:endParaRPr/>
          </a:p>
        </p:txBody>
      </p:sp>
      <p:sp>
        <p:nvSpPr>
          <p:cNvPr id="1172" name="TextShape 2"/>
          <p:cNvSpPr txBox="1"/>
          <p:nvPr/>
        </p:nvSpPr>
        <p:spPr>
          <a:xfrm>
            <a:off x="3884760" y="8823960"/>
            <a:ext cx="2971440" cy="465840"/>
          </a:xfrm>
          <a:prstGeom prst="rect">
            <a:avLst/>
          </a:prstGeom>
          <a:noFill/>
          <a:ln>
            <a:noFill/>
          </a:ln>
        </p:spPr>
        <p:txBody>
          <a:bodyPr anchor="b"/>
          <a:p>
            <a:pPr algn="r">
              <a:lnSpc>
                <a:spcPct val="100000"/>
              </a:lnSpc>
            </a:pPr>
            <a:fld id="{70F05C22-2E1E-4DCC-AF14-B2B97E66DB50}" type="slidenum">
              <a:rPr lang="en-US" sz="1200" strike="noStrike">
                <a:solidFill>
                  <a:srgbClr val="000000"/>
                </a:solidFill>
                <a:latin typeface="+mn-lt"/>
                <a:ea typeface="+mn-ea"/>
              </a:rPr>
              <a:t>&lt;number&gt;</a:t>
            </a:fld>
            <a:endParaRPr/>
          </a:p>
        </p:txBody>
      </p:sp>
    </p:spTree>
  </p:cSld>
</p:notes>
</file>

<file path=ppt/notesSlides/notesSlide8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73" name="PlaceHolder 1"/>
          <p:cNvSpPr>
            <a:spLocks noGrp="1"/>
          </p:cNvSpPr>
          <p:nvPr>
            <p:ph type="body"/>
          </p:nvPr>
        </p:nvSpPr>
        <p:spPr>
          <a:xfrm>
            <a:off x="685800" y="4470840"/>
            <a:ext cx="5486040" cy="3657600"/>
          </a:xfrm>
          <a:prstGeom prst="rect">
            <a:avLst/>
          </a:prstGeom>
        </p:spPr>
        <p:txBody>
          <a:bodyPr/>
          <a:p>
            <a:r>
              <a:rPr lang="en-US" sz="2000" strike="noStrike">
                <a:latin typeface="Arial"/>
              </a:rPr>
              <a:t>Ask participants if they know of relevant policies in regards to hormone therapy? …will they allow it? Do they require parental consent?</a:t>
            </a:r>
            <a:endParaRPr/>
          </a:p>
        </p:txBody>
      </p:sp>
      <p:sp>
        <p:nvSpPr>
          <p:cNvPr id="1174" name="TextShape 2"/>
          <p:cNvSpPr txBox="1"/>
          <p:nvPr/>
        </p:nvSpPr>
        <p:spPr>
          <a:xfrm>
            <a:off x="3884760" y="8823960"/>
            <a:ext cx="2971440" cy="465840"/>
          </a:xfrm>
          <a:prstGeom prst="rect">
            <a:avLst/>
          </a:prstGeom>
          <a:noFill/>
          <a:ln>
            <a:noFill/>
          </a:ln>
        </p:spPr>
        <p:txBody>
          <a:bodyPr anchor="b"/>
          <a:p>
            <a:pPr algn="r">
              <a:lnSpc>
                <a:spcPct val="100000"/>
              </a:lnSpc>
            </a:pPr>
            <a:fld id="{E4173DAC-AC2C-42E6-A446-29312E7F3BC4}" type="slidenum">
              <a:rPr lang="en-US" sz="1200" strike="noStrike">
                <a:solidFill>
                  <a:srgbClr val="000000"/>
                </a:solidFill>
                <a:latin typeface="+mn-lt"/>
                <a:ea typeface="+mn-ea"/>
              </a:rPr>
              <a:t>&lt;number&gt;</a:t>
            </a:fld>
            <a:endParaRPr/>
          </a:p>
        </p:txBody>
      </p:sp>
    </p:spTree>
  </p:cSld>
</p:notes>
</file>

<file path=ppt/notesSlides/notesSlide8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75" name="PlaceHolder 1"/>
          <p:cNvSpPr>
            <a:spLocks noGrp="1"/>
          </p:cNvSpPr>
          <p:nvPr>
            <p:ph type="body"/>
          </p:nvPr>
        </p:nvSpPr>
        <p:spPr>
          <a:xfrm>
            <a:off x="685800" y="4470840"/>
            <a:ext cx="5486040" cy="3657600"/>
          </a:xfrm>
          <a:prstGeom prst="rect">
            <a:avLst/>
          </a:prstGeom>
        </p:spPr>
        <p:txBody>
          <a:bodyPr/>
          <a:p>
            <a:endParaRPr/>
          </a:p>
        </p:txBody>
      </p:sp>
      <p:sp>
        <p:nvSpPr>
          <p:cNvPr id="1176" name="TextShape 2"/>
          <p:cNvSpPr txBox="1"/>
          <p:nvPr/>
        </p:nvSpPr>
        <p:spPr>
          <a:xfrm>
            <a:off x="3884760" y="8823960"/>
            <a:ext cx="2971440" cy="465840"/>
          </a:xfrm>
          <a:prstGeom prst="rect">
            <a:avLst/>
          </a:prstGeom>
          <a:noFill/>
          <a:ln>
            <a:noFill/>
          </a:ln>
        </p:spPr>
        <p:txBody>
          <a:bodyPr anchor="b"/>
          <a:p>
            <a:pPr>
              <a:lnSpc>
                <a:spcPct val="100000"/>
              </a:lnSpc>
            </a:pPr>
            <a:fld id="{230392BB-F1EC-4A47-99F3-D639E8ECCC29}" type="slidenum">
              <a:rPr lang="en-US" sz="1200" strike="noStrike">
                <a:solidFill>
                  <a:srgbClr val="000000"/>
                </a:solidFill>
                <a:latin typeface="+mn-lt"/>
                <a:ea typeface="+mn-ea"/>
              </a:rPr>
              <a:t>&lt;number&gt;</a:t>
            </a:fld>
            <a:endParaRPr/>
          </a:p>
        </p:txBody>
      </p:sp>
    </p:spTree>
  </p:cSld>
</p:notes>
</file>

<file path=ppt/notesSlides/notesSlide8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77" name="PlaceHolder 1"/>
          <p:cNvSpPr>
            <a:spLocks noGrp="1"/>
          </p:cNvSpPr>
          <p:nvPr>
            <p:ph type="body"/>
          </p:nvPr>
        </p:nvSpPr>
        <p:spPr>
          <a:xfrm>
            <a:off x="685800" y="4470840"/>
            <a:ext cx="5486040" cy="3657600"/>
          </a:xfrm>
          <a:prstGeom prst="rect">
            <a:avLst/>
          </a:prstGeom>
        </p:spPr>
        <p:txBody>
          <a:bodyPr/>
          <a:p>
            <a:pPr>
              <a:lnSpc>
                <a:spcPct val="100000"/>
              </a:lnSpc>
            </a:pPr>
            <a:r>
              <a:rPr lang="en-US" sz="2000" strike="noStrike">
                <a:latin typeface="Arial"/>
              </a:rPr>
              <a:t>MS- Let’s add a slide here that gives participants a chance to discuss what issues does Oregon needs to consider regarding medical/mental health treatment of LGBTQI residents. We can have table top discussions. Each group can discuss a specific topic: Hormone therapy, Mental Health treatment for Gender Dysphoria, Gender Expression, Surgical treatment. Another question that can be posed to the group is how Oregon policy(ies), ie. Policies about access to medical and mental health care allow for the above considerations.</a:t>
            </a:r>
            <a:endParaRPr/>
          </a:p>
        </p:txBody>
      </p:sp>
      <p:sp>
        <p:nvSpPr>
          <p:cNvPr id="1178" name="TextShape 2"/>
          <p:cNvSpPr txBox="1"/>
          <p:nvPr/>
        </p:nvSpPr>
        <p:spPr>
          <a:xfrm>
            <a:off x="3884760" y="8823960"/>
            <a:ext cx="2971440" cy="465840"/>
          </a:xfrm>
          <a:prstGeom prst="rect">
            <a:avLst/>
          </a:prstGeom>
          <a:noFill/>
          <a:ln>
            <a:noFill/>
          </a:ln>
        </p:spPr>
        <p:txBody>
          <a:bodyPr anchor="b"/>
          <a:p>
            <a:pPr algn="r">
              <a:lnSpc>
                <a:spcPct val="100000"/>
              </a:lnSpc>
            </a:pPr>
            <a:fld id="{A09D735A-9EEA-4119-9965-5C32E115261E}" type="slidenum">
              <a:rPr lang="en-US" sz="1200" strike="noStrike">
                <a:solidFill>
                  <a:srgbClr val="000000"/>
                </a:solidFill>
                <a:latin typeface="+mn-lt"/>
                <a:ea typeface="+mn-ea"/>
              </a:rPr>
              <a:t>&lt;number&gt;</a:t>
            </a:fld>
            <a:endParaRPr/>
          </a:p>
        </p:txBody>
      </p:sp>
    </p:spTree>
  </p:cSld>
</p:notes>
</file>

<file path=ppt/notesSlides/notesSlide8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79" name="PlaceHolder 1"/>
          <p:cNvSpPr>
            <a:spLocks noGrp="1"/>
          </p:cNvSpPr>
          <p:nvPr>
            <p:ph type="body"/>
          </p:nvPr>
        </p:nvSpPr>
        <p:spPr>
          <a:xfrm>
            <a:off x="685800" y="4470840"/>
            <a:ext cx="5486040" cy="3657600"/>
          </a:xfrm>
          <a:prstGeom prst="rect">
            <a:avLst/>
          </a:prstGeom>
        </p:spPr>
        <p:txBody>
          <a:bodyPr/>
          <a:p>
            <a:endParaRPr/>
          </a:p>
        </p:txBody>
      </p:sp>
      <p:sp>
        <p:nvSpPr>
          <p:cNvPr id="1180" name="TextShape 2"/>
          <p:cNvSpPr txBox="1"/>
          <p:nvPr/>
        </p:nvSpPr>
        <p:spPr>
          <a:xfrm>
            <a:off x="3884760" y="8823960"/>
            <a:ext cx="2971440" cy="465840"/>
          </a:xfrm>
          <a:prstGeom prst="rect">
            <a:avLst/>
          </a:prstGeom>
          <a:noFill/>
          <a:ln>
            <a:noFill/>
          </a:ln>
        </p:spPr>
        <p:txBody>
          <a:bodyPr anchor="b"/>
          <a:p>
            <a:pPr algn="r">
              <a:lnSpc>
                <a:spcPct val="100000"/>
              </a:lnSpc>
            </a:pPr>
            <a:fld id="{4EF503D4-33C2-4FAF-942E-739D345E1CDD}" type="slidenum">
              <a:rPr lang="en-US" sz="1200" strike="noStrike">
                <a:solidFill>
                  <a:srgbClr val="000000"/>
                </a:solidFill>
                <a:latin typeface="+mn-lt"/>
                <a:ea typeface="+mn-ea"/>
              </a:rPr>
              <a:t>&lt;number&gt;</a:t>
            </a:fld>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3" name="PlaceHolder 1"/>
          <p:cNvSpPr>
            <a:spLocks noGrp="1"/>
          </p:cNvSpPr>
          <p:nvPr>
            <p:ph type="body"/>
          </p:nvPr>
        </p:nvSpPr>
        <p:spPr>
          <a:xfrm>
            <a:off x="685800" y="4470840"/>
            <a:ext cx="5486040" cy="3657600"/>
          </a:xfrm>
          <a:prstGeom prst="rect">
            <a:avLst/>
          </a:prstGeom>
        </p:spPr>
        <p:txBody>
          <a:bodyPr/>
          <a:p>
            <a:endParaRPr/>
          </a:p>
        </p:txBody>
      </p:sp>
      <p:sp>
        <p:nvSpPr>
          <p:cNvPr id="1104" name="TextShape 2"/>
          <p:cNvSpPr txBox="1"/>
          <p:nvPr/>
        </p:nvSpPr>
        <p:spPr>
          <a:xfrm>
            <a:off x="3884760" y="8823960"/>
            <a:ext cx="2971440" cy="465840"/>
          </a:xfrm>
          <a:prstGeom prst="rect">
            <a:avLst/>
          </a:prstGeom>
          <a:noFill/>
          <a:ln>
            <a:noFill/>
          </a:ln>
        </p:spPr>
        <p:txBody>
          <a:bodyPr anchor="b"/>
          <a:p>
            <a:pPr algn="r">
              <a:lnSpc>
                <a:spcPct val="100000"/>
              </a:lnSpc>
            </a:pPr>
            <a:fld id="{B109F743-A63C-41CC-B1F3-B140622FC47F}" type="slidenum">
              <a:rPr lang="en-US" sz="1200" strike="noStrike">
                <a:solidFill>
                  <a:srgbClr val="000000"/>
                </a:solidFill>
                <a:latin typeface="+mn-lt"/>
                <a:ea typeface="+mn-ea"/>
              </a:rPr>
              <a:t>&lt;number&gt;</a:t>
            </a:fld>
            <a:endParaRPr/>
          </a:p>
        </p:txBody>
      </p:sp>
    </p:spTree>
  </p:cSld>
</p:notes>
</file>

<file path=ppt/notesSlides/notesSlide9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1" name="PlaceHolder 1"/>
          <p:cNvSpPr>
            <a:spLocks noGrp="1"/>
          </p:cNvSpPr>
          <p:nvPr>
            <p:ph type="body"/>
          </p:nvPr>
        </p:nvSpPr>
        <p:spPr>
          <a:xfrm>
            <a:off x="685800" y="4470840"/>
            <a:ext cx="5486040" cy="3657600"/>
          </a:xfrm>
          <a:prstGeom prst="rect">
            <a:avLst/>
          </a:prstGeom>
        </p:spPr>
        <p:txBody>
          <a:bodyPr/>
          <a:p>
            <a:pPr>
              <a:lnSpc>
                <a:spcPct val="100000"/>
              </a:lnSpc>
            </a:pPr>
            <a:r>
              <a:rPr lang="en-US" sz="1200" strike="noStrike">
                <a:latin typeface="Arial"/>
              </a:rPr>
              <a:t>Professional communication is part of the way you conduct yourself in the workplace.  It comes from having a professional character, practice and methods of how you do your job.   It is how you can be distinguished from an amateur.</a:t>
            </a:r>
            <a:endParaRPr/>
          </a:p>
          <a:p>
            <a:pPr>
              <a:lnSpc>
                <a:spcPct val="100000"/>
              </a:lnSpc>
            </a:pPr>
            <a:endParaRPr/>
          </a:p>
        </p:txBody>
      </p:sp>
      <p:sp>
        <p:nvSpPr>
          <p:cNvPr id="1182" name="TextShape 2"/>
          <p:cNvSpPr txBox="1"/>
          <p:nvPr/>
        </p:nvSpPr>
        <p:spPr>
          <a:xfrm>
            <a:off x="3884760" y="8823960"/>
            <a:ext cx="2971440" cy="465840"/>
          </a:xfrm>
          <a:prstGeom prst="rect">
            <a:avLst/>
          </a:prstGeom>
          <a:noFill/>
          <a:ln>
            <a:noFill/>
          </a:ln>
        </p:spPr>
        <p:txBody>
          <a:bodyPr anchor="b"/>
          <a:p>
            <a:pPr algn="r">
              <a:lnSpc>
                <a:spcPct val="100000"/>
              </a:lnSpc>
            </a:pPr>
            <a:fld id="{CE699B67-3E00-4820-9851-CFAA9548F71F}" type="slidenum">
              <a:rPr lang="en-US" sz="1200" strike="noStrike">
                <a:solidFill>
                  <a:srgbClr val="000000"/>
                </a:solidFill>
                <a:latin typeface="+mn-lt"/>
                <a:ea typeface="+mn-ea"/>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14.png"/>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5.png"/><Relationship Id="rId3" Type="http://schemas.openxmlformats.org/officeDocument/2006/relationships/image" Target="../media/image16.png"/>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33" name="PlaceHolder 2"/>
          <p:cNvSpPr>
            <a:spLocks noGrp="1"/>
          </p:cNvSpPr>
          <p:nvPr>
            <p:ph type="body"/>
          </p:nvPr>
        </p:nvSpPr>
        <p:spPr>
          <a:xfrm>
            <a:off x="1097280" y="1845720"/>
            <a:ext cx="10058040" cy="1918800"/>
          </a:xfrm>
          <a:prstGeom prst="rect">
            <a:avLst/>
          </a:prstGeom>
        </p:spPr>
        <p:txBody>
          <a:bodyPr lIns="0" rIns="0" tIns="0" bIns="0"/>
          <a:p>
            <a:endParaRPr/>
          </a:p>
        </p:txBody>
      </p:sp>
      <p:sp>
        <p:nvSpPr>
          <p:cNvPr id="34" name="PlaceHolder 3"/>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36"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37"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38" name="PlaceHolder 4"/>
          <p:cNvSpPr>
            <a:spLocks noGrp="1"/>
          </p:cNvSpPr>
          <p:nvPr>
            <p:ph type="body"/>
          </p:nvPr>
        </p:nvSpPr>
        <p:spPr>
          <a:xfrm>
            <a:off x="6251400" y="3947040"/>
            <a:ext cx="4908240" cy="1918800"/>
          </a:xfrm>
          <a:prstGeom prst="rect">
            <a:avLst/>
          </a:prstGeom>
        </p:spPr>
        <p:txBody>
          <a:bodyPr lIns="0" rIns="0" tIns="0" bIns="0"/>
          <a:p>
            <a:endParaRPr/>
          </a:p>
        </p:txBody>
      </p:sp>
      <p:sp>
        <p:nvSpPr>
          <p:cNvPr id="39" name="PlaceHolder 5"/>
          <p:cNvSpPr>
            <a:spLocks noGrp="1"/>
          </p:cNvSpPr>
          <p:nvPr>
            <p:ph type="body"/>
          </p:nvPr>
        </p:nvSpPr>
        <p:spPr>
          <a:xfrm>
            <a:off x="1097280" y="3947040"/>
            <a:ext cx="4908240" cy="191880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41" name="PlaceHolder 2"/>
          <p:cNvSpPr>
            <a:spLocks noGrp="1"/>
          </p:cNvSpPr>
          <p:nvPr>
            <p:ph type="body"/>
          </p:nvPr>
        </p:nvSpPr>
        <p:spPr>
          <a:xfrm>
            <a:off x="1097280" y="1845720"/>
            <a:ext cx="10058040" cy="4023000"/>
          </a:xfrm>
          <a:prstGeom prst="rect">
            <a:avLst/>
          </a:prstGeom>
        </p:spPr>
        <p:txBody>
          <a:bodyPr lIns="0" rIns="0" tIns="0" bIns="0"/>
          <a:p>
            <a:endParaRPr/>
          </a:p>
        </p:txBody>
      </p:sp>
      <p:sp>
        <p:nvSpPr>
          <p:cNvPr id="42" name="PlaceHolder 3"/>
          <p:cNvSpPr>
            <a:spLocks noGrp="1"/>
          </p:cNvSpPr>
          <p:nvPr>
            <p:ph type="body"/>
          </p:nvPr>
        </p:nvSpPr>
        <p:spPr>
          <a:xfrm>
            <a:off x="1097280" y="1845720"/>
            <a:ext cx="10058040" cy="4023000"/>
          </a:xfrm>
          <a:prstGeom prst="rect">
            <a:avLst/>
          </a:prstGeom>
        </p:spPr>
        <p:txBody>
          <a:bodyPr lIns="0" rIns="0" tIns="0" bIns="0"/>
          <a:p>
            <a:endParaRPr/>
          </a:p>
        </p:txBody>
      </p:sp>
      <p:pic>
        <p:nvPicPr>
          <p:cNvPr id="43" name="" descr=""/>
          <p:cNvPicPr/>
          <p:nvPr/>
        </p:nvPicPr>
        <p:blipFill>
          <a:blip r:embed="rId2"/>
          <a:stretch/>
        </p:blipFill>
        <p:spPr>
          <a:xfrm>
            <a:off x="3605040" y="1845360"/>
            <a:ext cx="5042160" cy="4023000"/>
          </a:xfrm>
          <a:prstGeom prst="rect">
            <a:avLst/>
          </a:prstGeom>
          <a:ln>
            <a:noFill/>
          </a:ln>
        </p:spPr>
      </p:pic>
      <p:pic>
        <p:nvPicPr>
          <p:cNvPr id="44" name="" descr=""/>
          <p:cNvPicPr/>
          <p:nvPr/>
        </p:nvPicPr>
        <p:blipFill>
          <a:blip r:embed="rId3"/>
          <a:stretch/>
        </p:blipFill>
        <p:spPr>
          <a:xfrm>
            <a:off x="3605040" y="1845360"/>
            <a:ext cx="5042160" cy="402300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57" name="PlaceHolder 2"/>
          <p:cNvSpPr>
            <a:spLocks noGrp="1"/>
          </p:cNvSpPr>
          <p:nvPr>
            <p:ph type="subTitle"/>
          </p:nvPr>
        </p:nvSpPr>
        <p:spPr>
          <a:xfrm>
            <a:off x="1097280" y="1845720"/>
            <a:ext cx="10058040" cy="402300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59" name="PlaceHolder 2"/>
          <p:cNvSpPr>
            <a:spLocks noGrp="1"/>
          </p:cNvSpPr>
          <p:nvPr>
            <p:ph type="body"/>
          </p:nvPr>
        </p:nvSpPr>
        <p:spPr>
          <a:xfrm>
            <a:off x="1097280" y="1845720"/>
            <a:ext cx="10058040" cy="402300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61"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62" name="PlaceHolder 3"/>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1097280" y="286560"/>
            <a:ext cx="10058040" cy="145044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1097280" y="286560"/>
            <a:ext cx="10058040" cy="672480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66"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67" name="PlaceHolder 3"/>
          <p:cNvSpPr>
            <a:spLocks noGrp="1"/>
          </p:cNvSpPr>
          <p:nvPr>
            <p:ph type="body"/>
          </p:nvPr>
        </p:nvSpPr>
        <p:spPr>
          <a:xfrm>
            <a:off x="1097280" y="3947040"/>
            <a:ext cx="4908240" cy="1918800"/>
          </a:xfrm>
          <a:prstGeom prst="rect">
            <a:avLst/>
          </a:prstGeom>
        </p:spPr>
        <p:txBody>
          <a:bodyPr lIns="0" rIns="0" tIns="0" bIns="0"/>
          <a:p>
            <a:endParaRPr/>
          </a:p>
        </p:txBody>
      </p:sp>
      <p:sp>
        <p:nvSpPr>
          <p:cNvPr id="68" name="PlaceHolder 4"/>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2" name="PlaceHolder 2"/>
          <p:cNvSpPr>
            <a:spLocks noGrp="1"/>
          </p:cNvSpPr>
          <p:nvPr>
            <p:ph type="subTitle"/>
          </p:nvPr>
        </p:nvSpPr>
        <p:spPr>
          <a:xfrm>
            <a:off x="1097280" y="1845720"/>
            <a:ext cx="10058040" cy="402300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70"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71"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72" name="PlaceHolder 4"/>
          <p:cNvSpPr>
            <a:spLocks noGrp="1"/>
          </p:cNvSpPr>
          <p:nvPr>
            <p:ph type="body"/>
          </p:nvPr>
        </p:nvSpPr>
        <p:spPr>
          <a:xfrm>
            <a:off x="6251400" y="3947040"/>
            <a:ext cx="4908240" cy="191880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74"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75"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76" name="PlaceHolder 4"/>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78" name="PlaceHolder 2"/>
          <p:cNvSpPr>
            <a:spLocks noGrp="1"/>
          </p:cNvSpPr>
          <p:nvPr>
            <p:ph type="body"/>
          </p:nvPr>
        </p:nvSpPr>
        <p:spPr>
          <a:xfrm>
            <a:off x="1097280" y="1845720"/>
            <a:ext cx="10058040" cy="1918800"/>
          </a:xfrm>
          <a:prstGeom prst="rect">
            <a:avLst/>
          </a:prstGeom>
        </p:spPr>
        <p:txBody>
          <a:bodyPr lIns="0" rIns="0" tIns="0" bIns="0"/>
          <a:p>
            <a:endParaRPr/>
          </a:p>
        </p:txBody>
      </p:sp>
      <p:sp>
        <p:nvSpPr>
          <p:cNvPr id="79" name="PlaceHolder 3"/>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81"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82"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83" name="PlaceHolder 4"/>
          <p:cNvSpPr>
            <a:spLocks noGrp="1"/>
          </p:cNvSpPr>
          <p:nvPr>
            <p:ph type="body"/>
          </p:nvPr>
        </p:nvSpPr>
        <p:spPr>
          <a:xfrm>
            <a:off x="6251400" y="3947040"/>
            <a:ext cx="4908240" cy="1918800"/>
          </a:xfrm>
          <a:prstGeom prst="rect">
            <a:avLst/>
          </a:prstGeom>
        </p:spPr>
        <p:txBody>
          <a:bodyPr lIns="0" rIns="0" tIns="0" bIns="0"/>
          <a:p>
            <a:endParaRPr/>
          </a:p>
        </p:txBody>
      </p:sp>
      <p:sp>
        <p:nvSpPr>
          <p:cNvPr id="84" name="PlaceHolder 5"/>
          <p:cNvSpPr>
            <a:spLocks noGrp="1"/>
          </p:cNvSpPr>
          <p:nvPr>
            <p:ph type="body"/>
          </p:nvPr>
        </p:nvSpPr>
        <p:spPr>
          <a:xfrm>
            <a:off x="1097280" y="3947040"/>
            <a:ext cx="4908240" cy="191880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86" name="PlaceHolder 2"/>
          <p:cNvSpPr>
            <a:spLocks noGrp="1"/>
          </p:cNvSpPr>
          <p:nvPr>
            <p:ph type="body"/>
          </p:nvPr>
        </p:nvSpPr>
        <p:spPr>
          <a:xfrm>
            <a:off x="1097280" y="1845720"/>
            <a:ext cx="10058040" cy="4023000"/>
          </a:xfrm>
          <a:prstGeom prst="rect">
            <a:avLst/>
          </a:prstGeom>
        </p:spPr>
        <p:txBody>
          <a:bodyPr lIns="0" rIns="0" tIns="0" bIns="0"/>
          <a:p>
            <a:endParaRPr/>
          </a:p>
        </p:txBody>
      </p:sp>
      <p:sp>
        <p:nvSpPr>
          <p:cNvPr id="87" name="PlaceHolder 3"/>
          <p:cNvSpPr>
            <a:spLocks noGrp="1"/>
          </p:cNvSpPr>
          <p:nvPr>
            <p:ph type="body"/>
          </p:nvPr>
        </p:nvSpPr>
        <p:spPr>
          <a:xfrm>
            <a:off x="1097280" y="1845720"/>
            <a:ext cx="10058040" cy="4023000"/>
          </a:xfrm>
          <a:prstGeom prst="rect">
            <a:avLst/>
          </a:prstGeom>
        </p:spPr>
        <p:txBody>
          <a:bodyPr lIns="0" rIns="0" tIns="0" bIns="0"/>
          <a:p>
            <a:endParaRPr/>
          </a:p>
        </p:txBody>
      </p:sp>
      <p:pic>
        <p:nvPicPr>
          <p:cNvPr id="88" name="" descr=""/>
          <p:cNvPicPr/>
          <p:nvPr/>
        </p:nvPicPr>
        <p:blipFill>
          <a:blip r:embed="rId2"/>
          <a:stretch/>
        </p:blipFill>
        <p:spPr>
          <a:xfrm>
            <a:off x="3605040" y="1845360"/>
            <a:ext cx="5042160" cy="4023000"/>
          </a:xfrm>
          <a:prstGeom prst="rect">
            <a:avLst/>
          </a:prstGeom>
          <a:ln>
            <a:noFill/>
          </a:ln>
        </p:spPr>
      </p:pic>
      <p:pic>
        <p:nvPicPr>
          <p:cNvPr id="89" name="" descr=""/>
          <p:cNvPicPr/>
          <p:nvPr/>
        </p:nvPicPr>
        <p:blipFill>
          <a:blip r:embed="rId3"/>
          <a:stretch/>
        </p:blipFill>
        <p:spPr>
          <a:xfrm>
            <a:off x="3605040" y="1845360"/>
            <a:ext cx="5042160" cy="402300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98"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99" name="PlaceHolder 2"/>
          <p:cNvSpPr>
            <a:spLocks noGrp="1"/>
          </p:cNvSpPr>
          <p:nvPr>
            <p:ph type="subTitle"/>
          </p:nvPr>
        </p:nvSpPr>
        <p:spPr>
          <a:xfrm>
            <a:off x="1097280" y="1845720"/>
            <a:ext cx="10058040" cy="402300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01" name="PlaceHolder 2"/>
          <p:cNvSpPr>
            <a:spLocks noGrp="1"/>
          </p:cNvSpPr>
          <p:nvPr>
            <p:ph type="body"/>
          </p:nvPr>
        </p:nvSpPr>
        <p:spPr>
          <a:xfrm>
            <a:off x="1097280" y="1845720"/>
            <a:ext cx="10058040" cy="402300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03"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104" name="PlaceHolder 3"/>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05" name="PlaceHolder 1"/>
          <p:cNvSpPr>
            <a:spLocks noGrp="1"/>
          </p:cNvSpPr>
          <p:nvPr>
            <p:ph type="title"/>
          </p:nvPr>
        </p:nvSpPr>
        <p:spPr>
          <a:xfrm>
            <a:off x="1097280" y="286560"/>
            <a:ext cx="10058040" cy="145044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4" name="PlaceHolder 2"/>
          <p:cNvSpPr>
            <a:spLocks noGrp="1"/>
          </p:cNvSpPr>
          <p:nvPr>
            <p:ph type="body"/>
          </p:nvPr>
        </p:nvSpPr>
        <p:spPr>
          <a:xfrm>
            <a:off x="1097280" y="1845720"/>
            <a:ext cx="10058040" cy="402300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6" name="PlaceHolder 1"/>
          <p:cNvSpPr>
            <a:spLocks noGrp="1"/>
          </p:cNvSpPr>
          <p:nvPr>
            <p:ph type="subTitle"/>
          </p:nvPr>
        </p:nvSpPr>
        <p:spPr>
          <a:xfrm>
            <a:off x="1097280" y="286560"/>
            <a:ext cx="10058040" cy="672480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08"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109" name="PlaceHolder 3"/>
          <p:cNvSpPr>
            <a:spLocks noGrp="1"/>
          </p:cNvSpPr>
          <p:nvPr>
            <p:ph type="body"/>
          </p:nvPr>
        </p:nvSpPr>
        <p:spPr>
          <a:xfrm>
            <a:off x="1097280" y="3947040"/>
            <a:ext cx="4908240" cy="1918800"/>
          </a:xfrm>
          <a:prstGeom prst="rect">
            <a:avLst/>
          </a:prstGeom>
        </p:spPr>
        <p:txBody>
          <a:bodyPr lIns="0" rIns="0" tIns="0" bIns="0"/>
          <a:p>
            <a:endParaRPr/>
          </a:p>
        </p:txBody>
      </p:sp>
      <p:sp>
        <p:nvSpPr>
          <p:cNvPr id="110" name="PlaceHolder 4"/>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12"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113"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114" name="PlaceHolder 4"/>
          <p:cNvSpPr>
            <a:spLocks noGrp="1"/>
          </p:cNvSpPr>
          <p:nvPr>
            <p:ph type="body"/>
          </p:nvPr>
        </p:nvSpPr>
        <p:spPr>
          <a:xfrm>
            <a:off x="6251400" y="3947040"/>
            <a:ext cx="4908240" cy="191880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16"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117"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118" name="PlaceHolder 4"/>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20" name="PlaceHolder 2"/>
          <p:cNvSpPr>
            <a:spLocks noGrp="1"/>
          </p:cNvSpPr>
          <p:nvPr>
            <p:ph type="body"/>
          </p:nvPr>
        </p:nvSpPr>
        <p:spPr>
          <a:xfrm>
            <a:off x="1097280" y="1845720"/>
            <a:ext cx="10058040" cy="1918800"/>
          </a:xfrm>
          <a:prstGeom prst="rect">
            <a:avLst/>
          </a:prstGeom>
        </p:spPr>
        <p:txBody>
          <a:bodyPr lIns="0" rIns="0" tIns="0" bIns="0"/>
          <a:p>
            <a:endParaRPr/>
          </a:p>
        </p:txBody>
      </p:sp>
      <p:sp>
        <p:nvSpPr>
          <p:cNvPr id="121" name="PlaceHolder 3"/>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23"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124"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125" name="PlaceHolder 4"/>
          <p:cNvSpPr>
            <a:spLocks noGrp="1"/>
          </p:cNvSpPr>
          <p:nvPr>
            <p:ph type="body"/>
          </p:nvPr>
        </p:nvSpPr>
        <p:spPr>
          <a:xfrm>
            <a:off x="6251400" y="3947040"/>
            <a:ext cx="4908240" cy="1918800"/>
          </a:xfrm>
          <a:prstGeom prst="rect">
            <a:avLst/>
          </a:prstGeom>
        </p:spPr>
        <p:txBody>
          <a:bodyPr lIns="0" rIns="0" tIns="0" bIns="0"/>
          <a:p>
            <a:endParaRPr/>
          </a:p>
        </p:txBody>
      </p:sp>
      <p:sp>
        <p:nvSpPr>
          <p:cNvPr id="126" name="PlaceHolder 5"/>
          <p:cNvSpPr>
            <a:spLocks noGrp="1"/>
          </p:cNvSpPr>
          <p:nvPr>
            <p:ph type="body"/>
          </p:nvPr>
        </p:nvSpPr>
        <p:spPr>
          <a:xfrm>
            <a:off x="1097280" y="3947040"/>
            <a:ext cx="4908240" cy="191880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28" name="PlaceHolder 2"/>
          <p:cNvSpPr>
            <a:spLocks noGrp="1"/>
          </p:cNvSpPr>
          <p:nvPr>
            <p:ph type="body"/>
          </p:nvPr>
        </p:nvSpPr>
        <p:spPr>
          <a:xfrm>
            <a:off x="1097280" y="1845720"/>
            <a:ext cx="10058040" cy="4023000"/>
          </a:xfrm>
          <a:prstGeom prst="rect">
            <a:avLst/>
          </a:prstGeom>
        </p:spPr>
        <p:txBody>
          <a:bodyPr lIns="0" rIns="0" tIns="0" bIns="0"/>
          <a:p>
            <a:endParaRPr/>
          </a:p>
        </p:txBody>
      </p:sp>
      <p:sp>
        <p:nvSpPr>
          <p:cNvPr id="129" name="PlaceHolder 3"/>
          <p:cNvSpPr>
            <a:spLocks noGrp="1"/>
          </p:cNvSpPr>
          <p:nvPr>
            <p:ph type="body"/>
          </p:nvPr>
        </p:nvSpPr>
        <p:spPr>
          <a:xfrm>
            <a:off x="1097280" y="1845720"/>
            <a:ext cx="10058040" cy="4023000"/>
          </a:xfrm>
          <a:prstGeom prst="rect">
            <a:avLst/>
          </a:prstGeom>
        </p:spPr>
        <p:txBody>
          <a:bodyPr lIns="0" rIns="0" tIns="0" bIns="0"/>
          <a:p>
            <a:endParaRPr/>
          </a:p>
        </p:txBody>
      </p:sp>
      <p:pic>
        <p:nvPicPr>
          <p:cNvPr id="130" name="" descr=""/>
          <p:cNvPicPr/>
          <p:nvPr/>
        </p:nvPicPr>
        <p:blipFill>
          <a:blip r:embed="rId2"/>
          <a:stretch/>
        </p:blipFill>
        <p:spPr>
          <a:xfrm>
            <a:off x="3605040" y="1845360"/>
            <a:ext cx="5042160" cy="4023000"/>
          </a:xfrm>
          <a:prstGeom prst="rect">
            <a:avLst/>
          </a:prstGeom>
          <a:ln>
            <a:noFill/>
          </a:ln>
        </p:spPr>
      </p:pic>
      <p:pic>
        <p:nvPicPr>
          <p:cNvPr id="131" name="" descr=""/>
          <p:cNvPicPr/>
          <p:nvPr/>
        </p:nvPicPr>
        <p:blipFill>
          <a:blip r:embed="rId3"/>
          <a:stretch/>
        </p:blipFill>
        <p:spPr>
          <a:xfrm>
            <a:off x="3605040" y="1845360"/>
            <a:ext cx="5042160" cy="402300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40"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41" name="PlaceHolder 2"/>
          <p:cNvSpPr>
            <a:spLocks noGrp="1"/>
          </p:cNvSpPr>
          <p:nvPr>
            <p:ph type="subTitle"/>
          </p:nvPr>
        </p:nvSpPr>
        <p:spPr>
          <a:xfrm>
            <a:off x="1097280" y="1845720"/>
            <a:ext cx="10058040" cy="402300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43" name="PlaceHolder 2"/>
          <p:cNvSpPr>
            <a:spLocks noGrp="1"/>
          </p:cNvSpPr>
          <p:nvPr>
            <p:ph type="body"/>
          </p:nvPr>
        </p:nvSpPr>
        <p:spPr>
          <a:xfrm>
            <a:off x="1097280" y="1845720"/>
            <a:ext cx="10058040" cy="402300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6"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17" name="PlaceHolder 3"/>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45"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146" name="PlaceHolder 3"/>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47" name="PlaceHolder 1"/>
          <p:cNvSpPr>
            <a:spLocks noGrp="1"/>
          </p:cNvSpPr>
          <p:nvPr>
            <p:ph type="title"/>
          </p:nvPr>
        </p:nvSpPr>
        <p:spPr>
          <a:xfrm>
            <a:off x="1097280" y="286560"/>
            <a:ext cx="10058040" cy="1450440"/>
          </a:xfrm>
          <a:prstGeom prst="rect">
            <a:avLst/>
          </a:prstGeom>
        </p:spPr>
        <p:txBody>
          <a:bodyPr lIns="0" rIns="0" tIns="0" bIns="0" anchor="ctr"/>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8" name="PlaceHolder 1"/>
          <p:cNvSpPr>
            <a:spLocks noGrp="1"/>
          </p:cNvSpPr>
          <p:nvPr>
            <p:ph type="subTitle"/>
          </p:nvPr>
        </p:nvSpPr>
        <p:spPr>
          <a:xfrm>
            <a:off x="1097280" y="286560"/>
            <a:ext cx="10058040" cy="672480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50"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151" name="PlaceHolder 3"/>
          <p:cNvSpPr>
            <a:spLocks noGrp="1"/>
          </p:cNvSpPr>
          <p:nvPr>
            <p:ph type="body"/>
          </p:nvPr>
        </p:nvSpPr>
        <p:spPr>
          <a:xfrm>
            <a:off x="1097280" y="3947040"/>
            <a:ext cx="4908240" cy="1918800"/>
          </a:xfrm>
          <a:prstGeom prst="rect">
            <a:avLst/>
          </a:prstGeom>
        </p:spPr>
        <p:txBody>
          <a:bodyPr lIns="0" rIns="0" tIns="0" bIns="0"/>
          <a:p>
            <a:endParaRPr/>
          </a:p>
        </p:txBody>
      </p:sp>
      <p:sp>
        <p:nvSpPr>
          <p:cNvPr id="152" name="PlaceHolder 4"/>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54"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155"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156" name="PlaceHolder 4"/>
          <p:cNvSpPr>
            <a:spLocks noGrp="1"/>
          </p:cNvSpPr>
          <p:nvPr>
            <p:ph type="body"/>
          </p:nvPr>
        </p:nvSpPr>
        <p:spPr>
          <a:xfrm>
            <a:off x="6251400" y="3947040"/>
            <a:ext cx="4908240" cy="191880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58"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159"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160" name="PlaceHolder 4"/>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62" name="PlaceHolder 2"/>
          <p:cNvSpPr>
            <a:spLocks noGrp="1"/>
          </p:cNvSpPr>
          <p:nvPr>
            <p:ph type="body"/>
          </p:nvPr>
        </p:nvSpPr>
        <p:spPr>
          <a:xfrm>
            <a:off x="1097280" y="1845720"/>
            <a:ext cx="10058040" cy="1918800"/>
          </a:xfrm>
          <a:prstGeom prst="rect">
            <a:avLst/>
          </a:prstGeom>
        </p:spPr>
        <p:txBody>
          <a:bodyPr lIns="0" rIns="0" tIns="0" bIns="0"/>
          <a:p>
            <a:endParaRPr/>
          </a:p>
        </p:txBody>
      </p:sp>
      <p:sp>
        <p:nvSpPr>
          <p:cNvPr id="163" name="PlaceHolder 3"/>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65"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166"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167" name="PlaceHolder 4"/>
          <p:cNvSpPr>
            <a:spLocks noGrp="1"/>
          </p:cNvSpPr>
          <p:nvPr>
            <p:ph type="body"/>
          </p:nvPr>
        </p:nvSpPr>
        <p:spPr>
          <a:xfrm>
            <a:off x="6251400" y="3947040"/>
            <a:ext cx="4908240" cy="1918800"/>
          </a:xfrm>
          <a:prstGeom prst="rect">
            <a:avLst/>
          </a:prstGeom>
        </p:spPr>
        <p:txBody>
          <a:bodyPr lIns="0" rIns="0" tIns="0" bIns="0"/>
          <a:p>
            <a:endParaRPr/>
          </a:p>
        </p:txBody>
      </p:sp>
      <p:sp>
        <p:nvSpPr>
          <p:cNvPr id="168" name="PlaceHolder 5"/>
          <p:cNvSpPr>
            <a:spLocks noGrp="1"/>
          </p:cNvSpPr>
          <p:nvPr>
            <p:ph type="body"/>
          </p:nvPr>
        </p:nvSpPr>
        <p:spPr>
          <a:xfrm>
            <a:off x="1097280" y="3947040"/>
            <a:ext cx="4908240" cy="191880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70" name="PlaceHolder 2"/>
          <p:cNvSpPr>
            <a:spLocks noGrp="1"/>
          </p:cNvSpPr>
          <p:nvPr>
            <p:ph type="body"/>
          </p:nvPr>
        </p:nvSpPr>
        <p:spPr>
          <a:xfrm>
            <a:off x="1097280" y="1845720"/>
            <a:ext cx="10058040" cy="4023000"/>
          </a:xfrm>
          <a:prstGeom prst="rect">
            <a:avLst/>
          </a:prstGeom>
        </p:spPr>
        <p:txBody>
          <a:bodyPr lIns="0" rIns="0" tIns="0" bIns="0"/>
          <a:p>
            <a:endParaRPr/>
          </a:p>
        </p:txBody>
      </p:sp>
      <p:sp>
        <p:nvSpPr>
          <p:cNvPr id="171" name="PlaceHolder 3"/>
          <p:cNvSpPr>
            <a:spLocks noGrp="1"/>
          </p:cNvSpPr>
          <p:nvPr>
            <p:ph type="body"/>
          </p:nvPr>
        </p:nvSpPr>
        <p:spPr>
          <a:xfrm>
            <a:off x="1097280" y="1845720"/>
            <a:ext cx="10058040" cy="4023000"/>
          </a:xfrm>
          <a:prstGeom prst="rect">
            <a:avLst/>
          </a:prstGeom>
        </p:spPr>
        <p:txBody>
          <a:bodyPr lIns="0" rIns="0" tIns="0" bIns="0"/>
          <a:p>
            <a:endParaRPr/>
          </a:p>
        </p:txBody>
      </p:sp>
      <p:pic>
        <p:nvPicPr>
          <p:cNvPr id="172" name="" descr=""/>
          <p:cNvPicPr/>
          <p:nvPr/>
        </p:nvPicPr>
        <p:blipFill>
          <a:blip r:embed="rId2"/>
          <a:stretch/>
        </p:blipFill>
        <p:spPr>
          <a:xfrm>
            <a:off x="3605040" y="1845360"/>
            <a:ext cx="5042160" cy="4023000"/>
          </a:xfrm>
          <a:prstGeom prst="rect">
            <a:avLst/>
          </a:prstGeom>
          <a:ln>
            <a:noFill/>
          </a:ln>
        </p:spPr>
      </p:pic>
      <p:pic>
        <p:nvPicPr>
          <p:cNvPr id="173" name="" descr=""/>
          <p:cNvPicPr/>
          <p:nvPr/>
        </p:nvPicPr>
        <p:blipFill>
          <a:blip r:embed="rId3"/>
          <a:stretch/>
        </p:blipFill>
        <p:spPr>
          <a:xfrm>
            <a:off x="3605040" y="1845360"/>
            <a:ext cx="5042160" cy="402300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1097280" y="286560"/>
            <a:ext cx="10058040" cy="1450440"/>
          </a:xfrm>
          <a:prstGeom prst="rect">
            <a:avLst/>
          </a:prstGeom>
        </p:spPr>
        <p:txBody>
          <a:bodyPr lIns="0" rIns="0" tIns="0" bIns="0" anchor="ctr"/>
          <a:p>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85"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86" name="PlaceHolder 2"/>
          <p:cNvSpPr>
            <a:spLocks noGrp="1"/>
          </p:cNvSpPr>
          <p:nvPr>
            <p:ph type="subTitle"/>
          </p:nvPr>
        </p:nvSpPr>
        <p:spPr>
          <a:xfrm>
            <a:off x="1097280" y="1845720"/>
            <a:ext cx="10058040" cy="4023000"/>
          </a:xfrm>
          <a:prstGeom prst="rect">
            <a:avLst/>
          </a:prstGeom>
        </p:spPr>
        <p:txBody>
          <a:bodyPr lIns="0" rIns="0" tIns="0" bIns="0" anchor="ctr"/>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88" name="PlaceHolder 2"/>
          <p:cNvSpPr>
            <a:spLocks noGrp="1"/>
          </p:cNvSpPr>
          <p:nvPr>
            <p:ph type="body"/>
          </p:nvPr>
        </p:nvSpPr>
        <p:spPr>
          <a:xfrm>
            <a:off x="1097280" y="1845720"/>
            <a:ext cx="10058040" cy="4023000"/>
          </a:xfrm>
          <a:prstGeom prst="rect">
            <a:avLst/>
          </a:prstGeom>
        </p:spPr>
        <p:txBody>
          <a:bodyPr lIns="0" rIns="0" tIns="0" bIns="0"/>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90"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191" name="PlaceHolder 3"/>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92" name="PlaceHolder 1"/>
          <p:cNvSpPr>
            <a:spLocks noGrp="1"/>
          </p:cNvSpPr>
          <p:nvPr>
            <p:ph type="title"/>
          </p:nvPr>
        </p:nvSpPr>
        <p:spPr>
          <a:xfrm>
            <a:off x="1097280" y="286560"/>
            <a:ext cx="10058040" cy="1450440"/>
          </a:xfrm>
          <a:prstGeom prst="rect">
            <a:avLst/>
          </a:prstGeom>
        </p:spPr>
        <p:txBody>
          <a:bodyPr lIns="0" rIns="0" tIns="0" bIns="0" anchor="ctr"/>
          <a:p>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93" name="PlaceHolder 1"/>
          <p:cNvSpPr>
            <a:spLocks noGrp="1"/>
          </p:cNvSpPr>
          <p:nvPr>
            <p:ph type="subTitle"/>
          </p:nvPr>
        </p:nvSpPr>
        <p:spPr>
          <a:xfrm>
            <a:off x="1097280" y="286560"/>
            <a:ext cx="10058040" cy="6724800"/>
          </a:xfrm>
          <a:prstGeom prst="rect">
            <a:avLst/>
          </a:prstGeom>
        </p:spPr>
        <p:txBody>
          <a:bodyPr lIns="0" rIns="0" tIns="0" bIns="0" anchor="ctr"/>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95"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196" name="PlaceHolder 3"/>
          <p:cNvSpPr>
            <a:spLocks noGrp="1"/>
          </p:cNvSpPr>
          <p:nvPr>
            <p:ph type="body"/>
          </p:nvPr>
        </p:nvSpPr>
        <p:spPr>
          <a:xfrm>
            <a:off x="1097280" y="3947040"/>
            <a:ext cx="4908240" cy="1918800"/>
          </a:xfrm>
          <a:prstGeom prst="rect">
            <a:avLst/>
          </a:prstGeom>
        </p:spPr>
        <p:txBody>
          <a:bodyPr lIns="0" rIns="0" tIns="0" bIns="0"/>
          <a:p>
            <a:endParaRPr/>
          </a:p>
        </p:txBody>
      </p:sp>
      <p:sp>
        <p:nvSpPr>
          <p:cNvPr id="197" name="PlaceHolder 4"/>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99"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200"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201" name="PlaceHolder 4"/>
          <p:cNvSpPr>
            <a:spLocks noGrp="1"/>
          </p:cNvSpPr>
          <p:nvPr>
            <p:ph type="body"/>
          </p:nvPr>
        </p:nvSpPr>
        <p:spPr>
          <a:xfrm>
            <a:off x="6251400" y="3947040"/>
            <a:ext cx="4908240" cy="1918800"/>
          </a:xfrm>
          <a:prstGeom prst="rect">
            <a:avLst/>
          </a:prstGeom>
        </p:spPr>
        <p:txBody>
          <a:bodyPr lIns="0" rIns="0" tIns="0" bIns="0"/>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03"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204"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205" name="PlaceHolder 4"/>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07" name="PlaceHolder 2"/>
          <p:cNvSpPr>
            <a:spLocks noGrp="1"/>
          </p:cNvSpPr>
          <p:nvPr>
            <p:ph type="body"/>
          </p:nvPr>
        </p:nvSpPr>
        <p:spPr>
          <a:xfrm>
            <a:off x="1097280" y="1845720"/>
            <a:ext cx="10058040" cy="1918800"/>
          </a:xfrm>
          <a:prstGeom prst="rect">
            <a:avLst/>
          </a:prstGeom>
        </p:spPr>
        <p:txBody>
          <a:bodyPr lIns="0" rIns="0" tIns="0" bIns="0"/>
          <a:p>
            <a:endParaRPr/>
          </a:p>
        </p:txBody>
      </p:sp>
      <p:sp>
        <p:nvSpPr>
          <p:cNvPr id="208" name="PlaceHolder 3"/>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10"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211"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212" name="PlaceHolder 4"/>
          <p:cNvSpPr>
            <a:spLocks noGrp="1"/>
          </p:cNvSpPr>
          <p:nvPr>
            <p:ph type="body"/>
          </p:nvPr>
        </p:nvSpPr>
        <p:spPr>
          <a:xfrm>
            <a:off x="6251400" y="3947040"/>
            <a:ext cx="4908240" cy="1918800"/>
          </a:xfrm>
          <a:prstGeom prst="rect">
            <a:avLst/>
          </a:prstGeom>
        </p:spPr>
        <p:txBody>
          <a:bodyPr lIns="0" rIns="0" tIns="0" bIns="0"/>
          <a:p>
            <a:endParaRPr/>
          </a:p>
        </p:txBody>
      </p:sp>
      <p:sp>
        <p:nvSpPr>
          <p:cNvPr id="213" name="PlaceHolder 5"/>
          <p:cNvSpPr>
            <a:spLocks noGrp="1"/>
          </p:cNvSpPr>
          <p:nvPr>
            <p:ph type="body"/>
          </p:nvPr>
        </p:nvSpPr>
        <p:spPr>
          <a:xfrm>
            <a:off x="1097280" y="3947040"/>
            <a:ext cx="4908240" cy="1918800"/>
          </a:xfrm>
          <a:prstGeom prst="rect">
            <a:avLst/>
          </a:prstGeom>
        </p:spPr>
        <p:txBody>
          <a:bodyPr lIns="0" rIns="0" tIns="0" bIns="0"/>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1097280" y="286560"/>
            <a:ext cx="10058040" cy="6724800"/>
          </a:xfrm>
          <a:prstGeom prst="rect">
            <a:avLst/>
          </a:prstGeom>
        </p:spPr>
        <p:txBody>
          <a:bodyPr lIns="0" rIns="0" tIns="0" bIns="0" anchor="ctr"/>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15" name="PlaceHolder 2"/>
          <p:cNvSpPr>
            <a:spLocks noGrp="1"/>
          </p:cNvSpPr>
          <p:nvPr>
            <p:ph type="body"/>
          </p:nvPr>
        </p:nvSpPr>
        <p:spPr>
          <a:xfrm>
            <a:off x="1097280" y="1845720"/>
            <a:ext cx="10058040" cy="4023000"/>
          </a:xfrm>
          <a:prstGeom prst="rect">
            <a:avLst/>
          </a:prstGeom>
        </p:spPr>
        <p:txBody>
          <a:bodyPr lIns="0" rIns="0" tIns="0" bIns="0"/>
          <a:p>
            <a:endParaRPr/>
          </a:p>
        </p:txBody>
      </p:sp>
      <p:sp>
        <p:nvSpPr>
          <p:cNvPr id="216" name="PlaceHolder 3"/>
          <p:cNvSpPr>
            <a:spLocks noGrp="1"/>
          </p:cNvSpPr>
          <p:nvPr>
            <p:ph type="body"/>
          </p:nvPr>
        </p:nvSpPr>
        <p:spPr>
          <a:xfrm>
            <a:off x="1097280" y="1845720"/>
            <a:ext cx="10058040" cy="4023000"/>
          </a:xfrm>
          <a:prstGeom prst="rect">
            <a:avLst/>
          </a:prstGeom>
        </p:spPr>
        <p:txBody>
          <a:bodyPr lIns="0" rIns="0" tIns="0" bIns="0"/>
          <a:p>
            <a:endParaRPr/>
          </a:p>
        </p:txBody>
      </p:sp>
      <p:pic>
        <p:nvPicPr>
          <p:cNvPr id="217" name="" descr=""/>
          <p:cNvPicPr/>
          <p:nvPr/>
        </p:nvPicPr>
        <p:blipFill>
          <a:blip r:embed="rId2"/>
          <a:stretch/>
        </p:blipFill>
        <p:spPr>
          <a:xfrm>
            <a:off x="3605040" y="1845360"/>
            <a:ext cx="5042160" cy="4023000"/>
          </a:xfrm>
          <a:prstGeom prst="rect">
            <a:avLst/>
          </a:prstGeom>
          <a:ln>
            <a:noFill/>
          </a:ln>
        </p:spPr>
      </p:pic>
      <p:pic>
        <p:nvPicPr>
          <p:cNvPr id="218" name="" descr=""/>
          <p:cNvPicPr/>
          <p:nvPr/>
        </p:nvPicPr>
        <p:blipFill>
          <a:blip r:embed="rId3"/>
          <a:stretch/>
        </p:blipFill>
        <p:spPr>
          <a:xfrm>
            <a:off x="3605040" y="1845360"/>
            <a:ext cx="5042160" cy="402300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29"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30" name="PlaceHolder 2"/>
          <p:cNvSpPr>
            <a:spLocks noGrp="1"/>
          </p:cNvSpPr>
          <p:nvPr>
            <p:ph type="subTitle"/>
          </p:nvPr>
        </p:nvSpPr>
        <p:spPr>
          <a:xfrm>
            <a:off x="1097280" y="1845720"/>
            <a:ext cx="10058040" cy="4023000"/>
          </a:xfrm>
          <a:prstGeom prst="rect">
            <a:avLst/>
          </a:prstGeom>
        </p:spPr>
        <p:txBody>
          <a:bodyPr lIns="0" rIns="0" tIns="0" bIns="0" anchor="ctr"/>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32" name="PlaceHolder 2"/>
          <p:cNvSpPr>
            <a:spLocks noGrp="1"/>
          </p:cNvSpPr>
          <p:nvPr>
            <p:ph type="body"/>
          </p:nvPr>
        </p:nvSpPr>
        <p:spPr>
          <a:xfrm>
            <a:off x="1097280" y="1845720"/>
            <a:ext cx="10058040" cy="4023000"/>
          </a:xfrm>
          <a:prstGeom prst="rect">
            <a:avLst/>
          </a:prstGeom>
        </p:spPr>
        <p:txBody>
          <a:bodyPr lIns="0" rIns="0" tIns="0" bIns="0"/>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34"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235" name="PlaceHolder 3"/>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36" name="PlaceHolder 1"/>
          <p:cNvSpPr>
            <a:spLocks noGrp="1"/>
          </p:cNvSpPr>
          <p:nvPr>
            <p:ph type="title"/>
          </p:nvPr>
        </p:nvSpPr>
        <p:spPr>
          <a:xfrm>
            <a:off x="1097280" y="286560"/>
            <a:ext cx="10058040" cy="1450440"/>
          </a:xfrm>
          <a:prstGeom prst="rect">
            <a:avLst/>
          </a:prstGeom>
        </p:spPr>
        <p:txBody>
          <a:bodyPr lIns="0" rIns="0" tIns="0" bIns="0" anchor="ctr"/>
          <a:p>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37" name="PlaceHolder 1"/>
          <p:cNvSpPr>
            <a:spLocks noGrp="1"/>
          </p:cNvSpPr>
          <p:nvPr>
            <p:ph type="subTitle"/>
          </p:nvPr>
        </p:nvSpPr>
        <p:spPr>
          <a:xfrm>
            <a:off x="1097280" y="286560"/>
            <a:ext cx="10058040" cy="6724800"/>
          </a:xfrm>
          <a:prstGeom prst="rect">
            <a:avLst/>
          </a:prstGeom>
        </p:spPr>
        <p:txBody>
          <a:bodyPr lIns="0" rIns="0" tIns="0" bIns="0" anchor="ctr"/>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39"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240" name="PlaceHolder 3"/>
          <p:cNvSpPr>
            <a:spLocks noGrp="1"/>
          </p:cNvSpPr>
          <p:nvPr>
            <p:ph type="body"/>
          </p:nvPr>
        </p:nvSpPr>
        <p:spPr>
          <a:xfrm>
            <a:off x="1097280" y="3947040"/>
            <a:ext cx="4908240" cy="1918800"/>
          </a:xfrm>
          <a:prstGeom prst="rect">
            <a:avLst/>
          </a:prstGeom>
        </p:spPr>
        <p:txBody>
          <a:bodyPr lIns="0" rIns="0" tIns="0" bIns="0"/>
          <a:p>
            <a:endParaRPr/>
          </a:p>
        </p:txBody>
      </p:sp>
      <p:sp>
        <p:nvSpPr>
          <p:cNvPr id="241" name="PlaceHolder 4"/>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43"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244"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245" name="PlaceHolder 4"/>
          <p:cNvSpPr>
            <a:spLocks noGrp="1"/>
          </p:cNvSpPr>
          <p:nvPr>
            <p:ph type="body"/>
          </p:nvPr>
        </p:nvSpPr>
        <p:spPr>
          <a:xfrm>
            <a:off x="6251400" y="3947040"/>
            <a:ext cx="4908240" cy="1918800"/>
          </a:xfrm>
          <a:prstGeom prst="rect">
            <a:avLst/>
          </a:prstGeom>
        </p:spPr>
        <p:txBody>
          <a:bodyPr lIns="0" rIns="0" tIns="0" bIns="0"/>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47"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248"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249" name="PlaceHolder 4"/>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1"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22" name="PlaceHolder 3"/>
          <p:cNvSpPr>
            <a:spLocks noGrp="1"/>
          </p:cNvSpPr>
          <p:nvPr>
            <p:ph type="body"/>
          </p:nvPr>
        </p:nvSpPr>
        <p:spPr>
          <a:xfrm>
            <a:off x="1097280" y="3947040"/>
            <a:ext cx="4908240" cy="1918800"/>
          </a:xfrm>
          <a:prstGeom prst="rect">
            <a:avLst/>
          </a:prstGeom>
        </p:spPr>
        <p:txBody>
          <a:bodyPr lIns="0" rIns="0" tIns="0" bIns="0"/>
          <a:p>
            <a:endParaRPr/>
          </a:p>
        </p:txBody>
      </p:sp>
      <p:sp>
        <p:nvSpPr>
          <p:cNvPr id="23" name="PlaceHolder 4"/>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51" name="PlaceHolder 2"/>
          <p:cNvSpPr>
            <a:spLocks noGrp="1"/>
          </p:cNvSpPr>
          <p:nvPr>
            <p:ph type="body"/>
          </p:nvPr>
        </p:nvSpPr>
        <p:spPr>
          <a:xfrm>
            <a:off x="1097280" y="1845720"/>
            <a:ext cx="10058040" cy="1918800"/>
          </a:xfrm>
          <a:prstGeom prst="rect">
            <a:avLst/>
          </a:prstGeom>
        </p:spPr>
        <p:txBody>
          <a:bodyPr lIns="0" rIns="0" tIns="0" bIns="0"/>
          <a:p>
            <a:endParaRPr/>
          </a:p>
        </p:txBody>
      </p:sp>
      <p:sp>
        <p:nvSpPr>
          <p:cNvPr id="252" name="PlaceHolder 3"/>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54"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255"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256" name="PlaceHolder 4"/>
          <p:cNvSpPr>
            <a:spLocks noGrp="1"/>
          </p:cNvSpPr>
          <p:nvPr>
            <p:ph type="body"/>
          </p:nvPr>
        </p:nvSpPr>
        <p:spPr>
          <a:xfrm>
            <a:off x="6251400" y="3947040"/>
            <a:ext cx="4908240" cy="1918800"/>
          </a:xfrm>
          <a:prstGeom prst="rect">
            <a:avLst/>
          </a:prstGeom>
        </p:spPr>
        <p:txBody>
          <a:bodyPr lIns="0" rIns="0" tIns="0" bIns="0"/>
          <a:p>
            <a:endParaRPr/>
          </a:p>
        </p:txBody>
      </p:sp>
      <p:sp>
        <p:nvSpPr>
          <p:cNvPr id="257" name="PlaceHolder 5"/>
          <p:cNvSpPr>
            <a:spLocks noGrp="1"/>
          </p:cNvSpPr>
          <p:nvPr>
            <p:ph type="body"/>
          </p:nvPr>
        </p:nvSpPr>
        <p:spPr>
          <a:xfrm>
            <a:off x="1097280" y="3947040"/>
            <a:ext cx="4908240" cy="1918800"/>
          </a:xfrm>
          <a:prstGeom prst="rect">
            <a:avLst/>
          </a:prstGeom>
        </p:spPr>
        <p:txBody>
          <a:bodyPr lIns="0" rIns="0" tIns="0" bIns="0"/>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59" name="PlaceHolder 2"/>
          <p:cNvSpPr>
            <a:spLocks noGrp="1"/>
          </p:cNvSpPr>
          <p:nvPr>
            <p:ph type="body"/>
          </p:nvPr>
        </p:nvSpPr>
        <p:spPr>
          <a:xfrm>
            <a:off x="1097280" y="1845720"/>
            <a:ext cx="10058040" cy="4023000"/>
          </a:xfrm>
          <a:prstGeom prst="rect">
            <a:avLst/>
          </a:prstGeom>
        </p:spPr>
        <p:txBody>
          <a:bodyPr lIns="0" rIns="0" tIns="0" bIns="0"/>
          <a:p>
            <a:endParaRPr/>
          </a:p>
        </p:txBody>
      </p:sp>
      <p:sp>
        <p:nvSpPr>
          <p:cNvPr id="260" name="PlaceHolder 3"/>
          <p:cNvSpPr>
            <a:spLocks noGrp="1"/>
          </p:cNvSpPr>
          <p:nvPr>
            <p:ph type="body"/>
          </p:nvPr>
        </p:nvSpPr>
        <p:spPr>
          <a:xfrm>
            <a:off x="1097280" y="1845720"/>
            <a:ext cx="10058040" cy="4023000"/>
          </a:xfrm>
          <a:prstGeom prst="rect">
            <a:avLst/>
          </a:prstGeom>
        </p:spPr>
        <p:txBody>
          <a:bodyPr lIns="0" rIns="0" tIns="0" bIns="0"/>
          <a:p>
            <a:endParaRPr/>
          </a:p>
        </p:txBody>
      </p:sp>
      <p:pic>
        <p:nvPicPr>
          <p:cNvPr id="261" name="" descr=""/>
          <p:cNvPicPr/>
          <p:nvPr/>
        </p:nvPicPr>
        <p:blipFill>
          <a:blip r:embed="rId2"/>
          <a:stretch/>
        </p:blipFill>
        <p:spPr>
          <a:xfrm>
            <a:off x="3605040" y="1845360"/>
            <a:ext cx="5042160" cy="4023000"/>
          </a:xfrm>
          <a:prstGeom prst="rect">
            <a:avLst/>
          </a:prstGeom>
          <a:ln>
            <a:noFill/>
          </a:ln>
        </p:spPr>
      </p:pic>
      <p:pic>
        <p:nvPicPr>
          <p:cNvPr id="262" name="" descr=""/>
          <p:cNvPicPr/>
          <p:nvPr/>
        </p:nvPicPr>
        <p:blipFill>
          <a:blip r:embed="rId3"/>
          <a:stretch/>
        </p:blipFill>
        <p:spPr>
          <a:xfrm>
            <a:off x="3605040" y="1845360"/>
            <a:ext cx="5042160" cy="4023000"/>
          </a:xfrm>
          <a:prstGeom prst="rect">
            <a:avLst/>
          </a:prstGeom>
          <a:ln>
            <a:noFill/>
          </a:ln>
        </p:spPr>
      </p:pic>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74"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75" name="PlaceHolder 2"/>
          <p:cNvSpPr>
            <a:spLocks noGrp="1"/>
          </p:cNvSpPr>
          <p:nvPr>
            <p:ph type="subTitle"/>
          </p:nvPr>
        </p:nvSpPr>
        <p:spPr>
          <a:xfrm>
            <a:off x="1097280" y="1845720"/>
            <a:ext cx="10058040" cy="4023000"/>
          </a:xfrm>
          <a:prstGeom prst="rect">
            <a:avLst/>
          </a:prstGeom>
        </p:spPr>
        <p:txBody>
          <a:bodyPr lIns="0" rIns="0" tIns="0" bIns="0" anchor="ctr"/>
          <a:p>
            <a:pPr algn="ctr"/>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77" name="PlaceHolder 2"/>
          <p:cNvSpPr>
            <a:spLocks noGrp="1"/>
          </p:cNvSpPr>
          <p:nvPr>
            <p:ph type="body"/>
          </p:nvPr>
        </p:nvSpPr>
        <p:spPr>
          <a:xfrm>
            <a:off x="1097280" y="1845720"/>
            <a:ext cx="10058040" cy="4023000"/>
          </a:xfrm>
          <a:prstGeom prst="rect">
            <a:avLst/>
          </a:prstGeom>
        </p:spPr>
        <p:txBody>
          <a:bodyPr lIns="0" rIns="0" tIns="0" bIns="0"/>
          <a:p>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79"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280" name="PlaceHolder 3"/>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81" name="PlaceHolder 1"/>
          <p:cNvSpPr>
            <a:spLocks noGrp="1"/>
          </p:cNvSpPr>
          <p:nvPr>
            <p:ph type="title"/>
          </p:nvPr>
        </p:nvSpPr>
        <p:spPr>
          <a:xfrm>
            <a:off x="1097280" y="286560"/>
            <a:ext cx="10058040" cy="1450440"/>
          </a:xfrm>
          <a:prstGeom prst="rect">
            <a:avLst/>
          </a:prstGeom>
        </p:spPr>
        <p:txBody>
          <a:bodyPr lIns="0" rIns="0" tIns="0" bIns="0" anchor="ctr"/>
          <a:p>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82" name="PlaceHolder 1"/>
          <p:cNvSpPr>
            <a:spLocks noGrp="1"/>
          </p:cNvSpPr>
          <p:nvPr>
            <p:ph type="subTitle"/>
          </p:nvPr>
        </p:nvSpPr>
        <p:spPr>
          <a:xfrm>
            <a:off x="1097280" y="286560"/>
            <a:ext cx="10058040" cy="6724800"/>
          </a:xfrm>
          <a:prstGeom prst="rect">
            <a:avLst/>
          </a:prstGeom>
        </p:spPr>
        <p:txBody>
          <a:bodyPr lIns="0" rIns="0" tIns="0" bIns="0" anchor="ctr"/>
          <a:p>
            <a:pPr algn="ctr"/>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84"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285" name="PlaceHolder 3"/>
          <p:cNvSpPr>
            <a:spLocks noGrp="1"/>
          </p:cNvSpPr>
          <p:nvPr>
            <p:ph type="body"/>
          </p:nvPr>
        </p:nvSpPr>
        <p:spPr>
          <a:xfrm>
            <a:off x="1097280" y="3947040"/>
            <a:ext cx="4908240" cy="1918800"/>
          </a:xfrm>
          <a:prstGeom prst="rect">
            <a:avLst/>
          </a:prstGeom>
        </p:spPr>
        <p:txBody>
          <a:bodyPr lIns="0" rIns="0" tIns="0" bIns="0"/>
          <a:p>
            <a:endParaRPr/>
          </a:p>
        </p:txBody>
      </p:sp>
      <p:sp>
        <p:nvSpPr>
          <p:cNvPr id="286" name="PlaceHolder 4"/>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5"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26"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27" name="PlaceHolder 4"/>
          <p:cNvSpPr>
            <a:spLocks noGrp="1"/>
          </p:cNvSpPr>
          <p:nvPr>
            <p:ph type="body"/>
          </p:nvPr>
        </p:nvSpPr>
        <p:spPr>
          <a:xfrm>
            <a:off x="6251400" y="3947040"/>
            <a:ext cx="4908240" cy="1918800"/>
          </a:xfrm>
          <a:prstGeom prst="rect">
            <a:avLst/>
          </a:prstGeom>
        </p:spPr>
        <p:txBody>
          <a:bodyPr lIns="0" rIns="0" tIns="0" bIns="0"/>
          <a:p>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88"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289"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290" name="PlaceHolder 4"/>
          <p:cNvSpPr>
            <a:spLocks noGrp="1"/>
          </p:cNvSpPr>
          <p:nvPr>
            <p:ph type="body"/>
          </p:nvPr>
        </p:nvSpPr>
        <p:spPr>
          <a:xfrm>
            <a:off x="6251400" y="3947040"/>
            <a:ext cx="4908240" cy="1918800"/>
          </a:xfrm>
          <a:prstGeom prst="rect">
            <a:avLst/>
          </a:prstGeom>
        </p:spPr>
        <p:txBody>
          <a:bodyPr lIns="0" rIns="0" tIns="0" bIns="0"/>
          <a:p>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92"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293"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294" name="PlaceHolder 4"/>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96" name="PlaceHolder 2"/>
          <p:cNvSpPr>
            <a:spLocks noGrp="1"/>
          </p:cNvSpPr>
          <p:nvPr>
            <p:ph type="body"/>
          </p:nvPr>
        </p:nvSpPr>
        <p:spPr>
          <a:xfrm>
            <a:off x="1097280" y="1845720"/>
            <a:ext cx="10058040" cy="1918800"/>
          </a:xfrm>
          <a:prstGeom prst="rect">
            <a:avLst/>
          </a:prstGeom>
        </p:spPr>
        <p:txBody>
          <a:bodyPr lIns="0" rIns="0" tIns="0" bIns="0"/>
          <a:p>
            <a:endParaRPr/>
          </a:p>
        </p:txBody>
      </p:sp>
      <p:sp>
        <p:nvSpPr>
          <p:cNvPr id="297" name="PlaceHolder 3"/>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99"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300"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301" name="PlaceHolder 4"/>
          <p:cNvSpPr>
            <a:spLocks noGrp="1"/>
          </p:cNvSpPr>
          <p:nvPr>
            <p:ph type="body"/>
          </p:nvPr>
        </p:nvSpPr>
        <p:spPr>
          <a:xfrm>
            <a:off x="6251400" y="3947040"/>
            <a:ext cx="4908240" cy="1918800"/>
          </a:xfrm>
          <a:prstGeom prst="rect">
            <a:avLst/>
          </a:prstGeom>
        </p:spPr>
        <p:txBody>
          <a:bodyPr lIns="0" rIns="0" tIns="0" bIns="0"/>
          <a:p>
            <a:endParaRPr/>
          </a:p>
        </p:txBody>
      </p:sp>
      <p:sp>
        <p:nvSpPr>
          <p:cNvPr id="302" name="PlaceHolder 5"/>
          <p:cNvSpPr>
            <a:spLocks noGrp="1"/>
          </p:cNvSpPr>
          <p:nvPr>
            <p:ph type="body"/>
          </p:nvPr>
        </p:nvSpPr>
        <p:spPr>
          <a:xfrm>
            <a:off x="1097280" y="3947040"/>
            <a:ext cx="4908240" cy="1918800"/>
          </a:xfrm>
          <a:prstGeom prst="rect">
            <a:avLst/>
          </a:prstGeom>
        </p:spPr>
        <p:txBody>
          <a:bodyPr lIns="0" rIns="0" tIns="0" bIns="0"/>
          <a:p>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304" name="PlaceHolder 2"/>
          <p:cNvSpPr>
            <a:spLocks noGrp="1"/>
          </p:cNvSpPr>
          <p:nvPr>
            <p:ph type="body"/>
          </p:nvPr>
        </p:nvSpPr>
        <p:spPr>
          <a:xfrm>
            <a:off x="1097280" y="1845720"/>
            <a:ext cx="10058040" cy="4023000"/>
          </a:xfrm>
          <a:prstGeom prst="rect">
            <a:avLst/>
          </a:prstGeom>
        </p:spPr>
        <p:txBody>
          <a:bodyPr lIns="0" rIns="0" tIns="0" bIns="0"/>
          <a:p>
            <a:endParaRPr/>
          </a:p>
        </p:txBody>
      </p:sp>
      <p:sp>
        <p:nvSpPr>
          <p:cNvPr id="305" name="PlaceHolder 3"/>
          <p:cNvSpPr>
            <a:spLocks noGrp="1"/>
          </p:cNvSpPr>
          <p:nvPr>
            <p:ph type="body"/>
          </p:nvPr>
        </p:nvSpPr>
        <p:spPr>
          <a:xfrm>
            <a:off x="1097280" y="1845720"/>
            <a:ext cx="10058040" cy="4023000"/>
          </a:xfrm>
          <a:prstGeom prst="rect">
            <a:avLst/>
          </a:prstGeom>
        </p:spPr>
        <p:txBody>
          <a:bodyPr lIns="0" rIns="0" tIns="0" bIns="0"/>
          <a:p>
            <a:endParaRPr/>
          </a:p>
        </p:txBody>
      </p:sp>
      <p:pic>
        <p:nvPicPr>
          <p:cNvPr id="306" name="" descr=""/>
          <p:cNvPicPr/>
          <p:nvPr/>
        </p:nvPicPr>
        <p:blipFill>
          <a:blip r:embed="rId2"/>
          <a:stretch/>
        </p:blipFill>
        <p:spPr>
          <a:xfrm>
            <a:off x="3605040" y="1845360"/>
            <a:ext cx="5042160" cy="4023000"/>
          </a:xfrm>
          <a:prstGeom prst="rect">
            <a:avLst/>
          </a:prstGeom>
          <a:ln>
            <a:noFill/>
          </a:ln>
        </p:spPr>
      </p:pic>
      <p:pic>
        <p:nvPicPr>
          <p:cNvPr id="307" name="" descr=""/>
          <p:cNvPicPr/>
          <p:nvPr/>
        </p:nvPicPr>
        <p:blipFill>
          <a:blip r:embed="rId3"/>
          <a:stretch/>
        </p:blipFill>
        <p:spPr>
          <a:xfrm>
            <a:off x="3605040" y="1845360"/>
            <a:ext cx="5042160" cy="4023000"/>
          </a:xfrm>
          <a:prstGeom prst="rect">
            <a:avLst/>
          </a:prstGeom>
          <a:ln>
            <a:noFill/>
          </a:ln>
        </p:spPr>
      </p:pic>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17"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318" name="PlaceHolder 2"/>
          <p:cNvSpPr>
            <a:spLocks noGrp="1"/>
          </p:cNvSpPr>
          <p:nvPr>
            <p:ph type="subTitle"/>
          </p:nvPr>
        </p:nvSpPr>
        <p:spPr>
          <a:xfrm>
            <a:off x="1097280" y="1845720"/>
            <a:ext cx="10058040" cy="4023000"/>
          </a:xfrm>
          <a:prstGeom prst="rect">
            <a:avLst/>
          </a:prstGeom>
        </p:spPr>
        <p:txBody>
          <a:bodyPr lIns="0" rIns="0" tIns="0" bIns="0" anchor="ctr"/>
          <a:p>
            <a:pPr algn="ctr"/>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320" name="PlaceHolder 2"/>
          <p:cNvSpPr>
            <a:spLocks noGrp="1"/>
          </p:cNvSpPr>
          <p:nvPr>
            <p:ph type="body"/>
          </p:nvPr>
        </p:nvSpPr>
        <p:spPr>
          <a:xfrm>
            <a:off x="1097280" y="1845720"/>
            <a:ext cx="10058040" cy="4023000"/>
          </a:xfrm>
          <a:prstGeom prst="rect">
            <a:avLst/>
          </a:prstGeom>
        </p:spPr>
        <p:txBody>
          <a:bodyPr lIns="0" rIns="0" tIns="0" bIns="0"/>
          <a:p>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322"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323" name="PlaceHolder 3"/>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324" name="PlaceHolder 1"/>
          <p:cNvSpPr>
            <a:spLocks noGrp="1"/>
          </p:cNvSpPr>
          <p:nvPr>
            <p:ph type="title"/>
          </p:nvPr>
        </p:nvSpPr>
        <p:spPr>
          <a:xfrm>
            <a:off x="1097280" y="286560"/>
            <a:ext cx="10058040" cy="1450440"/>
          </a:xfrm>
          <a:prstGeom prst="rect">
            <a:avLst/>
          </a:prstGeom>
        </p:spPr>
        <p:txBody>
          <a:bodyPr lIns="0" rIns="0" tIns="0" bIns="0" anchor="ctr"/>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9"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30"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31" name="PlaceHolder 4"/>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325" name="PlaceHolder 1"/>
          <p:cNvSpPr>
            <a:spLocks noGrp="1"/>
          </p:cNvSpPr>
          <p:nvPr>
            <p:ph type="subTitle"/>
          </p:nvPr>
        </p:nvSpPr>
        <p:spPr>
          <a:xfrm>
            <a:off x="1097280" y="286560"/>
            <a:ext cx="10058040" cy="6724800"/>
          </a:xfrm>
          <a:prstGeom prst="rect">
            <a:avLst/>
          </a:prstGeom>
        </p:spPr>
        <p:txBody>
          <a:bodyPr lIns="0" rIns="0" tIns="0" bIns="0" anchor="ctr"/>
          <a:p>
            <a:pPr algn="ctr"/>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327"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328" name="PlaceHolder 3"/>
          <p:cNvSpPr>
            <a:spLocks noGrp="1"/>
          </p:cNvSpPr>
          <p:nvPr>
            <p:ph type="body"/>
          </p:nvPr>
        </p:nvSpPr>
        <p:spPr>
          <a:xfrm>
            <a:off x="1097280" y="3947040"/>
            <a:ext cx="4908240" cy="1918800"/>
          </a:xfrm>
          <a:prstGeom prst="rect">
            <a:avLst/>
          </a:prstGeom>
        </p:spPr>
        <p:txBody>
          <a:bodyPr lIns="0" rIns="0" tIns="0" bIns="0"/>
          <a:p>
            <a:endParaRPr/>
          </a:p>
        </p:txBody>
      </p:sp>
      <p:sp>
        <p:nvSpPr>
          <p:cNvPr id="329" name="PlaceHolder 4"/>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331"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332"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333" name="PlaceHolder 4"/>
          <p:cNvSpPr>
            <a:spLocks noGrp="1"/>
          </p:cNvSpPr>
          <p:nvPr>
            <p:ph type="body"/>
          </p:nvPr>
        </p:nvSpPr>
        <p:spPr>
          <a:xfrm>
            <a:off x="6251400" y="3947040"/>
            <a:ext cx="4908240" cy="1918800"/>
          </a:xfrm>
          <a:prstGeom prst="rect">
            <a:avLst/>
          </a:prstGeom>
        </p:spPr>
        <p:txBody>
          <a:bodyPr lIns="0" rIns="0" tIns="0" bIns="0"/>
          <a:p>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335"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336"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337" name="PlaceHolder 4"/>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339" name="PlaceHolder 2"/>
          <p:cNvSpPr>
            <a:spLocks noGrp="1"/>
          </p:cNvSpPr>
          <p:nvPr>
            <p:ph type="body"/>
          </p:nvPr>
        </p:nvSpPr>
        <p:spPr>
          <a:xfrm>
            <a:off x="1097280" y="1845720"/>
            <a:ext cx="10058040" cy="1918800"/>
          </a:xfrm>
          <a:prstGeom prst="rect">
            <a:avLst/>
          </a:prstGeom>
        </p:spPr>
        <p:txBody>
          <a:bodyPr lIns="0" rIns="0" tIns="0" bIns="0"/>
          <a:p>
            <a:endParaRPr/>
          </a:p>
        </p:txBody>
      </p:sp>
      <p:sp>
        <p:nvSpPr>
          <p:cNvPr id="340" name="PlaceHolder 3"/>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342"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343"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344" name="PlaceHolder 4"/>
          <p:cNvSpPr>
            <a:spLocks noGrp="1"/>
          </p:cNvSpPr>
          <p:nvPr>
            <p:ph type="body"/>
          </p:nvPr>
        </p:nvSpPr>
        <p:spPr>
          <a:xfrm>
            <a:off x="6251400" y="3947040"/>
            <a:ext cx="4908240" cy="1918800"/>
          </a:xfrm>
          <a:prstGeom prst="rect">
            <a:avLst/>
          </a:prstGeom>
        </p:spPr>
        <p:txBody>
          <a:bodyPr lIns="0" rIns="0" tIns="0" bIns="0"/>
          <a:p>
            <a:endParaRPr/>
          </a:p>
        </p:txBody>
      </p:sp>
      <p:sp>
        <p:nvSpPr>
          <p:cNvPr id="345" name="PlaceHolder 5"/>
          <p:cNvSpPr>
            <a:spLocks noGrp="1"/>
          </p:cNvSpPr>
          <p:nvPr>
            <p:ph type="body"/>
          </p:nvPr>
        </p:nvSpPr>
        <p:spPr>
          <a:xfrm>
            <a:off x="1097280" y="3947040"/>
            <a:ext cx="4908240" cy="1918800"/>
          </a:xfrm>
          <a:prstGeom prst="rect">
            <a:avLst/>
          </a:prstGeom>
        </p:spPr>
        <p:txBody>
          <a:bodyPr lIns="0" rIns="0" tIns="0" bIns="0"/>
          <a:p>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347" name="PlaceHolder 2"/>
          <p:cNvSpPr>
            <a:spLocks noGrp="1"/>
          </p:cNvSpPr>
          <p:nvPr>
            <p:ph type="body"/>
          </p:nvPr>
        </p:nvSpPr>
        <p:spPr>
          <a:xfrm>
            <a:off x="1097280" y="1845720"/>
            <a:ext cx="10058040" cy="4023000"/>
          </a:xfrm>
          <a:prstGeom prst="rect">
            <a:avLst/>
          </a:prstGeom>
        </p:spPr>
        <p:txBody>
          <a:bodyPr lIns="0" rIns="0" tIns="0" bIns="0"/>
          <a:p>
            <a:endParaRPr/>
          </a:p>
        </p:txBody>
      </p:sp>
      <p:sp>
        <p:nvSpPr>
          <p:cNvPr id="348" name="PlaceHolder 3"/>
          <p:cNvSpPr>
            <a:spLocks noGrp="1"/>
          </p:cNvSpPr>
          <p:nvPr>
            <p:ph type="body"/>
          </p:nvPr>
        </p:nvSpPr>
        <p:spPr>
          <a:xfrm>
            <a:off x="1097280" y="1845720"/>
            <a:ext cx="10058040" cy="4023000"/>
          </a:xfrm>
          <a:prstGeom prst="rect">
            <a:avLst/>
          </a:prstGeom>
        </p:spPr>
        <p:txBody>
          <a:bodyPr lIns="0" rIns="0" tIns="0" bIns="0"/>
          <a:p>
            <a:endParaRPr/>
          </a:p>
        </p:txBody>
      </p:sp>
      <p:pic>
        <p:nvPicPr>
          <p:cNvPr id="349" name="" descr=""/>
          <p:cNvPicPr/>
          <p:nvPr/>
        </p:nvPicPr>
        <p:blipFill>
          <a:blip r:embed="rId2"/>
          <a:stretch/>
        </p:blipFill>
        <p:spPr>
          <a:xfrm>
            <a:off x="3605040" y="1845360"/>
            <a:ext cx="5042160" cy="4023000"/>
          </a:xfrm>
          <a:prstGeom prst="rect">
            <a:avLst/>
          </a:prstGeom>
          <a:ln>
            <a:noFill/>
          </a:ln>
        </p:spPr>
      </p:pic>
      <p:pic>
        <p:nvPicPr>
          <p:cNvPr id="350" name="" descr=""/>
          <p:cNvPicPr/>
          <p:nvPr/>
        </p:nvPicPr>
        <p:blipFill>
          <a:blip r:embed="rId3"/>
          <a:stretch/>
        </p:blipFill>
        <p:spPr>
          <a:xfrm>
            <a:off x="3605040" y="1845360"/>
            <a:ext cx="5042160" cy="4023000"/>
          </a:xfrm>
          <a:prstGeom prst="rect">
            <a:avLst/>
          </a:prstGeom>
          <a:ln>
            <a:noFill/>
          </a:ln>
        </p:spPr>
      </p:pic>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 name="CustomShape 2"/>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Line 3"/>
          <p:cNvSpPr/>
          <p:nvPr/>
        </p:nvSpPr>
        <p:spPr>
          <a:xfrm>
            <a:off x="1193400" y="1737720"/>
            <a:ext cx="9966960" cy="0"/>
          </a:xfrm>
          <a:prstGeom prst="line">
            <a:avLst/>
          </a:prstGeom>
          <a:ln w="6480">
            <a:solidFill>
              <a:schemeClr val="tx1">
                <a:lumMod val="50000"/>
                <a:lumOff val="50000"/>
              </a:schemeClr>
            </a:solidFill>
            <a:round/>
          </a:ln>
        </p:spPr>
      </p:sp>
      <p:sp>
        <p:nvSpPr>
          <p:cNvPr id="3" name="CustomShape 4"/>
          <p:cNvSpPr/>
          <p:nvPr/>
        </p:nvSpPr>
        <p:spPr>
          <a:xfrm>
            <a:off x="0" y="4952880"/>
            <a:ext cx="12188520" cy="1904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 name="CustomShape 5"/>
          <p:cNvSpPr/>
          <p:nvPr/>
        </p:nvSpPr>
        <p:spPr>
          <a:xfrm>
            <a:off x="0" y="4915080"/>
            <a:ext cx="12188520" cy="63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 name="PlaceHolder 6"/>
          <p:cNvSpPr>
            <a:spLocks noGrp="1"/>
          </p:cNvSpPr>
          <p:nvPr>
            <p:ph type="title"/>
          </p:nvPr>
        </p:nvSpPr>
        <p:spPr>
          <a:xfrm>
            <a:off x="1097280" y="5074920"/>
            <a:ext cx="10113120" cy="822600"/>
          </a:xfrm>
          <a:prstGeom prst="rect">
            <a:avLst/>
          </a:prstGeom>
        </p:spPr>
        <p:txBody>
          <a:bodyPr tIns="0" bIns="0" anchor="b"/>
          <a:p>
            <a:pPr>
              <a:lnSpc>
                <a:spcPct val="100000"/>
              </a:lnSpc>
            </a:pPr>
            <a:r>
              <a:rPr lang="en-US" sz="3600" strike="noStrike">
                <a:solidFill>
                  <a:srgbClr val="ffffff"/>
                </a:solidFill>
                <a:latin typeface="Calibri Light"/>
              </a:rPr>
              <a:t>Click to edit the title text formatClick to edit Master title style</a:t>
            </a:r>
            <a:endParaRPr/>
          </a:p>
        </p:txBody>
      </p:sp>
      <p:sp>
        <p:nvSpPr>
          <p:cNvPr id="6" name="PlaceHolder 7"/>
          <p:cNvSpPr>
            <a:spLocks noGrp="1"/>
          </p:cNvSpPr>
          <p:nvPr>
            <p:ph type="body"/>
          </p:nvPr>
        </p:nvSpPr>
        <p:spPr>
          <a:xfrm>
            <a:off x="0" y="0"/>
            <a:ext cx="12191760" cy="4914720"/>
          </a:xfrm>
          <a:prstGeom prst="rect">
            <a:avLst/>
          </a:prstGeom>
        </p:spPr>
        <p:txBody>
          <a:bodyPr lIns="457200" rIns="0" tIns="457200"/>
          <a:p>
            <a:pPr>
              <a:buSzPct val="45000"/>
              <a:buFont typeface="StarSymbol"/>
              <a:buChar char=""/>
            </a:pPr>
            <a:r>
              <a:rPr lang="en-US" sz="3200" strike="noStrike">
                <a:solidFill>
                  <a:srgbClr val="000000"/>
                </a:solidFill>
                <a:latin typeface="Calibri"/>
              </a:rPr>
              <a:t>Click to edit the outline text format</a:t>
            </a:r>
            <a:endParaRPr/>
          </a:p>
          <a:p>
            <a:pPr lvl="1">
              <a:buSzPct val="75000"/>
              <a:buFont typeface="StarSymbol"/>
              <a:buChar char=""/>
            </a:pPr>
            <a:r>
              <a:rPr lang="en-US" sz="3200" strike="noStrike">
                <a:solidFill>
                  <a:srgbClr val="000000"/>
                </a:solidFill>
                <a:latin typeface="Calibri"/>
              </a:rPr>
              <a:t>Second Outline Level</a:t>
            </a:r>
            <a:endParaRPr/>
          </a:p>
          <a:p>
            <a:pPr lvl="2">
              <a:buSzPct val="45000"/>
              <a:buFont typeface="StarSymbol"/>
              <a:buChar char=""/>
            </a:pPr>
            <a:r>
              <a:rPr lang="en-US" sz="3200" strike="noStrike">
                <a:solidFill>
                  <a:srgbClr val="000000"/>
                </a:solidFill>
                <a:latin typeface="Calibri"/>
              </a:rPr>
              <a:t>Third Outline Level</a:t>
            </a:r>
            <a:endParaRPr/>
          </a:p>
          <a:p>
            <a:pPr lvl="3">
              <a:buSzPct val="75000"/>
              <a:buFont typeface="StarSymbol"/>
              <a:buChar char=""/>
            </a:pPr>
            <a:r>
              <a:rPr lang="en-US" sz="3200" strike="noStrike">
                <a:solidFill>
                  <a:srgbClr val="000000"/>
                </a:solidFill>
                <a:latin typeface="Calibri"/>
              </a:rPr>
              <a:t>Fourth Outline Level</a:t>
            </a:r>
            <a:endParaRPr/>
          </a:p>
          <a:p>
            <a:pPr lvl="4">
              <a:buSzPct val="45000"/>
              <a:buFont typeface="StarSymbol"/>
              <a:buChar char=""/>
            </a:pPr>
            <a:r>
              <a:rPr lang="en-US" sz="3200" strike="noStrike">
                <a:solidFill>
                  <a:srgbClr val="000000"/>
                </a:solidFill>
                <a:latin typeface="Calibri"/>
              </a:rPr>
              <a:t>Fifth Outline Level</a:t>
            </a:r>
            <a:endParaRPr/>
          </a:p>
          <a:p>
            <a:pPr lvl="5">
              <a:buSzPct val="45000"/>
              <a:buFont typeface="StarSymbol"/>
              <a:buChar char=""/>
            </a:pPr>
            <a:r>
              <a:rPr lang="en-US" sz="3200" strike="noStrike">
                <a:solidFill>
                  <a:srgbClr val="000000"/>
                </a:solidFill>
                <a:latin typeface="Calibri"/>
              </a:rPr>
              <a:t>Sixth Outline Level</a:t>
            </a:r>
            <a:endParaRPr/>
          </a:p>
          <a:p>
            <a:pPr>
              <a:lnSpc>
                <a:spcPct val="100000"/>
              </a:lnSpc>
            </a:pPr>
            <a:r>
              <a:rPr lang="en-US" sz="3200" strike="noStrike">
                <a:solidFill>
                  <a:srgbClr val="000000"/>
                </a:solidFill>
                <a:latin typeface="Calibri"/>
              </a:rPr>
              <a:t>Seventh Outline LevelClick icon to add picture</a:t>
            </a:r>
            <a:endParaRPr/>
          </a:p>
        </p:txBody>
      </p:sp>
      <p:sp>
        <p:nvSpPr>
          <p:cNvPr id="7" name="PlaceHolder 8"/>
          <p:cNvSpPr>
            <a:spLocks noGrp="1"/>
          </p:cNvSpPr>
          <p:nvPr>
            <p:ph type="body"/>
          </p:nvPr>
        </p:nvSpPr>
        <p:spPr>
          <a:xfrm>
            <a:off x="1097280" y="5906880"/>
            <a:ext cx="10112760" cy="594000"/>
          </a:xfrm>
          <a:prstGeom prst="rect">
            <a:avLst/>
          </a:prstGeom>
        </p:spPr>
        <p:txBody>
          <a:bodyPr tIns="0" bIns="0" anchor="ctr"/>
          <a:p>
            <a:pPr>
              <a:buSzPct val="45000"/>
              <a:buFont typeface="StarSymbol"/>
              <a:buChar char=""/>
            </a:pPr>
            <a:r>
              <a:rPr lang="en-US" sz="1500" strike="noStrike">
                <a:solidFill>
                  <a:srgbClr val="ffffff"/>
                </a:solidFill>
                <a:latin typeface="Calibri"/>
              </a:rPr>
              <a:t>Click to edit the outline text format</a:t>
            </a:r>
            <a:endParaRPr/>
          </a:p>
          <a:p>
            <a:pPr lvl="1">
              <a:buSzPct val="75000"/>
              <a:buFont typeface="StarSymbol"/>
              <a:buChar char=""/>
            </a:pPr>
            <a:r>
              <a:rPr lang="en-US" sz="1500" strike="noStrike">
                <a:solidFill>
                  <a:srgbClr val="ffffff"/>
                </a:solidFill>
                <a:latin typeface="Calibri"/>
              </a:rPr>
              <a:t>Second Outline Level</a:t>
            </a:r>
            <a:endParaRPr/>
          </a:p>
          <a:p>
            <a:pPr lvl="2">
              <a:buSzPct val="45000"/>
              <a:buFont typeface="StarSymbol"/>
              <a:buChar char=""/>
            </a:pPr>
            <a:r>
              <a:rPr lang="en-US" sz="1500" strike="noStrike">
                <a:solidFill>
                  <a:srgbClr val="ffffff"/>
                </a:solidFill>
                <a:latin typeface="Calibri"/>
              </a:rPr>
              <a:t>Third Outline Level</a:t>
            </a:r>
            <a:endParaRPr/>
          </a:p>
          <a:p>
            <a:pPr lvl="3">
              <a:buSzPct val="75000"/>
              <a:buFont typeface="StarSymbol"/>
              <a:buChar char=""/>
            </a:pPr>
            <a:r>
              <a:rPr lang="en-US" sz="1500" strike="noStrike">
                <a:solidFill>
                  <a:srgbClr val="ffffff"/>
                </a:solidFill>
                <a:latin typeface="Calibri"/>
              </a:rPr>
              <a:t>Fourth Outline Level</a:t>
            </a:r>
            <a:endParaRPr/>
          </a:p>
          <a:p>
            <a:pPr lvl="4">
              <a:buSzPct val="45000"/>
              <a:buFont typeface="StarSymbol"/>
              <a:buChar char=""/>
            </a:pPr>
            <a:r>
              <a:rPr lang="en-US" sz="1500" strike="noStrike">
                <a:solidFill>
                  <a:srgbClr val="ffffff"/>
                </a:solidFill>
                <a:latin typeface="Calibri"/>
              </a:rPr>
              <a:t>Fifth Outline Level</a:t>
            </a:r>
            <a:endParaRPr/>
          </a:p>
          <a:p>
            <a:pPr lvl="5">
              <a:buSzPct val="45000"/>
              <a:buFont typeface="StarSymbol"/>
              <a:buChar char=""/>
            </a:pPr>
            <a:r>
              <a:rPr lang="en-US" sz="1500" strike="noStrike">
                <a:solidFill>
                  <a:srgbClr val="ffffff"/>
                </a:solidFill>
                <a:latin typeface="Calibri"/>
              </a:rPr>
              <a:t>Sixth Outline Level</a:t>
            </a:r>
            <a:endParaRPr/>
          </a:p>
          <a:p>
            <a:pPr>
              <a:lnSpc>
                <a:spcPct val="100000"/>
              </a:lnSpc>
            </a:pPr>
            <a:r>
              <a:rPr lang="en-US" sz="1500" strike="noStrike">
                <a:solidFill>
                  <a:srgbClr val="ffffff"/>
                </a:solidFill>
                <a:latin typeface="Calibri"/>
              </a:rPr>
              <a:t>Seventh Outline LevelClick to edit Master text styles</a:t>
            </a:r>
            <a:endParaRPr/>
          </a:p>
        </p:txBody>
      </p:sp>
      <p:sp>
        <p:nvSpPr>
          <p:cNvPr id="8" name="PlaceHolder 9"/>
          <p:cNvSpPr>
            <a:spLocks noGrp="1"/>
          </p:cNvSpPr>
          <p:nvPr>
            <p:ph type="dt"/>
          </p:nvPr>
        </p:nvSpPr>
        <p:spPr>
          <a:xfrm>
            <a:off x="1097280" y="6459840"/>
            <a:ext cx="2471760" cy="364680"/>
          </a:xfrm>
          <a:prstGeom prst="rect">
            <a:avLst/>
          </a:prstGeom>
        </p:spPr>
        <p:txBody>
          <a:bodyPr anchor="ctr"/>
          <a:p>
            <a:pPr>
              <a:lnSpc>
                <a:spcPct val="100000"/>
              </a:lnSpc>
            </a:pPr>
            <a:r>
              <a:rPr lang="en-US" sz="900" strike="noStrike">
                <a:solidFill>
                  <a:srgbClr val="ffffff"/>
                </a:solidFill>
                <a:latin typeface="Calibri"/>
              </a:rPr>
              <a:t>9/26/14</a:t>
            </a:r>
            <a:endParaRPr/>
          </a:p>
        </p:txBody>
      </p:sp>
      <p:sp>
        <p:nvSpPr>
          <p:cNvPr id="9" name="PlaceHolder 10"/>
          <p:cNvSpPr>
            <a:spLocks noGrp="1"/>
          </p:cNvSpPr>
          <p:nvPr>
            <p:ph type="ftr"/>
          </p:nvPr>
        </p:nvSpPr>
        <p:spPr>
          <a:xfrm>
            <a:off x="3686040" y="6459840"/>
            <a:ext cx="4822560" cy="364680"/>
          </a:xfrm>
          <a:prstGeom prst="rect">
            <a:avLst/>
          </a:prstGeom>
        </p:spPr>
        <p:txBody>
          <a:bodyPr anchor="ctr"/>
          <a:p>
            <a:pPr algn="ctr">
              <a:lnSpc>
                <a:spcPct val="100000"/>
              </a:lnSpc>
            </a:pPr>
            <a:r>
              <a:rPr lang="en-US" sz="900" strike="noStrike">
                <a:solidFill>
                  <a:srgbClr val="ffffff"/>
                </a:solidFill>
                <a:latin typeface="Calibri"/>
              </a:rPr>
              <a:t>The Moss Group, Inc. </a:t>
            </a:r>
            <a:endParaRPr/>
          </a:p>
        </p:txBody>
      </p:sp>
      <p:sp>
        <p:nvSpPr>
          <p:cNvPr id="10" name="PlaceHolder 11"/>
          <p:cNvSpPr>
            <a:spLocks noGrp="1"/>
          </p:cNvSpPr>
          <p:nvPr>
            <p:ph type="sldNum"/>
          </p:nvPr>
        </p:nvSpPr>
        <p:spPr>
          <a:xfrm>
            <a:off x="9900360" y="6459840"/>
            <a:ext cx="1311840" cy="364680"/>
          </a:xfrm>
          <a:prstGeom prst="rect">
            <a:avLst/>
          </a:prstGeom>
        </p:spPr>
        <p:txBody>
          <a:bodyPr anchor="ctr"/>
          <a:p>
            <a:pPr algn="r">
              <a:lnSpc>
                <a:spcPct val="100000"/>
              </a:lnSpc>
            </a:pPr>
            <a:fld id="{B1E6D237-BC8E-4D3B-BE73-13AF23CFBBBC}" type="slidenum">
              <a:rPr lang="en-US" sz="1050" strike="noStrike">
                <a:solidFill>
                  <a:srgbClr val="ffffff"/>
                </a:solidFill>
                <a:latin typeface="Calibri"/>
              </a:rPr>
              <a:t>&lt;number&gt;</a:t>
            </a:fld>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5" name="CustomShape 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6" name="CustomShape 2"/>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7" name="Line 3"/>
          <p:cNvSpPr/>
          <p:nvPr/>
        </p:nvSpPr>
        <p:spPr>
          <a:xfrm>
            <a:off x="1193400" y="1737720"/>
            <a:ext cx="9966960" cy="0"/>
          </a:xfrm>
          <a:prstGeom prst="line">
            <a:avLst/>
          </a:prstGeom>
          <a:ln w="6480">
            <a:solidFill>
              <a:schemeClr val="tx1">
                <a:lumMod val="50000"/>
                <a:lumOff val="50000"/>
              </a:schemeClr>
            </a:solidFill>
            <a:round/>
          </a:ln>
        </p:spPr>
      </p:sp>
      <p:sp>
        <p:nvSpPr>
          <p:cNvPr id="48" name="CustomShape 4"/>
          <p:cNvSpPr/>
          <p:nvPr/>
        </p:nvSpPr>
        <p:spPr>
          <a:xfrm>
            <a:off x="3240" y="6400800"/>
            <a:ext cx="1218852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9" name="CustomShape 5"/>
          <p:cNvSpPr/>
          <p:nvPr/>
        </p:nvSpPr>
        <p:spPr>
          <a:xfrm>
            <a:off x="0" y="6334200"/>
            <a:ext cx="12188520" cy="63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0" name="PlaceHolder 6"/>
          <p:cNvSpPr>
            <a:spLocks noGrp="1"/>
          </p:cNvSpPr>
          <p:nvPr>
            <p:ph type="title"/>
          </p:nvPr>
        </p:nvSpPr>
        <p:spPr>
          <a:xfrm>
            <a:off x="1097280" y="758880"/>
            <a:ext cx="10058040" cy="3565800"/>
          </a:xfrm>
          <a:prstGeom prst="rect">
            <a:avLst/>
          </a:prstGeom>
        </p:spPr>
        <p:txBody>
          <a:bodyPr anchor="b"/>
          <a:p>
            <a:pPr>
              <a:lnSpc>
                <a:spcPct val="85000"/>
              </a:lnSpc>
            </a:pPr>
            <a:r>
              <a:rPr lang="en-US" sz="8000" strike="noStrike">
                <a:solidFill>
                  <a:srgbClr val="262626"/>
                </a:solidFill>
                <a:latin typeface="Calibri Light"/>
              </a:rPr>
              <a:t>Click to edit the title text formatClick to edit Master title style</a:t>
            </a:r>
            <a:endParaRPr/>
          </a:p>
        </p:txBody>
      </p:sp>
      <p:sp>
        <p:nvSpPr>
          <p:cNvPr id="51" name="PlaceHolder 7"/>
          <p:cNvSpPr>
            <a:spLocks noGrp="1"/>
          </p:cNvSpPr>
          <p:nvPr>
            <p:ph type="dt"/>
          </p:nvPr>
        </p:nvSpPr>
        <p:spPr>
          <a:xfrm>
            <a:off x="1097280" y="6459840"/>
            <a:ext cx="2471760" cy="364680"/>
          </a:xfrm>
          <a:prstGeom prst="rect">
            <a:avLst/>
          </a:prstGeom>
        </p:spPr>
        <p:txBody>
          <a:bodyPr anchor="ctr"/>
          <a:p>
            <a:pPr>
              <a:lnSpc>
                <a:spcPct val="100000"/>
              </a:lnSpc>
            </a:pPr>
            <a:r>
              <a:rPr lang="en-US" sz="900" strike="noStrike">
                <a:solidFill>
                  <a:srgbClr val="ffffff"/>
                </a:solidFill>
                <a:latin typeface="Calibri"/>
              </a:rPr>
              <a:t>9/26/14</a:t>
            </a:r>
            <a:endParaRPr/>
          </a:p>
        </p:txBody>
      </p:sp>
      <p:sp>
        <p:nvSpPr>
          <p:cNvPr id="52" name="PlaceHolder 8"/>
          <p:cNvSpPr>
            <a:spLocks noGrp="1"/>
          </p:cNvSpPr>
          <p:nvPr>
            <p:ph type="ftr"/>
          </p:nvPr>
        </p:nvSpPr>
        <p:spPr>
          <a:xfrm>
            <a:off x="3686040" y="6459840"/>
            <a:ext cx="4822560" cy="364680"/>
          </a:xfrm>
          <a:prstGeom prst="rect">
            <a:avLst/>
          </a:prstGeom>
        </p:spPr>
        <p:txBody>
          <a:bodyPr anchor="ctr"/>
          <a:p>
            <a:pPr algn="ctr">
              <a:lnSpc>
                <a:spcPct val="100000"/>
              </a:lnSpc>
            </a:pPr>
            <a:r>
              <a:rPr lang="en-US" sz="900" strike="noStrike">
                <a:solidFill>
                  <a:srgbClr val="ffffff"/>
                </a:solidFill>
                <a:latin typeface="Calibri"/>
              </a:rPr>
              <a:t>The Moss Group, Inc. </a:t>
            </a:r>
            <a:endParaRPr/>
          </a:p>
        </p:txBody>
      </p:sp>
      <p:sp>
        <p:nvSpPr>
          <p:cNvPr id="53" name="PlaceHolder 9"/>
          <p:cNvSpPr>
            <a:spLocks noGrp="1"/>
          </p:cNvSpPr>
          <p:nvPr>
            <p:ph type="sldNum"/>
          </p:nvPr>
        </p:nvSpPr>
        <p:spPr>
          <a:xfrm>
            <a:off x="9900360" y="6459840"/>
            <a:ext cx="1311840" cy="364680"/>
          </a:xfrm>
          <a:prstGeom prst="rect">
            <a:avLst/>
          </a:prstGeom>
        </p:spPr>
        <p:txBody>
          <a:bodyPr anchor="ctr"/>
          <a:p>
            <a:pPr algn="r">
              <a:lnSpc>
                <a:spcPct val="100000"/>
              </a:lnSpc>
            </a:pPr>
            <a:fld id="{2318F497-EAAD-41D0-90E9-9FB06FDE80B9}" type="slidenum">
              <a:rPr lang="en-US" sz="1050" strike="noStrike">
                <a:solidFill>
                  <a:srgbClr val="ffffff"/>
                </a:solidFill>
                <a:latin typeface="Calibri"/>
              </a:rPr>
              <a:t>&lt;number&gt;</a:t>
            </a:fld>
            <a:endParaRPr/>
          </a:p>
        </p:txBody>
      </p:sp>
      <p:sp>
        <p:nvSpPr>
          <p:cNvPr id="54" name="Line 10"/>
          <p:cNvSpPr/>
          <p:nvPr/>
        </p:nvSpPr>
        <p:spPr>
          <a:xfrm>
            <a:off x="1207440" y="4343400"/>
            <a:ext cx="9875520" cy="0"/>
          </a:xfrm>
          <a:prstGeom prst="line">
            <a:avLst/>
          </a:prstGeom>
          <a:ln w="6480">
            <a:solidFill>
              <a:schemeClr val="tx1">
                <a:lumMod val="50000"/>
                <a:lumOff val="50000"/>
              </a:schemeClr>
            </a:solidFill>
            <a:round/>
          </a:ln>
        </p:spPr>
      </p:sp>
      <p:sp>
        <p:nvSpPr>
          <p:cNvPr id="55" name="PlaceHolder 11"/>
          <p:cNvSpPr>
            <a:spLocks noGrp="1"/>
          </p:cNvSpPr>
          <p:nvPr>
            <p:ph type="body"/>
          </p:nvPr>
        </p:nvSpPr>
        <p:spPr>
          <a:xfrm>
            <a:off x="609480" y="1604520"/>
            <a:ext cx="10972440" cy="3977280"/>
          </a:xfrm>
          <a:prstGeom prst="rect">
            <a:avLst/>
          </a:prstGeom>
        </p:spPr>
        <p:txBody>
          <a:bodyPr lIns="0" rIns="0" tIns="0" bIns="0"/>
          <a:p>
            <a:pPr>
              <a:buSzPct val="45000"/>
              <a:buFont typeface="StarSymbol"/>
              <a:buChar char=""/>
            </a:pPr>
            <a:r>
              <a:rPr lang="en-US" sz="2000">
                <a:latin typeface="Calibri"/>
              </a:rPr>
              <a:t>Click to edit the outline text format</a:t>
            </a:r>
            <a:endParaRPr/>
          </a:p>
          <a:p>
            <a:pPr lvl="1">
              <a:buSzPct val="75000"/>
              <a:buFont typeface="StarSymbol"/>
              <a:buChar char=""/>
            </a:pPr>
            <a:r>
              <a:rPr lang="en-US" sz="1400">
                <a:latin typeface="Calibri"/>
              </a:rPr>
              <a:t>Second Outline Level</a:t>
            </a:r>
            <a:endParaRPr/>
          </a:p>
          <a:p>
            <a:pPr lvl="2">
              <a:buSzPct val="45000"/>
              <a:buFont typeface="StarSymbol"/>
              <a:buChar char=""/>
            </a:pPr>
            <a:r>
              <a:rPr lang="en-US" sz="1400">
                <a:latin typeface="Calibri"/>
              </a:rPr>
              <a:t>Third Outline Level</a:t>
            </a:r>
            <a:endParaRPr/>
          </a:p>
          <a:p>
            <a:pPr lvl="3">
              <a:buSzPct val="75000"/>
              <a:buFont typeface="StarSymbol"/>
              <a:buChar char=""/>
            </a:pPr>
            <a:r>
              <a:rPr lang="en-US" sz="14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90" name="CustomShape 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91" name="CustomShape 2"/>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2" name="Line 3"/>
          <p:cNvSpPr/>
          <p:nvPr/>
        </p:nvSpPr>
        <p:spPr>
          <a:xfrm>
            <a:off x="1193400" y="1737720"/>
            <a:ext cx="9966960" cy="0"/>
          </a:xfrm>
          <a:prstGeom prst="line">
            <a:avLst/>
          </a:prstGeom>
          <a:ln w="6480">
            <a:solidFill>
              <a:schemeClr val="tx1">
                <a:lumMod val="50000"/>
                <a:lumOff val="50000"/>
              </a:schemeClr>
            </a:solidFill>
            <a:round/>
          </a:ln>
        </p:spPr>
      </p:sp>
      <p:sp>
        <p:nvSpPr>
          <p:cNvPr id="93" name="PlaceHolder 4"/>
          <p:cNvSpPr>
            <a:spLocks noGrp="1"/>
          </p:cNvSpPr>
          <p:nvPr>
            <p:ph type="title"/>
          </p:nvPr>
        </p:nvSpPr>
        <p:spPr>
          <a:xfrm>
            <a:off x="1097280" y="286560"/>
            <a:ext cx="10058040" cy="1450440"/>
          </a:xfrm>
          <a:prstGeom prst="rect">
            <a:avLst/>
          </a:prstGeom>
        </p:spPr>
        <p:txBody>
          <a:bodyPr anchor="b"/>
          <a:p>
            <a:pPr>
              <a:lnSpc>
                <a:spcPct val="85000"/>
              </a:lnSpc>
            </a:pPr>
            <a:r>
              <a:rPr lang="en-US" sz="4800" strike="noStrike">
                <a:solidFill>
                  <a:srgbClr val="404040"/>
                </a:solidFill>
                <a:latin typeface="Calibri Light"/>
              </a:rPr>
              <a:t>Click to edit the title text formatClick to edit Master title style</a:t>
            </a:r>
            <a:endParaRPr/>
          </a:p>
        </p:txBody>
      </p:sp>
      <p:sp>
        <p:nvSpPr>
          <p:cNvPr id="94" name="PlaceHolder 5"/>
          <p:cNvSpPr>
            <a:spLocks noGrp="1"/>
          </p:cNvSpPr>
          <p:nvPr>
            <p:ph type="body"/>
          </p:nvPr>
        </p:nvSpPr>
        <p:spPr>
          <a:xfrm>
            <a:off x="1097280" y="1845720"/>
            <a:ext cx="10058040" cy="4023000"/>
          </a:xfrm>
          <a:prstGeom prst="rect">
            <a:avLst/>
          </a:prstGeom>
        </p:spPr>
        <p:txBody>
          <a:bodyPr lIns="0" rIns="0"/>
          <a:p>
            <a:pPr>
              <a:buSzPct val="45000"/>
              <a:buFont typeface="StarSymbol"/>
              <a:buChar char=""/>
            </a:pPr>
            <a:r>
              <a:rPr lang="en-US" sz="2000" strike="noStrike">
                <a:solidFill>
                  <a:srgbClr val="404040"/>
                </a:solidFill>
                <a:latin typeface="Calibri"/>
              </a:rPr>
              <a:t>Click to edit the outline text format</a:t>
            </a:r>
            <a:endParaRPr/>
          </a:p>
          <a:p>
            <a:pPr lvl="1">
              <a:buSzPct val="75000"/>
              <a:buFont typeface="StarSymbol"/>
              <a:buChar char=""/>
            </a:pPr>
            <a:r>
              <a:rPr lang="en-US" sz="2000" strike="noStrike">
                <a:solidFill>
                  <a:srgbClr val="404040"/>
                </a:solidFill>
                <a:latin typeface="Calibri"/>
              </a:rPr>
              <a:t>Second Outline Level</a:t>
            </a:r>
            <a:endParaRPr/>
          </a:p>
          <a:p>
            <a:pPr lvl="2">
              <a:buSzPct val="45000"/>
              <a:buFont typeface="StarSymbol"/>
              <a:buChar char=""/>
            </a:pPr>
            <a:r>
              <a:rPr lang="en-US" sz="2000" strike="noStrike">
                <a:solidFill>
                  <a:srgbClr val="404040"/>
                </a:solidFill>
                <a:latin typeface="Calibri"/>
              </a:rPr>
              <a:t>Third Outline Level</a:t>
            </a:r>
            <a:endParaRPr/>
          </a:p>
          <a:p>
            <a:pPr lvl="3">
              <a:buSzPct val="75000"/>
              <a:buFont typeface="StarSymbol"/>
              <a:buChar char=""/>
            </a:pPr>
            <a:r>
              <a:rPr lang="en-US" sz="2000" strike="noStrike">
                <a:solidFill>
                  <a:srgbClr val="404040"/>
                </a:solidFill>
                <a:latin typeface="Calibri"/>
              </a:rPr>
              <a:t>Fourth Outline Level</a:t>
            </a:r>
            <a:endParaRPr/>
          </a:p>
          <a:p>
            <a:pPr lvl="4">
              <a:buSzPct val="45000"/>
              <a:buFont typeface="StarSymbol"/>
              <a:buChar char=""/>
            </a:pPr>
            <a:r>
              <a:rPr lang="en-US" sz="2000" strike="noStrike">
                <a:solidFill>
                  <a:srgbClr val="404040"/>
                </a:solidFill>
                <a:latin typeface="Calibri"/>
              </a:rPr>
              <a:t>Fifth Outline Level</a:t>
            </a:r>
            <a:endParaRPr/>
          </a:p>
          <a:p>
            <a:pPr lvl="5">
              <a:buSzPct val="45000"/>
              <a:buFont typeface="StarSymbol"/>
              <a:buChar char=""/>
            </a:pPr>
            <a:r>
              <a:rPr lang="en-US" sz="2000" strike="noStrike">
                <a:solidFill>
                  <a:srgbClr val="404040"/>
                </a:solidFill>
                <a:latin typeface="Calibri"/>
              </a:rPr>
              <a:t>Sixth Outline Level</a:t>
            </a:r>
            <a:endParaRPr/>
          </a:p>
          <a:p>
            <a:pPr>
              <a:lnSpc>
                <a:spcPct val="100000"/>
              </a:lnSpc>
              <a:buFont typeface="Calibri"/>
              <a:buChar char=" "/>
            </a:pPr>
            <a:r>
              <a:rPr lang="en-US" sz="2000" strike="noStrike">
                <a:solidFill>
                  <a:srgbClr val="404040"/>
                </a:solidFill>
                <a:latin typeface="Calibri"/>
              </a:rPr>
              <a:t>Seventh Outline LevelClick to edit Master text styles</a:t>
            </a:r>
            <a:endParaRPr/>
          </a:p>
          <a:p>
            <a:pPr lvl="1">
              <a:lnSpc>
                <a:spcPct val="100000"/>
              </a:lnSpc>
              <a:buFont typeface="Calibri"/>
              <a:buChar char="◦"/>
            </a:pPr>
            <a:r>
              <a:rPr lang="en-US" strike="noStrike">
                <a:solidFill>
                  <a:srgbClr val="404040"/>
                </a:solidFill>
                <a:latin typeface="Calibri"/>
              </a:rPr>
              <a:t>Second level</a:t>
            </a:r>
            <a:endParaRPr/>
          </a:p>
          <a:p>
            <a:pPr lvl="2">
              <a:lnSpc>
                <a:spcPct val="100000"/>
              </a:lnSpc>
              <a:buFont typeface="Calibri"/>
              <a:buChar char="◦"/>
            </a:pPr>
            <a:r>
              <a:rPr lang="en-US" sz="1400" strike="noStrike">
                <a:solidFill>
                  <a:srgbClr val="404040"/>
                </a:solidFill>
                <a:latin typeface="Calibri"/>
              </a:rPr>
              <a:t>Third level</a:t>
            </a:r>
            <a:endParaRPr/>
          </a:p>
          <a:p>
            <a:pPr lvl="3">
              <a:lnSpc>
                <a:spcPct val="100000"/>
              </a:lnSpc>
              <a:buFont typeface="Calibri"/>
              <a:buChar char="◦"/>
            </a:pPr>
            <a:r>
              <a:rPr lang="en-US" sz="1400" strike="noStrike">
                <a:solidFill>
                  <a:srgbClr val="404040"/>
                </a:solidFill>
                <a:latin typeface="Calibri"/>
              </a:rPr>
              <a:t>Fourth level</a:t>
            </a:r>
            <a:endParaRPr/>
          </a:p>
          <a:p>
            <a:pPr lvl="4">
              <a:lnSpc>
                <a:spcPct val="100000"/>
              </a:lnSpc>
              <a:buFont typeface="Calibri"/>
              <a:buChar char="◦"/>
            </a:pPr>
            <a:r>
              <a:rPr lang="en-US" sz="1400" strike="noStrike">
                <a:solidFill>
                  <a:srgbClr val="404040"/>
                </a:solidFill>
                <a:latin typeface="Calibri"/>
              </a:rPr>
              <a:t>Fifth level</a:t>
            </a:r>
            <a:endParaRPr/>
          </a:p>
        </p:txBody>
      </p:sp>
      <p:sp>
        <p:nvSpPr>
          <p:cNvPr id="95" name="PlaceHolder 6"/>
          <p:cNvSpPr>
            <a:spLocks noGrp="1"/>
          </p:cNvSpPr>
          <p:nvPr>
            <p:ph type="dt"/>
          </p:nvPr>
        </p:nvSpPr>
        <p:spPr>
          <a:xfrm>
            <a:off x="1097280" y="6459840"/>
            <a:ext cx="2471760" cy="364680"/>
          </a:xfrm>
          <a:prstGeom prst="rect">
            <a:avLst/>
          </a:prstGeom>
        </p:spPr>
        <p:txBody>
          <a:bodyPr anchor="ctr"/>
          <a:p>
            <a:pPr>
              <a:lnSpc>
                <a:spcPct val="100000"/>
              </a:lnSpc>
            </a:pPr>
            <a:r>
              <a:rPr lang="en-US" sz="900" strike="noStrike">
                <a:solidFill>
                  <a:srgbClr val="ffffff"/>
                </a:solidFill>
                <a:latin typeface="Calibri"/>
              </a:rPr>
              <a:t>9/26/14</a:t>
            </a:r>
            <a:endParaRPr/>
          </a:p>
        </p:txBody>
      </p:sp>
      <p:sp>
        <p:nvSpPr>
          <p:cNvPr id="96" name="PlaceHolder 7"/>
          <p:cNvSpPr>
            <a:spLocks noGrp="1"/>
          </p:cNvSpPr>
          <p:nvPr>
            <p:ph type="ftr"/>
          </p:nvPr>
        </p:nvSpPr>
        <p:spPr>
          <a:xfrm>
            <a:off x="3686040" y="6459840"/>
            <a:ext cx="4822560" cy="364680"/>
          </a:xfrm>
          <a:prstGeom prst="rect">
            <a:avLst/>
          </a:prstGeom>
        </p:spPr>
        <p:txBody>
          <a:bodyPr anchor="ctr"/>
          <a:p>
            <a:pPr algn="ctr">
              <a:lnSpc>
                <a:spcPct val="100000"/>
              </a:lnSpc>
            </a:pPr>
            <a:r>
              <a:rPr lang="en-US" sz="900" strike="noStrike">
                <a:solidFill>
                  <a:srgbClr val="ffffff"/>
                </a:solidFill>
                <a:latin typeface="Calibri"/>
              </a:rPr>
              <a:t>The Moss Group, Inc. </a:t>
            </a:r>
            <a:endParaRPr/>
          </a:p>
        </p:txBody>
      </p:sp>
      <p:sp>
        <p:nvSpPr>
          <p:cNvPr id="97" name="PlaceHolder 8"/>
          <p:cNvSpPr>
            <a:spLocks noGrp="1"/>
          </p:cNvSpPr>
          <p:nvPr>
            <p:ph type="sldNum"/>
          </p:nvPr>
        </p:nvSpPr>
        <p:spPr>
          <a:xfrm>
            <a:off x="9900360" y="6459840"/>
            <a:ext cx="1311840" cy="364680"/>
          </a:xfrm>
          <a:prstGeom prst="rect">
            <a:avLst/>
          </a:prstGeom>
        </p:spPr>
        <p:txBody>
          <a:bodyPr anchor="ctr"/>
          <a:p>
            <a:pPr algn="r">
              <a:lnSpc>
                <a:spcPct val="100000"/>
              </a:lnSpc>
            </a:pPr>
            <a:fld id="{C058D9EE-E4C9-42AC-A0EF-735E6880F803}" type="slidenum">
              <a:rPr lang="en-US" sz="1050" strike="noStrike">
                <a:solidFill>
                  <a:srgbClr val="ffffff"/>
                </a:solidFill>
                <a:latin typeface="Calibri"/>
              </a:rPr>
              <a:t>&lt;number&gt;</a:t>
            </a:fld>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32" name="CustomShape 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33" name="CustomShape 2"/>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34" name="Line 3"/>
          <p:cNvSpPr/>
          <p:nvPr/>
        </p:nvSpPr>
        <p:spPr>
          <a:xfrm>
            <a:off x="1193400" y="1737720"/>
            <a:ext cx="9966960" cy="0"/>
          </a:xfrm>
          <a:prstGeom prst="line">
            <a:avLst/>
          </a:prstGeom>
          <a:ln w="6480">
            <a:solidFill>
              <a:schemeClr val="tx1">
                <a:lumMod val="50000"/>
                <a:lumOff val="50000"/>
              </a:schemeClr>
            </a:solidFill>
            <a:round/>
          </a:ln>
        </p:spPr>
      </p:sp>
      <p:sp>
        <p:nvSpPr>
          <p:cNvPr id="135" name="PlaceHolder 4"/>
          <p:cNvSpPr>
            <a:spLocks noGrp="1"/>
          </p:cNvSpPr>
          <p:nvPr>
            <p:ph type="title"/>
          </p:nvPr>
        </p:nvSpPr>
        <p:spPr>
          <a:xfrm>
            <a:off x="1097280" y="286560"/>
            <a:ext cx="10058040" cy="1450440"/>
          </a:xfrm>
          <a:prstGeom prst="rect">
            <a:avLst/>
          </a:prstGeom>
        </p:spPr>
        <p:txBody>
          <a:bodyPr anchor="b"/>
          <a:p>
            <a:pPr>
              <a:lnSpc>
                <a:spcPct val="85000"/>
              </a:lnSpc>
            </a:pPr>
            <a:r>
              <a:rPr lang="en-US" sz="4800" strike="noStrike">
                <a:solidFill>
                  <a:srgbClr val="404040"/>
                </a:solidFill>
                <a:latin typeface="Calibri Light"/>
              </a:rPr>
              <a:t>Click to edit the title text formatClick to edit Master title style</a:t>
            </a:r>
            <a:endParaRPr/>
          </a:p>
        </p:txBody>
      </p:sp>
      <p:sp>
        <p:nvSpPr>
          <p:cNvPr id="136" name="PlaceHolder 5"/>
          <p:cNvSpPr>
            <a:spLocks noGrp="1"/>
          </p:cNvSpPr>
          <p:nvPr>
            <p:ph type="dt"/>
          </p:nvPr>
        </p:nvSpPr>
        <p:spPr>
          <a:xfrm>
            <a:off x="1097280" y="6459840"/>
            <a:ext cx="2471760" cy="364680"/>
          </a:xfrm>
          <a:prstGeom prst="rect">
            <a:avLst/>
          </a:prstGeom>
        </p:spPr>
        <p:txBody>
          <a:bodyPr anchor="ctr"/>
          <a:p>
            <a:pPr>
              <a:lnSpc>
                <a:spcPct val="100000"/>
              </a:lnSpc>
            </a:pPr>
            <a:r>
              <a:rPr lang="en-US" sz="900" strike="noStrike">
                <a:solidFill>
                  <a:srgbClr val="ffffff"/>
                </a:solidFill>
                <a:latin typeface="Calibri"/>
              </a:rPr>
              <a:t>9/26/14</a:t>
            </a:r>
            <a:endParaRPr/>
          </a:p>
        </p:txBody>
      </p:sp>
      <p:sp>
        <p:nvSpPr>
          <p:cNvPr id="137" name="PlaceHolder 6"/>
          <p:cNvSpPr>
            <a:spLocks noGrp="1"/>
          </p:cNvSpPr>
          <p:nvPr>
            <p:ph type="ftr"/>
          </p:nvPr>
        </p:nvSpPr>
        <p:spPr>
          <a:xfrm>
            <a:off x="3686040" y="6459840"/>
            <a:ext cx="4822560" cy="364680"/>
          </a:xfrm>
          <a:prstGeom prst="rect">
            <a:avLst/>
          </a:prstGeom>
        </p:spPr>
        <p:txBody>
          <a:bodyPr anchor="ctr"/>
          <a:p>
            <a:pPr algn="ctr">
              <a:lnSpc>
                <a:spcPct val="100000"/>
              </a:lnSpc>
            </a:pPr>
            <a:r>
              <a:rPr lang="en-US" sz="900" strike="noStrike">
                <a:solidFill>
                  <a:srgbClr val="ffffff"/>
                </a:solidFill>
                <a:latin typeface="Calibri"/>
              </a:rPr>
              <a:t>The Moss Group, Inc. </a:t>
            </a:r>
            <a:endParaRPr/>
          </a:p>
        </p:txBody>
      </p:sp>
      <p:sp>
        <p:nvSpPr>
          <p:cNvPr id="138" name="PlaceHolder 7"/>
          <p:cNvSpPr>
            <a:spLocks noGrp="1"/>
          </p:cNvSpPr>
          <p:nvPr>
            <p:ph type="sldNum"/>
          </p:nvPr>
        </p:nvSpPr>
        <p:spPr>
          <a:xfrm>
            <a:off x="9900360" y="6459840"/>
            <a:ext cx="1311840" cy="364680"/>
          </a:xfrm>
          <a:prstGeom prst="rect">
            <a:avLst/>
          </a:prstGeom>
        </p:spPr>
        <p:txBody>
          <a:bodyPr anchor="ctr"/>
          <a:p>
            <a:pPr algn="r">
              <a:lnSpc>
                <a:spcPct val="100000"/>
              </a:lnSpc>
            </a:pPr>
            <a:fld id="{C7A44E0D-1AE9-4B95-84AB-938AB7AECF00}" type="slidenum">
              <a:rPr lang="en-US" sz="1050" strike="noStrike">
                <a:solidFill>
                  <a:srgbClr val="ffffff"/>
                </a:solidFill>
                <a:latin typeface="Calibri"/>
              </a:rPr>
              <a:t>&lt;number&gt;</a:t>
            </a:fld>
            <a:endParaRPr/>
          </a:p>
        </p:txBody>
      </p:sp>
      <p:sp>
        <p:nvSpPr>
          <p:cNvPr id="139" name="PlaceHolder 8"/>
          <p:cNvSpPr>
            <a:spLocks noGrp="1"/>
          </p:cNvSpPr>
          <p:nvPr>
            <p:ph type="body"/>
          </p:nvPr>
        </p:nvSpPr>
        <p:spPr>
          <a:xfrm>
            <a:off x="609480" y="1604520"/>
            <a:ext cx="10972440" cy="3977280"/>
          </a:xfrm>
          <a:prstGeom prst="rect">
            <a:avLst/>
          </a:prstGeom>
        </p:spPr>
        <p:txBody>
          <a:bodyPr lIns="0" rIns="0" tIns="0" bIns="0"/>
          <a:p>
            <a:pPr>
              <a:buSzPct val="45000"/>
              <a:buFont typeface="StarSymbol"/>
              <a:buChar char=""/>
            </a:pPr>
            <a:r>
              <a:rPr lang="en-US" sz="2000">
                <a:latin typeface="Calibri"/>
              </a:rPr>
              <a:t>Click to edit the outline text format</a:t>
            </a:r>
            <a:endParaRPr/>
          </a:p>
          <a:p>
            <a:pPr lvl="1">
              <a:buSzPct val="75000"/>
              <a:buFont typeface="StarSymbol"/>
              <a:buChar char=""/>
            </a:pPr>
            <a:r>
              <a:rPr lang="en-US" sz="1400">
                <a:latin typeface="Calibri"/>
              </a:rPr>
              <a:t>Second Outline Level</a:t>
            </a:r>
            <a:endParaRPr/>
          </a:p>
          <a:p>
            <a:pPr lvl="2">
              <a:buSzPct val="45000"/>
              <a:buFont typeface="StarSymbol"/>
              <a:buChar char=""/>
            </a:pPr>
            <a:r>
              <a:rPr lang="en-US" sz="1400">
                <a:latin typeface="Calibri"/>
              </a:rPr>
              <a:t>Third Outline Level</a:t>
            </a:r>
            <a:endParaRPr/>
          </a:p>
          <a:p>
            <a:pPr lvl="3">
              <a:buSzPct val="75000"/>
              <a:buFont typeface="StarSymbol"/>
              <a:buChar char=""/>
            </a:pPr>
            <a:r>
              <a:rPr lang="en-US" sz="14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74" name="CustomShape 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75" name="CustomShape 2"/>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76" name="Line 3"/>
          <p:cNvSpPr/>
          <p:nvPr/>
        </p:nvSpPr>
        <p:spPr>
          <a:xfrm>
            <a:off x="1193400" y="1737720"/>
            <a:ext cx="9966960" cy="0"/>
          </a:xfrm>
          <a:prstGeom prst="line">
            <a:avLst/>
          </a:prstGeom>
          <a:ln w="6480">
            <a:solidFill>
              <a:schemeClr val="tx1">
                <a:lumMod val="50000"/>
                <a:lumOff val="50000"/>
              </a:schemeClr>
            </a:solidFill>
            <a:round/>
          </a:ln>
        </p:spPr>
      </p:sp>
      <p:sp>
        <p:nvSpPr>
          <p:cNvPr id="177" name="CustomShape 4"/>
          <p:cNvSpPr/>
          <p:nvPr/>
        </p:nvSpPr>
        <p:spPr>
          <a:xfrm>
            <a:off x="3240" y="6400800"/>
            <a:ext cx="1218852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78" name="CustomShape 5"/>
          <p:cNvSpPr/>
          <p:nvPr/>
        </p:nvSpPr>
        <p:spPr>
          <a:xfrm>
            <a:off x="0" y="6334200"/>
            <a:ext cx="12188520" cy="63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79" name="PlaceHolder 6"/>
          <p:cNvSpPr>
            <a:spLocks noGrp="1"/>
          </p:cNvSpPr>
          <p:nvPr>
            <p:ph type="title"/>
          </p:nvPr>
        </p:nvSpPr>
        <p:spPr>
          <a:xfrm>
            <a:off x="1097280" y="758880"/>
            <a:ext cx="10058040" cy="3565800"/>
          </a:xfrm>
          <a:prstGeom prst="rect">
            <a:avLst/>
          </a:prstGeom>
        </p:spPr>
        <p:txBody>
          <a:bodyPr anchor="b"/>
          <a:p>
            <a:pPr>
              <a:lnSpc>
                <a:spcPct val="85000"/>
              </a:lnSpc>
            </a:pPr>
            <a:r>
              <a:rPr lang="en-US" sz="8000" strike="noStrike">
                <a:solidFill>
                  <a:srgbClr val="262626"/>
                </a:solidFill>
                <a:latin typeface="Calibri Light"/>
              </a:rPr>
              <a:t>Click to edit the title text formatClick to edit Master title style</a:t>
            </a:r>
            <a:endParaRPr/>
          </a:p>
        </p:txBody>
      </p:sp>
      <p:sp>
        <p:nvSpPr>
          <p:cNvPr id="180" name="PlaceHolder 7"/>
          <p:cNvSpPr>
            <a:spLocks noGrp="1"/>
          </p:cNvSpPr>
          <p:nvPr>
            <p:ph type="body"/>
          </p:nvPr>
        </p:nvSpPr>
        <p:spPr>
          <a:xfrm>
            <a:off x="1097280" y="4453200"/>
            <a:ext cx="10058040" cy="1142640"/>
          </a:xfrm>
          <a:prstGeom prst="rect">
            <a:avLst/>
          </a:prstGeom>
        </p:spPr>
        <p:txBody>
          <a:bodyPr/>
          <a:p>
            <a:pPr>
              <a:buSzPct val="45000"/>
              <a:buFont typeface="StarSymbol"/>
              <a:buChar char=""/>
            </a:pPr>
            <a:r>
              <a:rPr lang="en-US" sz="2400" strike="noStrike">
                <a:solidFill>
                  <a:srgbClr val="455f51"/>
                </a:solidFill>
                <a:latin typeface="Calibri Light"/>
              </a:rPr>
              <a:t>Click to edit the outline text format</a:t>
            </a:r>
            <a:endParaRPr/>
          </a:p>
          <a:p>
            <a:pPr lvl="1">
              <a:buSzPct val="75000"/>
              <a:buFont typeface="StarSymbol"/>
              <a:buChar char=""/>
            </a:pPr>
            <a:r>
              <a:rPr lang="en-US" sz="2400" strike="noStrike">
                <a:solidFill>
                  <a:srgbClr val="455f51"/>
                </a:solidFill>
                <a:latin typeface="Calibri Light"/>
              </a:rPr>
              <a:t>Second Outline Level</a:t>
            </a:r>
            <a:endParaRPr/>
          </a:p>
          <a:p>
            <a:pPr lvl="2">
              <a:buSzPct val="45000"/>
              <a:buFont typeface="StarSymbol"/>
              <a:buChar char=""/>
            </a:pPr>
            <a:r>
              <a:rPr lang="en-US" sz="2400" strike="noStrike">
                <a:solidFill>
                  <a:srgbClr val="455f51"/>
                </a:solidFill>
                <a:latin typeface="Calibri Light"/>
              </a:rPr>
              <a:t>Third Outline Level</a:t>
            </a:r>
            <a:endParaRPr/>
          </a:p>
          <a:p>
            <a:pPr lvl="3">
              <a:buSzPct val="75000"/>
              <a:buFont typeface="StarSymbol"/>
              <a:buChar char=""/>
            </a:pPr>
            <a:r>
              <a:rPr lang="en-US" sz="2400" strike="noStrike">
                <a:solidFill>
                  <a:srgbClr val="455f51"/>
                </a:solidFill>
                <a:latin typeface="Calibri Light"/>
              </a:rPr>
              <a:t>Fourth Outline Level</a:t>
            </a:r>
            <a:endParaRPr/>
          </a:p>
          <a:p>
            <a:pPr lvl="4">
              <a:buSzPct val="45000"/>
              <a:buFont typeface="StarSymbol"/>
              <a:buChar char=""/>
            </a:pPr>
            <a:r>
              <a:rPr lang="en-US" sz="2400" strike="noStrike">
                <a:solidFill>
                  <a:srgbClr val="455f51"/>
                </a:solidFill>
                <a:latin typeface="Calibri Light"/>
              </a:rPr>
              <a:t>Fifth Outline Level</a:t>
            </a:r>
            <a:endParaRPr/>
          </a:p>
          <a:p>
            <a:pPr lvl="5">
              <a:buSzPct val="45000"/>
              <a:buFont typeface="StarSymbol"/>
              <a:buChar char=""/>
            </a:pPr>
            <a:r>
              <a:rPr lang="en-US" sz="2400" strike="noStrike">
                <a:solidFill>
                  <a:srgbClr val="455f51"/>
                </a:solidFill>
                <a:latin typeface="Calibri Light"/>
              </a:rPr>
              <a:t>Sixth Outline Level</a:t>
            </a:r>
            <a:endParaRPr/>
          </a:p>
          <a:p>
            <a:pPr>
              <a:lnSpc>
                <a:spcPct val="100000"/>
              </a:lnSpc>
            </a:pPr>
            <a:r>
              <a:rPr lang="en-US" sz="2400" strike="noStrike">
                <a:solidFill>
                  <a:srgbClr val="455f51"/>
                </a:solidFill>
                <a:latin typeface="Calibri Light"/>
              </a:rPr>
              <a:t>Seventh Outline LevelClick to edit Master text styles</a:t>
            </a:r>
            <a:endParaRPr/>
          </a:p>
        </p:txBody>
      </p:sp>
      <p:sp>
        <p:nvSpPr>
          <p:cNvPr id="181" name="PlaceHolder 8"/>
          <p:cNvSpPr>
            <a:spLocks noGrp="1"/>
          </p:cNvSpPr>
          <p:nvPr>
            <p:ph type="dt"/>
          </p:nvPr>
        </p:nvSpPr>
        <p:spPr>
          <a:xfrm>
            <a:off x="1097280" y="6459840"/>
            <a:ext cx="2471760" cy="364680"/>
          </a:xfrm>
          <a:prstGeom prst="rect">
            <a:avLst/>
          </a:prstGeom>
        </p:spPr>
        <p:txBody>
          <a:bodyPr anchor="ctr"/>
          <a:p>
            <a:pPr>
              <a:lnSpc>
                <a:spcPct val="100000"/>
              </a:lnSpc>
            </a:pPr>
            <a:r>
              <a:rPr lang="en-US" sz="900" strike="noStrike">
                <a:solidFill>
                  <a:srgbClr val="ffffff"/>
                </a:solidFill>
                <a:latin typeface="Calibri"/>
              </a:rPr>
              <a:t>9/26/14</a:t>
            </a:r>
            <a:endParaRPr/>
          </a:p>
        </p:txBody>
      </p:sp>
      <p:sp>
        <p:nvSpPr>
          <p:cNvPr id="182" name="PlaceHolder 9"/>
          <p:cNvSpPr>
            <a:spLocks noGrp="1"/>
          </p:cNvSpPr>
          <p:nvPr>
            <p:ph type="ftr"/>
          </p:nvPr>
        </p:nvSpPr>
        <p:spPr>
          <a:xfrm>
            <a:off x="3686040" y="6459840"/>
            <a:ext cx="4822560" cy="364680"/>
          </a:xfrm>
          <a:prstGeom prst="rect">
            <a:avLst/>
          </a:prstGeom>
        </p:spPr>
        <p:txBody>
          <a:bodyPr anchor="ctr"/>
          <a:p>
            <a:pPr algn="ctr">
              <a:lnSpc>
                <a:spcPct val="100000"/>
              </a:lnSpc>
            </a:pPr>
            <a:r>
              <a:rPr lang="en-US" sz="900" strike="noStrike">
                <a:solidFill>
                  <a:srgbClr val="ffffff"/>
                </a:solidFill>
                <a:latin typeface="Calibri"/>
              </a:rPr>
              <a:t>The Moss Group, Inc. </a:t>
            </a:r>
            <a:endParaRPr/>
          </a:p>
        </p:txBody>
      </p:sp>
      <p:sp>
        <p:nvSpPr>
          <p:cNvPr id="183" name="PlaceHolder 10"/>
          <p:cNvSpPr>
            <a:spLocks noGrp="1"/>
          </p:cNvSpPr>
          <p:nvPr>
            <p:ph type="sldNum"/>
          </p:nvPr>
        </p:nvSpPr>
        <p:spPr>
          <a:xfrm>
            <a:off x="9900360" y="6459840"/>
            <a:ext cx="1311840" cy="364680"/>
          </a:xfrm>
          <a:prstGeom prst="rect">
            <a:avLst/>
          </a:prstGeom>
        </p:spPr>
        <p:txBody>
          <a:bodyPr anchor="ctr"/>
          <a:p>
            <a:pPr algn="r">
              <a:lnSpc>
                <a:spcPct val="100000"/>
              </a:lnSpc>
            </a:pPr>
            <a:fld id="{D6976531-93A5-41C3-AB21-D5F236A49569}" type="slidenum">
              <a:rPr lang="en-US" sz="1050" strike="noStrike">
                <a:solidFill>
                  <a:srgbClr val="ffffff"/>
                </a:solidFill>
                <a:latin typeface="Calibri"/>
              </a:rPr>
              <a:t>&lt;number&gt;</a:t>
            </a:fld>
            <a:endParaRPr/>
          </a:p>
        </p:txBody>
      </p:sp>
      <p:sp>
        <p:nvSpPr>
          <p:cNvPr id="184" name="Line 11"/>
          <p:cNvSpPr/>
          <p:nvPr/>
        </p:nvSpPr>
        <p:spPr>
          <a:xfrm>
            <a:off x="1207440" y="4343400"/>
            <a:ext cx="9875520" cy="0"/>
          </a:xfrm>
          <a:prstGeom prst="line">
            <a:avLst/>
          </a:prstGeom>
          <a:ln w="6480">
            <a:solidFill>
              <a:schemeClr val="tx1">
                <a:lumMod val="50000"/>
                <a:lumOff val="50000"/>
              </a:schemeClr>
            </a:solidFill>
            <a:round/>
          </a:ln>
        </p:spPr>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19" name="CustomShape 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20" name="CustomShape 2"/>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21" name="Line 3"/>
          <p:cNvSpPr/>
          <p:nvPr/>
        </p:nvSpPr>
        <p:spPr>
          <a:xfrm>
            <a:off x="1193400" y="1737720"/>
            <a:ext cx="9966960" cy="0"/>
          </a:xfrm>
          <a:prstGeom prst="line">
            <a:avLst/>
          </a:prstGeom>
          <a:ln w="6480">
            <a:solidFill>
              <a:schemeClr val="tx1">
                <a:lumMod val="50000"/>
                <a:lumOff val="50000"/>
              </a:schemeClr>
            </a:solidFill>
            <a:round/>
          </a:ln>
        </p:spPr>
      </p:sp>
      <p:sp>
        <p:nvSpPr>
          <p:cNvPr id="222" name="CustomShape 4"/>
          <p:cNvSpPr/>
          <p:nvPr/>
        </p:nvSpPr>
        <p:spPr>
          <a:xfrm>
            <a:off x="3240" y="6400800"/>
            <a:ext cx="1218852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23" name="CustomShape 5"/>
          <p:cNvSpPr/>
          <p:nvPr/>
        </p:nvSpPr>
        <p:spPr>
          <a:xfrm>
            <a:off x="0" y="6334200"/>
            <a:ext cx="12188520" cy="63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24" name="PlaceHolder 6"/>
          <p:cNvSpPr>
            <a:spLocks noGrp="1"/>
          </p:cNvSpPr>
          <p:nvPr>
            <p:ph type="dt"/>
          </p:nvPr>
        </p:nvSpPr>
        <p:spPr>
          <a:xfrm>
            <a:off x="1097280" y="6459840"/>
            <a:ext cx="2471760" cy="364680"/>
          </a:xfrm>
          <a:prstGeom prst="rect">
            <a:avLst/>
          </a:prstGeom>
        </p:spPr>
        <p:txBody>
          <a:bodyPr anchor="ctr"/>
          <a:p>
            <a:pPr>
              <a:lnSpc>
                <a:spcPct val="100000"/>
              </a:lnSpc>
            </a:pPr>
            <a:r>
              <a:rPr lang="en-US" sz="900" strike="noStrike">
                <a:solidFill>
                  <a:srgbClr val="ffffff"/>
                </a:solidFill>
                <a:latin typeface="Calibri"/>
              </a:rPr>
              <a:t>9/26/14</a:t>
            </a:r>
            <a:endParaRPr/>
          </a:p>
        </p:txBody>
      </p:sp>
      <p:sp>
        <p:nvSpPr>
          <p:cNvPr id="225" name="PlaceHolder 7"/>
          <p:cNvSpPr>
            <a:spLocks noGrp="1"/>
          </p:cNvSpPr>
          <p:nvPr>
            <p:ph type="ftr"/>
          </p:nvPr>
        </p:nvSpPr>
        <p:spPr>
          <a:xfrm>
            <a:off x="3686040" y="6459840"/>
            <a:ext cx="4822560" cy="364680"/>
          </a:xfrm>
          <a:prstGeom prst="rect">
            <a:avLst/>
          </a:prstGeom>
        </p:spPr>
        <p:txBody>
          <a:bodyPr anchor="ctr"/>
          <a:p>
            <a:pPr>
              <a:lnSpc>
                <a:spcPct val="100000"/>
              </a:lnSpc>
            </a:pPr>
            <a:r>
              <a:rPr lang="en-US" sz="900" strike="noStrike">
                <a:solidFill>
                  <a:srgbClr val="ffffff"/>
                </a:solidFill>
                <a:latin typeface="Calibri"/>
              </a:rPr>
              <a:t>The Moss Group, Inc. </a:t>
            </a:r>
            <a:endParaRPr/>
          </a:p>
        </p:txBody>
      </p:sp>
      <p:sp>
        <p:nvSpPr>
          <p:cNvPr id="226" name="PlaceHolder 8"/>
          <p:cNvSpPr>
            <a:spLocks noGrp="1"/>
          </p:cNvSpPr>
          <p:nvPr>
            <p:ph type="sldNum"/>
          </p:nvPr>
        </p:nvSpPr>
        <p:spPr>
          <a:xfrm>
            <a:off x="9900360" y="6459840"/>
            <a:ext cx="1311840" cy="364680"/>
          </a:xfrm>
          <a:prstGeom prst="rect">
            <a:avLst/>
          </a:prstGeom>
        </p:spPr>
        <p:txBody>
          <a:bodyPr anchor="ctr"/>
          <a:p>
            <a:pPr algn="r">
              <a:lnSpc>
                <a:spcPct val="100000"/>
              </a:lnSpc>
            </a:pPr>
            <a:fld id="{47625D63-1E11-4625-826D-60A992D9EB31}" type="slidenum">
              <a:rPr lang="en-US" sz="1050" strike="noStrike">
                <a:solidFill>
                  <a:srgbClr val="ffffff"/>
                </a:solidFill>
                <a:latin typeface="Calibri"/>
              </a:rPr>
              <a:t>&lt;number&gt;</a:t>
            </a:fld>
            <a:endParaRPr/>
          </a:p>
        </p:txBody>
      </p:sp>
      <p:sp>
        <p:nvSpPr>
          <p:cNvPr id="227" name="PlaceHolder 9"/>
          <p:cNvSpPr>
            <a:spLocks noGrp="1"/>
          </p:cNvSpPr>
          <p:nvPr>
            <p:ph type="title"/>
          </p:nvPr>
        </p:nvSpPr>
        <p:spPr>
          <a:xfrm>
            <a:off x="609480" y="273600"/>
            <a:ext cx="10972440" cy="1144800"/>
          </a:xfrm>
          <a:prstGeom prst="rect">
            <a:avLst/>
          </a:prstGeom>
        </p:spPr>
        <p:txBody>
          <a:bodyPr lIns="0" rIns="0" tIns="0" bIns="0" anchor="ctr"/>
          <a:p>
            <a:r>
              <a:rPr lang="en-US">
                <a:latin typeface="Calibri"/>
              </a:rPr>
              <a:t>Click to edit the title text format</a:t>
            </a:r>
            <a:endParaRPr/>
          </a:p>
        </p:txBody>
      </p:sp>
      <p:sp>
        <p:nvSpPr>
          <p:cNvPr id="228" name="PlaceHolder 10"/>
          <p:cNvSpPr>
            <a:spLocks noGrp="1"/>
          </p:cNvSpPr>
          <p:nvPr>
            <p:ph type="body"/>
          </p:nvPr>
        </p:nvSpPr>
        <p:spPr>
          <a:xfrm>
            <a:off x="609480" y="1604520"/>
            <a:ext cx="10972440" cy="3977280"/>
          </a:xfrm>
          <a:prstGeom prst="rect">
            <a:avLst/>
          </a:prstGeom>
        </p:spPr>
        <p:txBody>
          <a:bodyPr lIns="0" rIns="0" tIns="0" bIns="0"/>
          <a:p>
            <a:pPr>
              <a:buSzPct val="45000"/>
              <a:buFont typeface="StarSymbol"/>
              <a:buChar char=""/>
            </a:pPr>
            <a:r>
              <a:rPr lang="en-US" sz="2000">
                <a:latin typeface="Calibri"/>
              </a:rPr>
              <a:t>Click to edit the outline text format</a:t>
            </a:r>
            <a:endParaRPr/>
          </a:p>
          <a:p>
            <a:pPr lvl="1">
              <a:buSzPct val="75000"/>
              <a:buFont typeface="StarSymbol"/>
              <a:buChar char=""/>
            </a:pPr>
            <a:r>
              <a:rPr lang="en-US" sz="1400">
                <a:latin typeface="Calibri"/>
              </a:rPr>
              <a:t>Second Outline Level</a:t>
            </a:r>
            <a:endParaRPr/>
          </a:p>
          <a:p>
            <a:pPr lvl="2">
              <a:buSzPct val="45000"/>
              <a:buFont typeface="StarSymbol"/>
              <a:buChar char=""/>
            </a:pPr>
            <a:r>
              <a:rPr lang="en-US" sz="1400">
                <a:latin typeface="Calibri"/>
              </a:rPr>
              <a:t>Third Outline Level</a:t>
            </a:r>
            <a:endParaRPr/>
          </a:p>
          <a:p>
            <a:pPr lvl="3">
              <a:buSzPct val="75000"/>
              <a:buFont typeface="StarSymbol"/>
              <a:buChar char=""/>
            </a:pPr>
            <a:r>
              <a:rPr lang="en-US" sz="14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63" name="CustomShape 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64" name="CustomShape 2"/>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65" name="Line 3"/>
          <p:cNvSpPr/>
          <p:nvPr/>
        </p:nvSpPr>
        <p:spPr>
          <a:xfrm>
            <a:off x="1193400" y="1737720"/>
            <a:ext cx="9966960" cy="0"/>
          </a:xfrm>
          <a:prstGeom prst="line">
            <a:avLst/>
          </a:prstGeom>
          <a:ln w="6480">
            <a:solidFill>
              <a:schemeClr val="tx1">
                <a:lumMod val="50000"/>
                <a:lumOff val="50000"/>
              </a:schemeClr>
            </a:solidFill>
            <a:round/>
          </a:ln>
        </p:spPr>
      </p:sp>
      <p:sp>
        <p:nvSpPr>
          <p:cNvPr id="266" name="CustomShape 4"/>
          <p:cNvSpPr/>
          <p:nvPr/>
        </p:nvSpPr>
        <p:spPr>
          <a:xfrm>
            <a:off x="0" y="0"/>
            <a:ext cx="4050360" cy="6857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67" name="CustomShape 5"/>
          <p:cNvSpPr/>
          <p:nvPr/>
        </p:nvSpPr>
        <p:spPr>
          <a:xfrm>
            <a:off x="4039920" y="0"/>
            <a:ext cx="63720" cy="685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68" name="PlaceHolder 6"/>
          <p:cNvSpPr>
            <a:spLocks noGrp="1"/>
          </p:cNvSpPr>
          <p:nvPr>
            <p:ph type="title"/>
          </p:nvPr>
        </p:nvSpPr>
        <p:spPr>
          <a:xfrm>
            <a:off x="457200" y="594360"/>
            <a:ext cx="3200040" cy="2285640"/>
          </a:xfrm>
          <a:prstGeom prst="rect">
            <a:avLst/>
          </a:prstGeom>
        </p:spPr>
        <p:txBody>
          <a:bodyPr anchor="b"/>
          <a:p>
            <a:pPr>
              <a:lnSpc>
                <a:spcPct val="100000"/>
              </a:lnSpc>
            </a:pPr>
            <a:r>
              <a:rPr lang="en-US" sz="3600" strike="noStrike">
                <a:solidFill>
                  <a:srgbClr val="ffffff"/>
                </a:solidFill>
                <a:latin typeface="Calibri Light"/>
              </a:rPr>
              <a:t>Click to edit the title text formatClick to edit Master title style</a:t>
            </a:r>
            <a:endParaRPr/>
          </a:p>
        </p:txBody>
      </p:sp>
      <p:sp>
        <p:nvSpPr>
          <p:cNvPr id="269" name="PlaceHolder 7"/>
          <p:cNvSpPr>
            <a:spLocks noGrp="1"/>
          </p:cNvSpPr>
          <p:nvPr>
            <p:ph type="body"/>
          </p:nvPr>
        </p:nvSpPr>
        <p:spPr>
          <a:xfrm>
            <a:off x="4800600" y="731520"/>
            <a:ext cx="6491880" cy="5257440"/>
          </a:xfrm>
          <a:prstGeom prst="rect">
            <a:avLst/>
          </a:prstGeom>
        </p:spPr>
        <p:txBody>
          <a:bodyPr lIns="0" rIns="0"/>
          <a:p>
            <a:pPr>
              <a:buSzPct val="45000"/>
              <a:buFont typeface="StarSymbol"/>
              <a:buChar char=""/>
            </a:pPr>
            <a:r>
              <a:rPr lang="en-US" sz="2000" strike="noStrike">
                <a:solidFill>
                  <a:srgbClr val="404040"/>
                </a:solidFill>
                <a:latin typeface="Calibri"/>
              </a:rPr>
              <a:t>Click to edit the outline text format</a:t>
            </a:r>
            <a:endParaRPr/>
          </a:p>
          <a:p>
            <a:pPr lvl="1">
              <a:buSzPct val="75000"/>
              <a:buFont typeface="StarSymbol"/>
              <a:buChar char=""/>
            </a:pPr>
            <a:r>
              <a:rPr lang="en-US" sz="2000" strike="noStrike">
                <a:solidFill>
                  <a:srgbClr val="404040"/>
                </a:solidFill>
                <a:latin typeface="Calibri"/>
              </a:rPr>
              <a:t>Second Outline Level</a:t>
            </a:r>
            <a:endParaRPr/>
          </a:p>
          <a:p>
            <a:pPr lvl="2">
              <a:buSzPct val="45000"/>
              <a:buFont typeface="StarSymbol"/>
              <a:buChar char=""/>
            </a:pPr>
            <a:r>
              <a:rPr lang="en-US" sz="2000" strike="noStrike">
                <a:solidFill>
                  <a:srgbClr val="404040"/>
                </a:solidFill>
                <a:latin typeface="Calibri"/>
              </a:rPr>
              <a:t>Third Outline Level</a:t>
            </a:r>
            <a:endParaRPr/>
          </a:p>
          <a:p>
            <a:pPr lvl="3">
              <a:buSzPct val="75000"/>
              <a:buFont typeface="StarSymbol"/>
              <a:buChar char=""/>
            </a:pPr>
            <a:r>
              <a:rPr lang="en-US" sz="2000" strike="noStrike">
                <a:solidFill>
                  <a:srgbClr val="404040"/>
                </a:solidFill>
                <a:latin typeface="Calibri"/>
              </a:rPr>
              <a:t>Fourth Outline Level</a:t>
            </a:r>
            <a:endParaRPr/>
          </a:p>
          <a:p>
            <a:pPr lvl="4">
              <a:buSzPct val="45000"/>
              <a:buFont typeface="StarSymbol"/>
              <a:buChar char=""/>
            </a:pPr>
            <a:r>
              <a:rPr lang="en-US" sz="2000" strike="noStrike">
                <a:solidFill>
                  <a:srgbClr val="404040"/>
                </a:solidFill>
                <a:latin typeface="Calibri"/>
              </a:rPr>
              <a:t>Fifth Outline Level</a:t>
            </a:r>
            <a:endParaRPr/>
          </a:p>
          <a:p>
            <a:pPr lvl="5">
              <a:buSzPct val="45000"/>
              <a:buFont typeface="StarSymbol"/>
              <a:buChar char=""/>
            </a:pPr>
            <a:r>
              <a:rPr lang="en-US" sz="2000" strike="noStrike">
                <a:solidFill>
                  <a:srgbClr val="404040"/>
                </a:solidFill>
                <a:latin typeface="Calibri"/>
              </a:rPr>
              <a:t>Sixth Outline Level</a:t>
            </a:r>
            <a:endParaRPr/>
          </a:p>
          <a:p>
            <a:pPr>
              <a:lnSpc>
                <a:spcPct val="100000"/>
              </a:lnSpc>
              <a:buFont typeface="Calibri"/>
              <a:buChar char=" "/>
            </a:pPr>
            <a:r>
              <a:rPr lang="en-US" sz="2000" strike="noStrike">
                <a:solidFill>
                  <a:srgbClr val="404040"/>
                </a:solidFill>
                <a:latin typeface="Calibri"/>
              </a:rPr>
              <a:t>Seventh Outline LevelClick to edit Master text styles</a:t>
            </a:r>
            <a:endParaRPr/>
          </a:p>
          <a:p>
            <a:pPr lvl="1">
              <a:lnSpc>
                <a:spcPct val="100000"/>
              </a:lnSpc>
              <a:buFont typeface="Calibri"/>
              <a:buChar char="◦"/>
            </a:pPr>
            <a:r>
              <a:rPr lang="en-US" strike="noStrike">
                <a:solidFill>
                  <a:srgbClr val="404040"/>
                </a:solidFill>
                <a:latin typeface="Calibri"/>
              </a:rPr>
              <a:t>Second level</a:t>
            </a:r>
            <a:endParaRPr/>
          </a:p>
          <a:p>
            <a:pPr lvl="2">
              <a:lnSpc>
                <a:spcPct val="100000"/>
              </a:lnSpc>
              <a:buFont typeface="Calibri"/>
              <a:buChar char="◦"/>
            </a:pPr>
            <a:r>
              <a:rPr lang="en-US" sz="1400" strike="noStrike">
                <a:solidFill>
                  <a:srgbClr val="404040"/>
                </a:solidFill>
                <a:latin typeface="Calibri"/>
              </a:rPr>
              <a:t>Third level</a:t>
            </a:r>
            <a:endParaRPr/>
          </a:p>
          <a:p>
            <a:pPr lvl="3">
              <a:lnSpc>
                <a:spcPct val="100000"/>
              </a:lnSpc>
              <a:buFont typeface="Calibri"/>
              <a:buChar char="◦"/>
            </a:pPr>
            <a:r>
              <a:rPr lang="en-US" sz="1400" strike="noStrike">
                <a:solidFill>
                  <a:srgbClr val="404040"/>
                </a:solidFill>
                <a:latin typeface="Calibri"/>
              </a:rPr>
              <a:t>Fourth level</a:t>
            </a:r>
            <a:endParaRPr/>
          </a:p>
          <a:p>
            <a:pPr lvl="4">
              <a:lnSpc>
                <a:spcPct val="100000"/>
              </a:lnSpc>
              <a:buFont typeface="Calibri"/>
              <a:buChar char="◦"/>
            </a:pPr>
            <a:r>
              <a:rPr lang="en-US" sz="1400" strike="noStrike">
                <a:solidFill>
                  <a:srgbClr val="404040"/>
                </a:solidFill>
                <a:latin typeface="Calibri"/>
              </a:rPr>
              <a:t>Fifth level</a:t>
            </a:r>
            <a:endParaRPr/>
          </a:p>
        </p:txBody>
      </p:sp>
      <p:sp>
        <p:nvSpPr>
          <p:cNvPr id="270" name="PlaceHolder 8"/>
          <p:cNvSpPr>
            <a:spLocks noGrp="1"/>
          </p:cNvSpPr>
          <p:nvPr>
            <p:ph type="body"/>
          </p:nvPr>
        </p:nvSpPr>
        <p:spPr>
          <a:xfrm>
            <a:off x="457200" y="2926080"/>
            <a:ext cx="3200040" cy="3378600"/>
          </a:xfrm>
          <a:prstGeom prst="rect">
            <a:avLst/>
          </a:prstGeom>
        </p:spPr>
        <p:txBody>
          <a:bodyPr anchor="ctr"/>
          <a:p>
            <a:pPr>
              <a:buSzPct val="45000"/>
              <a:buFont typeface="StarSymbol"/>
              <a:buChar char=""/>
            </a:pPr>
            <a:r>
              <a:rPr lang="en-US" sz="1500" strike="noStrike">
                <a:solidFill>
                  <a:srgbClr val="ffffff"/>
                </a:solidFill>
                <a:latin typeface="Calibri"/>
              </a:rPr>
              <a:t>Click to edit the outline text format</a:t>
            </a:r>
            <a:endParaRPr/>
          </a:p>
          <a:p>
            <a:pPr lvl="1">
              <a:buSzPct val="75000"/>
              <a:buFont typeface="StarSymbol"/>
              <a:buChar char=""/>
            </a:pPr>
            <a:r>
              <a:rPr lang="en-US" sz="1500" strike="noStrike">
                <a:solidFill>
                  <a:srgbClr val="ffffff"/>
                </a:solidFill>
                <a:latin typeface="Calibri"/>
              </a:rPr>
              <a:t>Second Outline Level</a:t>
            </a:r>
            <a:endParaRPr/>
          </a:p>
          <a:p>
            <a:pPr lvl="2">
              <a:buSzPct val="45000"/>
              <a:buFont typeface="StarSymbol"/>
              <a:buChar char=""/>
            </a:pPr>
            <a:r>
              <a:rPr lang="en-US" sz="1500" strike="noStrike">
                <a:solidFill>
                  <a:srgbClr val="ffffff"/>
                </a:solidFill>
                <a:latin typeface="Calibri"/>
              </a:rPr>
              <a:t>Third Outline Level</a:t>
            </a:r>
            <a:endParaRPr/>
          </a:p>
          <a:p>
            <a:pPr lvl="3">
              <a:buSzPct val="75000"/>
              <a:buFont typeface="StarSymbol"/>
              <a:buChar char=""/>
            </a:pPr>
            <a:r>
              <a:rPr lang="en-US" sz="1500" strike="noStrike">
                <a:solidFill>
                  <a:srgbClr val="ffffff"/>
                </a:solidFill>
                <a:latin typeface="Calibri"/>
              </a:rPr>
              <a:t>Fourth Outline Level</a:t>
            </a:r>
            <a:endParaRPr/>
          </a:p>
          <a:p>
            <a:pPr lvl="4">
              <a:buSzPct val="45000"/>
              <a:buFont typeface="StarSymbol"/>
              <a:buChar char=""/>
            </a:pPr>
            <a:r>
              <a:rPr lang="en-US" sz="1500" strike="noStrike">
                <a:solidFill>
                  <a:srgbClr val="ffffff"/>
                </a:solidFill>
                <a:latin typeface="Calibri"/>
              </a:rPr>
              <a:t>Fifth Outline Level</a:t>
            </a:r>
            <a:endParaRPr/>
          </a:p>
          <a:p>
            <a:pPr lvl="5">
              <a:buSzPct val="45000"/>
              <a:buFont typeface="StarSymbol"/>
              <a:buChar char=""/>
            </a:pPr>
            <a:r>
              <a:rPr lang="en-US" sz="1500" strike="noStrike">
                <a:solidFill>
                  <a:srgbClr val="ffffff"/>
                </a:solidFill>
                <a:latin typeface="Calibri"/>
              </a:rPr>
              <a:t>Sixth Outline Level</a:t>
            </a:r>
            <a:endParaRPr/>
          </a:p>
          <a:p>
            <a:pPr>
              <a:lnSpc>
                <a:spcPct val="100000"/>
              </a:lnSpc>
            </a:pPr>
            <a:r>
              <a:rPr lang="en-US" sz="1500" strike="noStrike">
                <a:solidFill>
                  <a:srgbClr val="ffffff"/>
                </a:solidFill>
                <a:latin typeface="Calibri"/>
              </a:rPr>
              <a:t>Seventh Outline LevelClick to edit Master text styles</a:t>
            </a:r>
            <a:endParaRPr/>
          </a:p>
        </p:txBody>
      </p:sp>
      <p:sp>
        <p:nvSpPr>
          <p:cNvPr id="271" name="PlaceHolder 9"/>
          <p:cNvSpPr>
            <a:spLocks noGrp="1"/>
          </p:cNvSpPr>
          <p:nvPr>
            <p:ph type="dt"/>
          </p:nvPr>
        </p:nvSpPr>
        <p:spPr>
          <a:xfrm>
            <a:off x="465480" y="6459840"/>
            <a:ext cx="2618280" cy="364680"/>
          </a:xfrm>
          <a:prstGeom prst="rect">
            <a:avLst/>
          </a:prstGeom>
        </p:spPr>
        <p:txBody>
          <a:bodyPr anchor="ctr"/>
          <a:p>
            <a:pPr>
              <a:lnSpc>
                <a:spcPct val="100000"/>
              </a:lnSpc>
            </a:pPr>
            <a:r>
              <a:rPr lang="en-US" sz="900" strike="noStrike">
                <a:solidFill>
                  <a:srgbClr val="ffffff"/>
                </a:solidFill>
                <a:latin typeface="Calibri"/>
              </a:rPr>
              <a:t>9/26/14</a:t>
            </a:r>
            <a:endParaRPr/>
          </a:p>
        </p:txBody>
      </p:sp>
      <p:sp>
        <p:nvSpPr>
          <p:cNvPr id="272" name="PlaceHolder 10"/>
          <p:cNvSpPr>
            <a:spLocks noGrp="1"/>
          </p:cNvSpPr>
          <p:nvPr>
            <p:ph type="ftr"/>
          </p:nvPr>
        </p:nvSpPr>
        <p:spPr>
          <a:xfrm>
            <a:off x="4800600" y="6459840"/>
            <a:ext cx="4647960" cy="364680"/>
          </a:xfrm>
          <a:prstGeom prst="rect">
            <a:avLst/>
          </a:prstGeom>
        </p:spPr>
        <p:txBody>
          <a:bodyPr anchor="ctr"/>
          <a:p>
            <a:pPr>
              <a:lnSpc>
                <a:spcPct val="100000"/>
              </a:lnSpc>
            </a:pPr>
            <a:r>
              <a:rPr lang="en-US" sz="900" strike="noStrike">
                <a:solidFill>
                  <a:srgbClr val="455f51"/>
                </a:solidFill>
                <a:latin typeface="Calibri"/>
              </a:rPr>
              <a:t>The Moss Group, Inc. </a:t>
            </a:r>
            <a:endParaRPr/>
          </a:p>
        </p:txBody>
      </p:sp>
      <p:sp>
        <p:nvSpPr>
          <p:cNvPr id="273" name="PlaceHolder 11"/>
          <p:cNvSpPr>
            <a:spLocks noGrp="1"/>
          </p:cNvSpPr>
          <p:nvPr>
            <p:ph type="sldNum"/>
          </p:nvPr>
        </p:nvSpPr>
        <p:spPr>
          <a:xfrm>
            <a:off x="9900360" y="6459840"/>
            <a:ext cx="1311840" cy="364680"/>
          </a:xfrm>
          <a:prstGeom prst="rect">
            <a:avLst/>
          </a:prstGeom>
        </p:spPr>
        <p:txBody>
          <a:bodyPr anchor="ctr"/>
          <a:p>
            <a:pPr>
              <a:lnSpc>
                <a:spcPct val="100000"/>
              </a:lnSpc>
            </a:pPr>
            <a:fld id="{41A93475-E3A0-42A0-B793-BFD4C2A9E1D2}" type="slidenum">
              <a:rPr lang="en-US" sz="1050" strike="noStrike">
                <a:solidFill>
                  <a:srgbClr val="455f51"/>
                </a:solidFill>
                <a:latin typeface="Calibri"/>
              </a:rPr>
              <a:t>&lt;number&gt;</a:t>
            </a:fld>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08" name="CustomShape 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309" name="CustomShape 2"/>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310" name="Line 3"/>
          <p:cNvSpPr/>
          <p:nvPr/>
        </p:nvSpPr>
        <p:spPr>
          <a:xfrm>
            <a:off x="1193400" y="1737720"/>
            <a:ext cx="9966960" cy="0"/>
          </a:xfrm>
          <a:prstGeom prst="line">
            <a:avLst/>
          </a:prstGeom>
          <a:ln w="6480">
            <a:solidFill>
              <a:schemeClr val="tx1">
                <a:lumMod val="50000"/>
                <a:lumOff val="50000"/>
              </a:schemeClr>
            </a:solidFill>
            <a:round/>
          </a:ln>
        </p:spPr>
      </p:sp>
      <p:sp>
        <p:nvSpPr>
          <p:cNvPr id="311" name="PlaceHolder 4"/>
          <p:cNvSpPr>
            <a:spLocks noGrp="1"/>
          </p:cNvSpPr>
          <p:nvPr>
            <p:ph type="title"/>
          </p:nvPr>
        </p:nvSpPr>
        <p:spPr>
          <a:xfrm>
            <a:off x="1097280" y="286560"/>
            <a:ext cx="10058040" cy="1450440"/>
          </a:xfrm>
          <a:prstGeom prst="rect">
            <a:avLst/>
          </a:prstGeom>
        </p:spPr>
        <p:txBody>
          <a:bodyPr anchor="b"/>
          <a:p>
            <a:pPr>
              <a:lnSpc>
                <a:spcPct val="85000"/>
              </a:lnSpc>
            </a:pPr>
            <a:r>
              <a:rPr lang="en-US" sz="4800" strike="noStrike">
                <a:solidFill>
                  <a:srgbClr val="404040"/>
                </a:solidFill>
                <a:latin typeface="Calibri Light"/>
              </a:rPr>
              <a:t>Click to edit the title text formatClick to edit Master title style</a:t>
            </a:r>
            <a:endParaRPr/>
          </a:p>
        </p:txBody>
      </p:sp>
      <p:sp>
        <p:nvSpPr>
          <p:cNvPr id="312" name="PlaceHolder 5"/>
          <p:cNvSpPr>
            <a:spLocks noGrp="1"/>
          </p:cNvSpPr>
          <p:nvPr>
            <p:ph type="body"/>
          </p:nvPr>
        </p:nvSpPr>
        <p:spPr>
          <a:xfrm>
            <a:off x="1097280" y="1845720"/>
            <a:ext cx="4937400" cy="4023000"/>
          </a:xfrm>
          <a:prstGeom prst="rect">
            <a:avLst/>
          </a:prstGeom>
        </p:spPr>
        <p:txBody>
          <a:bodyPr lIns="0" rIns="0"/>
          <a:p>
            <a:pPr>
              <a:buSzPct val="45000"/>
              <a:buFont typeface="StarSymbol"/>
              <a:buChar char=""/>
            </a:pPr>
            <a:r>
              <a:rPr lang="en-US" sz="2000" strike="noStrike">
                <a:solidFill>
                  <a:srgbClr val="404040"/>
                </a:solidFill>
                <a:latin typeface="Calibri"/>
              </a:rPr>
              <a:t>Click to edit the outline text format</a:t>
            </a:r>
            <a:endParaRPr/>
          </a:p>
          <a:p>
            <a:pPr lvl="1">
              <a:buSzPct val="75000"/>
              <a:buFont typeface="StarSymbol"/>
              <a:buChar char=""/>
            </a:pPr>
            <a:r>
              <a:rPr lang="en-US" sz="2000" strike="noStrike">
                <a:solidFill>
                  <a:srgbClr val="404040"/>
                </a:solidFill>
                <a:latin typeface="Calibri"/>
              </a:rPr>
              <a:t>Second Outline Level</a:t>
            </a:r>
            <a:endParaRPr/>
          </a:p>
          <a:p>
            <a:pPr lvl="2">
              <a:buSzPct val="45000"/>
              <a:buFont typeface="StarSymbol"/>
              <a:buChar char=""/>
            </a:pPr>
            <a:r>
              <a:rPr lang="en-US" sz="2000" strike="noStrike">
                <a:solidFill>
                  <a:srgbClr val="404040"/>
                </a:solidFill>
                <a:latin typeface="Calibri"/>
              </a:rPr>
              <a:t>Third Outline Level</a:t>
            </a:r>
            <a:endParaRPr/>
          </a:p>
          <a:p>
            <a:pPr lvl="3">
              <a:buSzPct val="75000"/>
              <a:buFont typeface="StarSymbol"/>
              <a:buChar char=""/>
            </a:pPr>
            <a:r>
              <a:rPr lang="en-US" sz="2000" strike="noStrike">
                <a:solidFill>
                  <a:srgbClr val="404040"/>
                </a:solidFill>
                <a:latin typeface="Calibri"/>
              </a:rPr>
              <a:t>Fourth Outline Level</a:t>
            </a:r>
            <a:endParaRPr/>
          </a:p>
          <a:p>
            <a:pPr lvl="4">
              <a:buSzPct val="45000"/>
              <a:buFont typeface="StarSymbol"/>
              <a:buChar char=""/>
            </a:pPr>
            <a:r>
              <a:rPr lang="en-US" sz="2000" strike="noStrike">
                <a:solidFill>
                  <a:srgbClr val="404040"/>
                </a:solidFill>
                <a:latin typeface="Calibri"/>
              </a:rPr>
              <a:t>Fifth Outline Level</a:t>
            </a:r>
            <a:endParaRPr/>
          </a:p>
          <a:p>
            <a:pPr lvl="5">
              <a:buSzPct val="45000"/>
              <a:buFont typeface="StarSymbol"/>
              <a:buChar char=""/>
            </a:pPr>
            <a:r>
              <a:rPr lang="en-US" sz="2000" strike="noStrike">
                <a:solidFill>
                  <a:srgbClr val="404040"/>
                </a:solidFill>
                <a:latin typeface="Calibri"/>
              </a:rPr>
              <a:t>Sixth Outline Level</a:t>
            </a:r>
            <a:endParaRPr/>
          </a:p>
          <a:p>
            <a:pPr>
              <a:lnSpc>
                <a:spcPct val="100000"/>
              </a:lnSpc>
              <a:buFont typeface="Calibri"/>
              <a:buChar char=" "/>
            </a:pPr>
            <a:r>
              <a:rPr lang="en-US" sz="2000" strike="noStrike">
                <a:solidFill>
                  <a:srgbClr val="404040"/>
                </a:solidFill>
                <a:latin typeface="Calibri"/>
              </a:rPr>
              <a:t>Seventh Outline LevelClick to edit Master text styles</a:t>
            </a:r>
            <a:endParaRPr/>
          </a:p>
          <a:p>
            <a:pPr lvl="1">
              <a:lnSpc>
                <a:spcPct val="100000"/>
              </a:lnSpc>
              <a:buFont typeface="Calibri"/>
              <a:buChar char="◦"/>
            </a:pPr>
            <a:r>
              <a:rPr lang="en-US" strike="noStrike">
                <a:solidFill>
                  <a:srgbClr val="404040"/>
                </a:solidFill>
                <a:latin typeface="Calibri"/>
              </a:rPr>
              <a:t>Second level</a:t>
            </a:r>
            <a:endParaRPr/>
          </a:p>
          <a:p>
            <a:pPr lvl="2">
              <a:lnSpc>
                <a:spcPct val="100000"/>
              </a:lnSpc>
              <a:buFont typeface="Calibri"/>
              <a:buChar char="◦"/>
            </a:pPr>
            <a:r>
              <a:rPr lang="en-US" sz="1400" strike="noStrike">
                <a:solidFill>
                  <a:srgbClr val="404040"/>
                </a:solidFill>
                <a:latin typeface="Calibri"/>
              </a:rPr>
              <a:t>Third level</a:t>
            </a:r>
            <a:endParaRPr/>
          </a:p>
          <a:p>
            <a:pPr lvl="3">
              <a:lnSpc>
                <a:spcPct val="100000"/>
              </a:lnSpc>
              <a:buFont typeface="Calibri"/>
              <a:buChar char="◦"/>
            </a:pPr>
            <a:r>
              <a:rPr lang="en-US" sz="1400" strike="noStrike">
                <a:solidFill>
                  <a:srgbClr val="404040"/>
                </a:solidFill>
                <a:latin typeface="Calibri"/>
              </a:rPr>
              <a:t>Fourth level</a:t>
            </a:r>
            <a:endParaRPr/>
          </a:p>
          <a:p>
            <a:pPr lvl="4">
              <a:lnSpc>
                <a:spcPct val="100000"/>
              </a:lnSpc>
              <a:buFont typeface="Calibri"/>
              <a:buChar char="◦"/>
            </a:pPr>
            <a:r>
              <a:rPr lang="en-US" sz="1400" strike="noStrike">
                <a:solidFill>
                  <a:srgbClr val="404040"/>
                </a:solidFill>
                <a:latin typeface="Calibri"/>
              </a:rPr>
              <a:t>Fifth level</a:t>
            </a:r>
            <a:endParaRPr/>
          </a:p>
        </p:txBody>
      </p:sp>
      <p:sp>
        <p:nvSpPr>
          <p:cNvPr id="313" name="PlaceHolder 6"/>
          <p:cNvSpPr>
            <a:spLocks noGrp="1"/>
          </p:cNvSpPr>
          <p:nvPr>
            <p:ph type="body"/>
          </p:nvPr>
        </p:nvSpPr>
        <p:spPr>
          <a:xfrm>
            <a:off x="6217920" y="1845720"/>
            <a:ext cx="4937400" cy="4023000"/>
          </a:xfrm>
          <a:prstGeom prst="rect">
            <a:avLst/>
          </a:prstGeom>
        </p:spPr>
        <p:txBody>
          <a:bodyPr anchor="ctr"/>
          <a:p>
            <a:pPr>
              <a:buSzPct val="45000"/>
              <a:buFont typeface="StarSymbol"/>
              <a:buChar char=""/>
            </a:pPr>
            <a:r>
              <a:rPr lang="en-US" sz="900" strike="noStrike">
                <a:solidFill>
                  <a:srgbClr val="ffffff"/>
                </a:solidFill>
                <a:latin typeface="Calibri"/>
              </a:rPr>
              <a:t>Click to edit the outline text format</a:t>
            </a:r>
            <a:endParaRPr/>
          </a:p>
          <a:p>
            <a:pPr lvl="1">
              <a:buSzPct val="75000"/>
              <a:buFont typeface="StarSymbol"/>
              <a:buChar char=""/>
            </a:pPr>
            <a:r>
              <a:rPr lang="en-US" sz="900" strike="noStrike">
                <a:solidFill>
                  <a:srgbClr val="ffffff"/>
                </a:solidFill>
                <a:latin typeface="Calibri"/>
              </a:rPr>
              <a:t>Second Outline Level</a:t>
            </a:r>
            <a:endParaRPr/>
          </a:p>
          <a:p>
            <a:pPr lvl="2">
              <a:buSzPct val="45000"/>
              <a:buFont typeface="StarSymbol"/>
              <a:buChar char=""/>
            </a:pPr>
            <a:r>
              <a:rPr lang="en-US" sz="900" strike="noStrike">
                <a:solidFill>
                  <a:srgbClr val="ffffff"/>
                </a:solidFill>
                <a:latin typeface="Calibri"/>
              </a:rPr>
              <a:t>Third Outline Level</a:t>
            </a:r>
            <a:endParaRPr/>
          </a:p>
          <a:p>
            <a:pPr lvl="3">
              <a:buSzPct val="75000"/>
              <a:buFont typeface="StarSymbol"/>
              <a:buChar char=""/>
            </a:pPr>
            <a:r>
              <a:rPr lang="en-US" sz="900" strike="noStrike">
                <a:solidFill>
                  <a:srgbClr val="ffffff"/>
                </a:solidFill>
                <a:latin typeface="Calibri"/>
              </a:rPr>
              <a:t>Fourth Outline Level</a:t>
            </a:r>
            <a:endParaRPr/>
          </a:p>
          <a:p>
            <a:pPr lvl="4">
              <a:buSzPct val="45000"/>
              <a:buFont typeface="StarSymbol"/>
              <a:buChar char=""/>
            </a:pPr>
            <a:r>
              <a:rPr lang="en-US" sz="900" strike="noStrike">
                <a:solidFill>
                  <a:srgbClr val="ffffff"/>
                </a:solidFill>
                <a:latin typeface="Calibri"/>
              </a:rPr>
              <a:t>Fifth Outline Level</a:t>
            </a:r>
            <a:endParaRPr/>
          </a:p>
          <a:p>
            <a:pPr lvl="5">
              <a:buSzPct val="45000"/>
              <a:buFont typeface="StarSymbol"/>
              <a:buChar char=""/>
            </a:pPr>
            <a:r>
              <a:rPr lang="en-US" sz="900" strike="noStrike">
                <a:solidFill>
                  <a:srgbClr val="ffffff"/>
                </a:solidFill>
                <a:latin typeface="Calibri"/>
              </a:rPr>
              <a:t>Sixth Outline Level</a:t>
            </a:r>
            <a:endParaRPr/>
          </a:p>
          <a:p>
            <a:pPr>
              <a:lnSpc>
                <a:spcPct val="100000"/>
              </a:lnSpc>
              <a:buFont typeface="Calibri"/>
              <a:buChar char=" "/>
            </a:pPr>
            <a:r>
              <a:rPr lang="en-US" sz="900" strike="noStrike">
                <a:solidFill>
                  <a:srgbClr val="ffffff"/>
                </a:solidFill>
                <a:latin typeface="Calibri"/>
              </a:rPr>
              <a:t>Seventh Outline LevelClick to edit Master text styles</a:t>
            </a:r>
            <a:endParaRPr/>
          </a:p>
          <a:p>
            <a:pPr lvl="1">
              <a:lnSpc>
                <a:spcPct val="100000"/>
              </a:lnSpc>
              <a:buFont typeface="Calibri"/>
              <a:buChar char="◦"/>
            </a:pPr>
            <a:r>
              <a:rPr lang="en-US" strike="noStrike">
                <a:solidFill>
                  <a:srgbClr val="404040"/>
                </a:solidFill>
                <a:latin typeface="Calibri"/>
              </a:rPr>
              <a:t>Second level</a:t>
            </a:r>
            <a:endParaRPr/>
          </a:p>
          <a:p>
            <a:pPr lvl="2">
              <a:lnSpc>
                <a:spcPct val="100000"/>
              </a:lnSpc>
              <a:buFont typeface="Calibri"/>
              <a:buChar char="◦"/>
            </a:pPr>
            <a:r>
              <a:rPr lang="en-US" sz="1400" strike="noStrike">
                <a:solidFill>
                  <a:srgbClr val="404040"/>
                </a:solidFill>
                <a:latin typeface="Calibri"/>
              </a:rPr>
              <a:t>Third level</a:t>
            </a:r>
            <a:endParaRPr/>
          </a:p>
          <a:p>
            <a:pPr lvl="3">
              <a:lnSpc>
                <a:spcPct val="100000"/>
              </a:lnSpc>
              <a:buFont typeface="Calibri"/>
              <a:buChar char="◦"/>
            </a:pPr>
            <a:r>
              <a:rPr lang="en-US" sz="1400" strike="noStrike">
                <a:solidFill>
                  <a:srgbClr val="404040"/>
                </a:solidFill>
                <a:latin typeface="Calibri"/>
              </a:rPr>
              <a:t>Fourth level</a:t>
            </a:r>
            <a:endParaRPr/>
          </a:p>
          <a:p>
            <a:pPr lvl="4">
              <a:lnSpc>
                <a:spcPct val="100000"/>
              </a:lnSpc>
              <a:buFont typeface="Calibri"/>
              <a:buChar char="◦"/>
            </a:pPr>
            <a:r>
              <a:rPr lang="en-US" sz="1400" strike="noStrike">
                <a:solidFill>
                  <a:srgbClr val="404040"/>
                </a:solidFill>
                <a:latin typeface="Calibri"/>
              </a:rPr>
              <a:t>Fifth level</a:t>
            </a:r>
            <a:endParaRPr/>
          </a:p>
        </p:txBody>
      </p:sp>
      <p:sp>
        <p:nvSpPr>
          <p:cNvPr id="314" name="PlaceHolder 7"/>
          <p:cNvSpPr>
            <a:spLocks noGrp="1"/>
          </p:cNvSpPr>
          <p:nvPr>
            <p:ph type="dt"/>
          </p:nvPr>
        </p:nvSpPr>
        <p:spPr>
          <a:xfrm>
            <a:off x="1097280" y="6459840"/>
            <a:ext cx="2471760" cy="364680"/>
          </a:xfrm>
          <a:prstGeom prst="rect">
            <a:avLst/>
          </a:prstGeom>
        </p:spPr>
        <p:txBody>
          <a:bodyPr anchor="ctr"/>
          <a:p>
            <a:pPr>
              <a:lnSpc>
                <a:spcPct val="100000"/>
              </a:lnSpc>
            </a:pPr>
            <a:r>
              <a:rPr lang="en-US" sz="900" strike="noStrike">
                <a:solidFill>
                  <a:srgbClr val="ffffff"/>
                </a:solidFill>
                <a:latin typeface="Calibri"/>
              </a:rPr>
              <a:t>9/26/14</a:t>
            </a:r>
            <a:endParaRPr/>
          </a:p>
        </p:txBody>
      </p:sp>
      <p:sp>
        <p:nvSpPr>
          <p:cNvPr id="315" name="PlaceHolder 8"/>
          <p:cNvSpPr>
            <a:spLocks noGrp="1"/>
          </p:cNvSpPr>
          <p:nvPr>
            <p:ph type="ftr"/>
          </p:nvPr>
        </p:nvSpPr>
        <p:spPr>
          <a:xfrm>
            <a:off x="3686040" y="6459840"/>
            <a:ext cx="4822560" cy="364680"/>
          </a:xfrm>
          <a:prstGeom prst="rect">
            <a:avLst/>
          </a:prstGeom>
        </p:spPr>
        <p:txBody>
          <a:bodyPr anchor="ctr"/>
          <a:p>
            <a:pPr algn="ctr">
              <a:lnSpc>
                <a:spcPct val="100000"/>
              </a:lnSpc>
            </a:pPr>
            <a:r>
              <a:rPr lang="en-US" sz="900" strike="noStrike">
                <a:solidFill>
                  <a:srgbClr val="ffffff"/>
                </a:solidFill>
                <a:latin typeface="Calibri"/>
              </a:rPr>
              <a:t>The Moss Group, Inc. </a:t>
            </a:r>
            <a:endParaRPr/>
          </a:p>
        </p:txBody>
      </p:sp>
      <p:sp>
        <p:nvSpPr>
          <p:cNvPr id="316" name="PlaceHolder 9"/>
          <p:cNvSpPr>
            <a:spLocks noGrp="1"/>
          </p:cNvSpPr>
          <p:nvPr>
            <p:ph type="sldNum"/>
          </p:nvPr>
        </p:nvSpPr>
        <p:spPr>
          <a:xfrm>
            <a:off x="9900360" y="6459840"/>
            <a:ext cx="1311840" cy="364680"/>
          </a:xfrm>
          <a:prstGeom prst="rect">
            <a:avLst/>
          </a:prstGeom>
        </p:spPr>
        <p:txBody>
          <a:bodyPr anchor="ctr"/>
          <a:p>
            <a:pPr algn="r">
              <a:lnSpc>
                <a:spcPct val="100000"/>
              </a:lnSpc>
            </a:pPr>
            <a:fld id="{0599EB1E-BD63-430C-9037-EFCAB88A55F1}" type="slidenum">
              <a:rPr lang="en-US" sz="1050" strike="noStrike">
                <a:solidFill>
                  <a:srgbClr val="ffffff"/>
                </a:solidFill>
                <a:latin typeface="Calibri"/>
              </a:rPr>
              <a:t>&lt;number&gt;</a:t>
            </a:fld>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1.xml"/>
</Relationships>
</file>

<file path=ppt/slides/_rels/slide102.xml.rels><?xml version="1.0" encoding="UTF-8"?>
<Relationships xmlns="http://schemas.openxmlformats.org/package/2006/relationships"><Relationship Id="rId1" Type="http://schemas.openxmlformats.org/officeDocument/2006/relationships/image" Target="../media/image69.jpeg"/><Relationship Id="rId2" Type="http://schemas.openxmlformats.org/officeDocument/2006/relationships/slideLayout" Target="../slideLayouts/slideLayout73.xml"/>
</Relationships>
</file>

<file path=ppt/slides/_rels/slide103.xml.rels><?xml version="1.0" encoding="UTF-8"?>
<Relationships xmlns="http://schemas.openxmlformats.org/package/2006/relationships"><Relationship Id="rId1" Type="http://schemas.openxmlformats.org/officeDocument/2006/relationships/image" Target="../media/image70.jpeg"/><Relationship Id="rId2" Type="http://schemas.openxmlformats.org/officeDocument/2006/relationships/slideLayout" Target="../slideLayouts/slideLayout25.xml"/>
</Relationships>
</file>

<file path=ppt/slides/_rels/slide104.xml.rels><?xml version="1.0" encoding="UTF-8"?>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25.xml"/><Relationship Id="rId3" Type="http://schemas.openxmlformats.org/officeDocument/2006/relationships/notesSlide" Target="../notesSlides/notesSlide104.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06.xml.rels><?xml version="1.0" encoding="UTF-8"?>
<Relationships xmlns="http://schemas.openxmlformats.org/package/2006/relationships"><Relationship Id="rId1" Type="http://schemas.openxmlformats.org/officeDocument/2006/relationships/image" Target="../media/image72.jpeg"/><Relationship Id="rId2" Type="http://schemas.openxmlformats.org/officeDocument/2006/relationships/slideLayout" Target="../slideLayouts/slideLayout73.xml"/>
</Relationships>
</file>

<file path=ppt/slides/_rels/slide107.xml.rels><?xml version="1.0" encoding="UTF-8"?>
<Relationships xmlns="http://schemas.openxmlformats.org/package/2006/relationships"><Relationship Id="rId1" Type="http://schemas.openxmlformats.org/officeDocument/2006/relationships/image" Target="../media/image73.jpeg"/><Relationship Id="rId2" Type="http://schemas.openxmlformats.org/officeDocument/2006/relationships/slideLayout" Target="../slideLayouts/slideLayout49.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08.xml"/>
</Relationships>
</file>

<file path=ppt/slides/_rels/slide109.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0.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slideLayout" Target="../slideLayouts/slideLayout25.xml"/><Relationship Id="rId3" Type="http://schemas.openxmlformats.org/officeDocument/2006/relationships/notesSlide" Target="../notesSlides/notesSlide110.xml"/>
</Relationships>
</file>

<file path=ppt/slides/_rels/slide1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2.xml.rels><?xml version="1.0" encoding="UTF-8"?>
<Relationships xmlns="http://schemas.openxmlformats.org/package/2006/relationships"><Relationship Id="rId1" Type="http://schemas.openxmlformats.org/officeDocument/2006/relationships/image" Target="../media/image76.jpeg"/><Relationship Id="rId2" Type="http://schemas.openxmlformats.org/officeDocument/2006/relationships/slideLayout" Target="../slideLayouts/slideLayout25.xml"/>
</Relationships>
</file>

<file path=ppt/slides/_rels/slide11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3.xml"/>
</Relationships>
</file>

<file path=ppt/slides/_rels/slide114.xml.rels><?xml version="1.0" encoding="UTF-8"?>
<Relationships xmlns="http://schemas.openxmlformats.org/package/2006/relationships"><Relationship Id="rId1" Type="http://schemas.openxmlformats.org/officeDocument/2006/relationships/image" Target="../media/image77.jpeg"/><Relationship Id="rId2" Type="http://schemas.openxmlformats.org/officeDocument/2006/relationships/slideLayout" Target="../slideLayouts/slideLayout73.xml"/><Relationship Id="rId3" Type="http://schemas.openxmlformats.org/officeDocument/2006/relationships/notesSlide" Target="../notesSlides/notesSlide114.xml"/>
</Relationships>
</file>

<file path=ppt/slides/_rels/slide115.xml.rels><?xml version="1.0" encoding="UTF-8"?>
<Relationships xmlns="http://schemas.openxmlformats.org/package/2006/relationships"><Relationship Id="rId1" Type="http://schemas.openxmlformats.org/officeDocument/2006/relationships/image" Target="../media/image78.png"/><Relationship Id="rId2" Type="http://schemas.openxmlformats.org/officeDocument/2006/relationships/slideLayout" Target="../slideLayouts/slideLayout25.xml"/>
</Relationships>
</file>

<file path=ppt/slides/_rels/slide116.xml.rels><?xml version="1.0" encoding="UTF-8"?>
<Relationships xmlns="http://schemas.openxmlformats.org/package/2006/relationships"><Relationship Id="rId1" Type="http://schemas.openxmlformats.org/officeDocument/2006/relationships/image" Target="../media/image79.jpeg"/><Relationship Id="rId2" Type="http://schemas.openxmlformats.org/officeDocument/2006/relationships/slideLayout" Target="../slideLayouts/slideLayout25.xml"/>
</Relationships>
</file>

<file path=ppt/slides/_rels/slide117.xml.rels><?xml version="1.0" encoding="UTF-8"?>
<Relationships xmlns="http://schemas.openxmlformats.org/package/2006/relationships"><Relationship Id="rId1" Type="http://schemas.openxmlformats.org/officeDocument/2006/relationships/image" Target="../media/image80.jpeg"/><Relationship Id="rId2" Type="http://schemas.openxmlformats.org/officeDocument/2006/relationships/slideLayout" Target="../slideLayouts/slideLayout25.xml"/>
</Relationships>
</file>

<file path=ppt/slides/_rels/slide118.xml.rels><?xml version="1.0" encoding="UTF-8"?>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25.xml"/>
</Relationships>
</file>

<file path=ppt/slides/_rels/slide119.xml.rels><?xml version="1.0" encoding="UTF-8"?>
<Relationships xmlns="http://schemas.openxmlformats.org/package/2006/relationships"><Relationship Id="rId1" Type="http://schemas.openxmlformats.org/officeDocument/2006/relationships/image" Target="../media/image82.jpe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
</Relationships>
</file>

<file path=ppt/slides/_rels/slide120.xml.rels><?xml version="1.0" encoding="UTF-8"?>
<Relationships xmlns="http://schemas.openxmlformats.org/package/2006/relationships"><Relationship Id="rId1" Type="http://schemas.openxmlformats.org/officeDocument/2006/relationships/image" Target="../media/image83.jpeg"/><Relationship Id="rId2" Type="http://schemas.openxmlformats.org/officeDocument/2006/relationships/slideLayout" Target="../slideLayouts/slideLayout25.xml"/>
</Relationships>
</file>

<file path=ppt/slides/_rels/slide1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2.xml"/>
</Relationships>
</file>

<file path=ppt/slides/_rels/slide1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5.xml.rels><?xml version="1.0" encoding="UTF-8"?>
<Relationships xmlns="http://schemas.openxmlformats.org/package/2006/relationships"><Relationship Id="rId1" Type="http://schemas.openxmlformats.org/officeDocument/2006/relationships/image" Target="../media/image84.jpeg"/><Relationship Id="rId2" Type="http://schemas.openxmlformats.org/officeDocument/2006/relationships/slideLayout" Target="../slideLayouts/slideLayout25.xml"/>
</Relationships>
</file>

<file path=ppt/slides/_rels/slide12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7.xml.rels><?xml version="1.0" encoding="UTF-8"?>
<Relationships xmlns="http://schemas.openxmlformats.org/package/2006/relationships"><Relationship Id="rId1" Type="http://schemas.openxmlformats.org/officeDocument/2006/relationships/image" Target="../media/image85.jpeg"/><Relationship Id="rId2" Type="http://schemas.openxmlformats.org/officeDocument/2006/relationships/slideLayout" Target="../slideLayouts/slideLayout25.xml"/>
</Relationships>
</file>

<file path=ppt/slides/_rels/slide1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9.xml.rels><?xml version="1.0" encoding="UTF-8"?>
<Relationships xmlns="http://schemas.openxmlformats.org/package/2006/relationships"><Relationship Id="rId1" Type="http://schemas.openxmlformats.org/officeDocument/2006/relationships/image" Target="../media/image86.jpeg"/><Relationship Id="rId2" Type="http://schemas.openxmlformats.org/officeDocument/2006/relationships/slideLayout" Target="../slideLayouts/slideLayout49.xml"/>
</Relationships>
</file>

<file path=ppt/slides/_rels/slide13.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30.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30.xml"/>
</Relationships>
</file>

<file path=ppt/slides/_rels/slide131.xml.rels><?xml version="1.0" encoding="UTF-8"?>
<Relationships xmlns="http://schemas.openxmlformats.org/package/2006/relationships"><Relationship Id="rId1" Type="http://schemas.openxmlformats.org/officeDocument/2006/relationships/image" Target="../media/image87.gif"/><Relationship Id="rId2" Type="http://schemas.openxmlformats.org/officeDocument/2006/relationships/slideLayout" Target="../slideLayouts/slideLayout25.xml"/>
</Relationships>
</file>

<file path=ppt/slides/_rels/slide13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4.xml"/>
</Relationships>
</file>

<file path=ppt/slides/_rels/slide13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8.xml.rels><?xml version="1.0" encoding="UTF-8"?>
<Relationships xmlns="http://schemas.openxmlformats.org/package/2006/relationships"><Relationship Id="rId1" Type="http://schemas.openxmlformats.org/officeDocument/2006/relationships/image" Target="../media/image88.jpeg"/><Relationship Id="rId2" Type="http://schemas.openxmlformats.org/officeDocument/2006/relationships/slideLayout" Target="../slideLayouts/slideLayout25.xml"/>
</Relationships>
</file>

<file path=ppt/slides/_rels/slide13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
</Relationships>
</file>

<file path=ppt/slides/_rels/slide14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1.xml.rels><?xml version="1.0" encoding="UTF-8"?>
<Relationships xmlns="http://schemas.openxmlformats.org/package/2006/relationships"><Relationship Id="rId1" Type="http://schemas.openxmlformats.org/officeDocument/2006/relationships/image" Target="../media/image89.jpeg"/><Relationship Id="rId2" Type="http://schemas.openxmlformats.org/officeDocument/2006/relationships/slideLayout" Target="../slideLayouts/slideLayout73.xml"/><Relationship Id="rId3" Type="http://schemas.openxmlformats.org/officeDocument/2006/relationships/notesSlide" Target="../notesSlides/notesSlide141.xml"/>
</Relationships>
</file>

<file path=ppt/slides/_rels/slide14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3.xml.rels><?xml version="1.0" encoding="UTF-8"?>
<Relationships xmlns="http://schemas.openxmlformats.org/package/2006/relationships"><Relationship Id="rId1" Type="http://schemas.openxmlformats.org/officeDocument/2006/relationships/image" Target="../media/image90.jpeg"/><Relationship Id="rId2" Type="http://schemas.openxmlformats.org/officeDocument/2006/relationships/slideLayout" Target="../slideLayouts/slideLayout49.xml"/>
</Relationships>
</file>

<file path=ppt/slides/_rels/slide14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4.xml"/>
</Relationships>
</file>

<file path=ppt/slides/_rels/slide14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6.xml"/>
</Relationships>
</file>

<file path=ppt/slides/_rels/slide14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5.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49.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25.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5.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25.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49.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29.wmf"/><Relationship Id="rId2" Type="http://schemas.openxmlformats.org/officeDocument/2006/relationships/slideLayout" Target="../slideLayouts/slideLayout61.xml"/>
</Relationships>
</file>

<file path=ppt/slides/_rels/slide4.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41.xml"/><Relationship Id="rId3"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30.wmf"/><Relationship Id="rId2" Type="http://schemas.openxmlformats.org/officeDocument/2006/relationships/slideLayout" Target="../slideLayouts/slideLayout61.xml"/>
</Relationships>
</file>

<file path=ppt/slides/_rels/slide41.xml.rels><?xml version="1.0" encoding="UTF-8"?>
<Relationships xmlns="http://schemas.openxmlformats.org/package/2006/relationships"><Relationship Id="rId1" Type="http://schemas.openxmlformats.org/officeDocument/2006/relationships/image" Target="../media/image31.wmf"/><Relationship Id="rId2" Type="http://schemas.openxmlformats.org/officeDocument/2006/relationships/slideLayout" Target="../slideLayouts/slideLayout61.xml"/>
</Relationships>
</file>

<file path=ppt/slides/_rels/slide42.xml.rels><?xml version="1.0" encoding="UTF-8"?>
<Relationships xmlns="http://schemas.openxmlformats.org/package/2006/relationships"><Relationship Id="rId1" Type="http://schemas.openxmlformats.org/officeDocument/2006/relationships/image" Target="../media/image32.wmf"/><Relationship Id="rId2" Type="http://schemas.openxmlformats.org/officeDocument/2006/relationships/slideLayout" Target="../slideLayouts/slideLayout61.xml"/>
</Relationships>
</file>

<file path=ppt/slides/_rels/slide43.xml.rels><?xml version="1.0" encoding="UTF-8"?>
<Relationships xmlns="http://schemas.openxmlformats.org/package/2006/relationships"><Relationship Id="rId1" Type="http://schemas.openxmlformats.org/officeDocument/2006/relationships/image" Target="../media/image33.wmf"/><Relationship Id="rId2" Type="http://schemas.openxmlformats.org/officeDocument/2006/relationships/slideLayout" Target="../slideLayouts/slideLayout61.xml"/>
</Relationships>
</file>

<file path=ppt/slides/_rels/slide44.xml.rels><?xml version="1.0" encoding="UTF-8"?>
<Relationships xmlns="http://schemas.openxmlformats.org/package/2006/relationships"><Relationship Id="rId1" Type="http://schemas.openxmlformats.org/officeDocument/2006/relationships/image" Target="../media/image34.wmf"/><Relationship Id="rId2" Type="http://schemas.openxmlformats.org/officeDocument/2006/relationships/slideLayout" Target="../slideLayouts/slideLayout61.xml"/>
</Relationships>
</file>

<file path=ppt/slides/_rels/slide45.xml.rels><?xml version="1.0" encoding="UTF-8"?>
<Relationships xmlns="http://schemas.openxmlformats.org/package/2006/relationships"><Relationship Id="rId1" Type="http://schemas.openxmlformats.org/officeDocument/2006/relationships/image" Target="../media/image35.wmf"/><Relationship Id="rId2" Type="http://schemas.openxmlformats.org/officeDocument/2006/relationships/slideLayout" Target="../slideLayouts/slideLayout61.xml"/>
</Relationships>
</file>

<file path=ppt/slides/_rels/slide46.xml.rels><?xml version="1.0" encoding="UTF-8"?>
<Relationships xmlns="http://schemas.openxmlformats.org/package/2006/relationships"><Relationship Id="rId1" Type="http://schemas.openxmlformats.org/officeDocument/2006/relationships/image" Target="../media/image36.wmf"/><Relationship Id="rId2" Type="http://schemas.openxmlformats.org/officeDocument/2006/relationships/slideLayout" Target="../slideLayouts/slideLayout61.xml"/>
</Relationships>
</file>

<file path=ppt/slides/_rels/slide47.xml.rels><?xml version="1.0" encoding="UTF-8"?>
<Relationships xmlns="http://schemas.openxmlformats.org/package/2006/relationships"><Relationship Id="rId1" Type="http://schemas.openxmlformats.org/officeDocument/2006/relationships/image" Target="../media/image37.wmf"/><Relationship Id="rId2" Type="http://schemas.openxmlformats.org/officeDocument/2006/relationships/slideLayout" Target="../slideLayouts/slideLayout61.xml"/>
</Relationships>
</file>

<file path=ppt/slides/_rels/slide48.xml.rels><?xml version="1.0" encoding="UTF-8"?>
<Relationships xmlns="http://schemas.openxmlformats.org/package/2006/relationships"><Relationship Id="rId1" Type="http://schemas.openxmlformats.org/officeDocument/2006/relationships/image" Target="../media/image38.wmf"/><Relationship Id="rId2" Type="http://schemas.openxmlformats.org/officeDocument/2006/relationships/slideLayout" Target="../slideLayouts/slideLayout61.xml"/>
</Relationships>
</file>

<file path=ppt/slides/_rels/slide49.xml.rels><?xml version="1.0" encoding="UTF-8"?>
<Relationships xmlns="http://schemas.openxmlformats.org/package/2006/relationships"><Relationship Id="rId1" Type="http://schemas.openxmlformats.org/officeDocument/2006/relationships/image" Target="../media/image39.wmf"/><Relationship Id="rId2" Type="http://schemas.openxmlformats.org/officeDocument/2006/relationships/slideLayout" Target="../slideLayouts/slideLayout6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0.xml.rels><?xml version="1.0" encoding="UTF-8"?>
<Relationships xmlns="http://schemas.openxmlformats.org/package/2006/relationships"><Relationship Id="rId1" Type="http://schemas.openxmlformats.org/officeDocument/2006/relationships/image" Target="../media/image40.wmf"/><Relationship Id="rId2" Type="http://schemas.openxmlformats.org/officeDocument/2006/relationships/slideLayout" Target="../slideLayouts/slideLayout61.xml"/>
</Relationships>
</file>

<file path=ppt/slides/_rels/slide51.xml.rels><?xml version="1.0" encoding="UTF-8"?>
<Relationships xmlns="http://schemas.openxmlformats.org/package/2006/relationships"><Relationship Id="rId1" Type="http://schemas.openxmlformats.org/officeDocument/2006/relationships/image" Target="../media/image41.wmf"/><Relationship Id="rId2" Type="http://schemas.openxmlformats.org/officeDocument/2006/relationships/slideLayout" Target="../slideLayouts/slideLayout61.xml"/>
</Relationships>
</file>

<file path=ppt/slides/_rels/slide52.xml.rels><?xml version="1.0" encoding="UTF-8"?>
<Relationships xmlns="http://schemas.openxmlformats.org/package/2006/relationships"><Relationship Id="rId1" Type="http://schemas.openxmlformats.org/officeDocument/2006/relationships/image" Target="../media/image42.wmf"/><Relationship Id="rId2" Type="http://schemas.openxmlformats.org/officeDocument/2006/relationships/slideLayout" Target="../slideLayouts/slideLayout61.xml"/>
</Relationships>
</file>

<file path=ppt/slides/_rels/slide53.xml.rels><?xml version="1.0" encoding="UTF-8"?>
<Relationships xmlns="http://schemas.openxmlformats.org/package/2006/relationships"><Relationship Id="rId1" Type="http://schemas.openxmlformats.org/officeDocument/2006/relationships/image" Target="../media/image43.wmf"/><Relationship Id="rId2" Type="http://schemas.openxmlformats.org/officeDocument/2006/relationships/slideLayout" Target="../slideLayouts/slideLayout61.xml"/>
</Relationships>
</file>

<file path=ppt/slides/_rels/slide54.xml.rels><?xml version="1.0" encoding="UTF-8"?>
<Relationships xmlns="http://schemas.openxmlformats.org/package/2006/relationships"><Relationship Id="rId1" Type="http://schemas.openxmlformats.org/officeDocument/2006/relationships/image" Target="../media/image44.wmf"/><Relationship Id="rId2" Type="http://schemas.openxmlformats.org/officeDocument/2006/relationships/slideLayout" Target="../slideLayouts/slideLayout61.xml"/>
</Relationships>
</file>

<file path=ppt/slides/_rels/slide55.xml.rels><?xml version="1.0" encoding="UTF-8"?>
<Relationships xmlns="http://schemas.openxmlformats.org/package/2006/relationships"><Relationship Id="rId1" Type="http://schemas.openxmlformats.org/officeDocument/2006/relationships/image" Target="../media/image45.wmf"/><Relationship Id="rId2" Type="http://schemas.openxmlformats.org/officeDocument/2006/relationships/slideLayout" Target="../slideLayouts/slideLayout61.xml"/>
</Relationships>
</file>

<file path=ppt/slides/_rels/slide56.xml.rels><?xml version="1.0" encoding="UTF-8"?>
<Relationships xmlns="http://schemas.openxmlformats.org/package/2006/relationships"><Relationship Id="rId1" Type="http://schemas.openxmlformats.org/officeDocument/2006/relationships/image" Target="../media/image46.wmf"/><Relationship Id="rId2" Type="http://schemas.openxmlformats.org/officeDocument/2006/relationships/slideLayout" Target="../slideLayouts/slideLayout61.xml"/>
</Relationships>
</file>

<file path=ppt/slides/_rels/slide57.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slideLayout" Target="../slideLayouts/slideLayout73.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9.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slideLayout" Target="../slideLayouts/slideLayout4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25.xml"/>
</Relationships>
</file>

<file path=ppt/slides/_rels/slide62.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slideLayout" Target="../slideLayouts/slideLayout25.xml"/><Relationship Id="rId3"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6.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25.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8.xml"/>
</Relationships>
</file>

<file path=ppt/slides/_rels/slide69.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slideLayout" Target="../slideLayouts/slideLayout25.xml"/><Relationship Id="rId3" Type="http://schemas.openxmlformats.org/officeDocument/2006/relationships/notesSlide" Target="../notesSlides/notesSlide6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0.xml"/>
</Relationships>
</file>

<file path=ppt/slides/_rels/slide71.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slideLayout" Target="../slideLayouts/slideLayout25.xml"/><Relationship Id="rId3" Type="http://schemas.openxmlformats.org/officeDocument/2006/relationships/notesSlide" Target="../notesSlides/notesSlide71.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2.xml"/>
</Relationships>
</file>

<file path=ppt/slides/_rels/slide73.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slideLayout" Target="../slideLayouts/slideLayout25.xml"/><Relationship Id="rId3" Type="http://schemas.openxmlformats.org/officeDocument/2006/relationships/notesSlide" Target="../notesSlides/notesSlide73.xml"/>
</Relationships>
</file>

<file path=ppt/slides/_rels/slide74.xml.rels><?xml version="1.0" encoding="UTF-8"?>
<Relationships xmlns="http://schemas.openxmlformats.org/package/2006/relationships"><Relationship Id="rId1" Type="http://schemas.openxmlformats.org/officeDocument/2006/relationships/image" Target="../media/image55.jpeg"/><Relationship Id="rId2" Type="http://schemas.openxmlformats.org/officeDocument/2006/relationships/slideLayout" Target="../slideLayouts/slideLayout25.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6.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slideLayout" Target="../slideLayouts/slideLayout25.xml"/><Relationship Id="rId3" Type="http://schemas.openxmlformats.org/officeDocument/2006/relationships/notesSlide" Target="../notesSlides/notesSlide76.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8.xml.rels><?xml version="1.0" encoding="UTF-8"?>
<Relationships xmlns="http://schemas.openxmlformats.org/package/2006/relationships"><Relationship Id="rId1" Type="http://schemas.openxmlformats.org/officeDocument/2006/relationships/image" Target="../media/image57.jpeg"/><Relationship Id="rId2" Type="http://schemas.openxmlformats.org/officeDocument/2006/relationships/slideLayout" Target="../slideLayouts/slideLayout88.xml"/>
</Relationships>
</file>

<file path=ppt/slides/_rels/slide79.xml.rels><?xml version="1.0" encoding="UTF-8"?>
<Relationships xmlns="http://schemas.openxmlformats.org/package/2006/relationships"><Relationship Id="rId1" Type="http://schemas.openxmlformats.org/officeDocument/2006/relationships/image" Target="../media/image58.gif"/><Relationship Id="rId2" Type="http://schemas.openxmlformats.org/officeDocument/2006/relationships/slideLayout" Target="../slideLayouts/slideLayout25.xml"/><Relationship Id="rId3" Type="http://schemas.openxmlformats.org/officeDocument/2006/relationships/notesSlide" Target="../notesSlides/notesSlide7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0.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3.xml.rels><?xml version="1.0" encoding="UTF-8"?>
<Relationships xmlns="http://schemas.openxmlformats.org/package/2006/relationships"><Relationship Id="rId1" Type="http://schemas.openxmlformats.org/officeDocument/2006/relationships/image" Target="../media/image59.jpeg"/><Relationship Id="rId2" Type="http://schemas.openxmlformats.org/officeDocument/2006/relationships/slideLayout" Target="../slideLayouts/slideLayout25.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84.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6.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slideLayout" Target="../slideLayouts/slideLayout1.xml"/><Relationship Id="rId3" Type="http://schemas.openxmlformats.org/officeDocument/2006/relationships/notesSlide" Target="../notesSlides/notesSlide86.xml"/>
</Relationships>
</file>

<file path=ppt/slides/_rels/slide87.xml.rels><?xml version="1.0" encoding="UTF-8"?>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49.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8.xml"/>
</Relationships>
</file>

<file path=ppt/slides/_rels/slide89.xml.rels><?xml version="1.0" encoding="UTF-8"?>
<Relationships xmlns="http://schemas.openxmlformats.org/package/2006/relationships"><Relationship Id="rId1" Type="http://schemas.openxmlformats.org/officeDocument/2006/relationships/image" Target="../media/image62.jpeg"/><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
</Relationships>
</file>

<file path=ppt/slides/_rels/slide90.xml.rels><?xml version="1.0" encoding="UTF-8"?>
<Relationships xmlns="http://schemas.openxmlformats.org/package/2006/relationships"><Relationship Id="rId1" Type="http://schemas.openxmlformats.org/officeDocument/2006/relationships/image" Target="../media/image63.jpeg"/><Relationship Id="rId2" Type="http://schemas.openxmlformats.org/officeDocument/2006/relationships/slideLayout" Target="../slideLayouts/slideLayout25.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1.xml"/>
</Relationships>
</file>

<file path=ppt/slides/_rels/slide92.xml.rels><?xml version="1.0" encoding="UTF-8"?>
<Relationships xmlns="http://schemas.openxmlformats.org/package/2006/relationships"><Relationship Id="rId1" Type="http://schemas.openxmlformats.org/officeDocument/2006/relationships/image" Target="../media/image64.jpeg"/><Relationship Id="rId2" Type="http://schemas.openxmlformats.org/officeDocument/2006/relationships/slideLayout" Target="../slideLayouts/slideLayout25.xml"/>
</Relationships>
</file>

<file path=ppt/slides/_rels/slide93.xml.rels><?xml version="1.0" encoding="UTF-8"?>
<Relationships xmlns="http://schemas.openxmlformats.org/package/2006/relationships"><Relationship Id="rId1" Type="http://schemas.openxmlformats.org/officeDocument/2006/relationships/image" Target="../media/image65.jpeg"/><Relationship Id="rId2" Type="http://schemas.openxmlformats.org/officeDocument/2006/relationships/slideLayout" Target="../slideLayouts/slideLayout25.xml"/>
</Relationships>
</file>

<file path=ppt/slides/_rels/slide94.xml.rels><?xml version="1.0" encoding="UTF-8"?>
<Relationships xmlns="http://schemas.openxmlformats.org/package/2006/relationships"><Relationship Id="rId1" Type="http://schemas.openxmlformats.org/officeDocument/2006/relationships/image" Target="../media/image66.jpeg"/><Relationship Id="rId2" Type="http://schemas.openxmlformats.org/officeDocument/2006/relationships/slideLayout" Target="../slideLayouts/slideLayout25.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7.xml.rels><?xml version="1.0" encoding="UTF-8"?>
<Relationships xmlns="http://schemas.openxmlformats.org/package/2006/relationships"><Relationship Id="rId1" Type="http://schemas.openxmlformats.org/officeDocument/2006/relationships/image" Target="../media/image67.jpeg"/><Relationship Id="rId2" Type="http://schemas.openxmlformats.org/officeDocument/2006/relationships/slideLayout" Target="../slideLayouts/slideLayout25.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9.xml.rels><?xml version="1.0" encoding="UTF-8"?>
<Relationships xmlns="http://schemas.openxmlformats.org/package/2006/relationships"><Relationship Id="rId1" Type="http://schemas.openxmlformats.org/officeDocument/2006/relationships/image" Target="../media/image68.jpe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6" name="TextShape 1"/>
          <p:cNvSpPr txBox="1"/>
          <p:nvPr/>
        </p:nvSpPr>
        <p:spPr>
          <a:xfrm>
            <a:off x="609480" y="5074920"/>
            <a:ext cx="11226600" cy="1257840"/>
          </a:xfrm>
          <a:prstGeom prst="rect">
            <a:avLst/>
          </a:prstGeom>
          <a:noFill/>
          <a:ln>
            <a:noFill/>
          </a:ln>
        </p:spPr>
        <p:txBody>
          <a:bodyPr tIns="0" bIns="0" anchor="b"/>
          <a:p>
            <a:pPr algn="ctr">
              <a:lnSpc>
                <a:spcPct val="100000"/>
              </a:lnSpc>
            </a:pPr>
            <a:r>
              <a:rPr lang="en-US" sz="5000" strike="noStrike">
                <a:solidFill>
                  <a:srgbClr val="ffffff"/>
                </a:solidFill>
                <a:latin typeface="Calibri Light"/>
              </a:rPr>
              <a:t>Oregon Juvenile Detention Centers</a:t>
            </a:r>
            <a:r>
              <a:rPr lang="en-US" sz="5000" strike="noStrike">
                <a:solidFill>
                  <a:srgbClr val="ffffff"/>
                </a:solidFill>
                <a:latin typeface="Calibri Light"/>
              </a:rPr>
              <a:t>
</a:t>
            </a:r>
            <a:r>
              <a:rPr lang="en-US" sz="5000" strike="noStrike">
                <a:solidFill>
                  <a:srgbClr val="ffffff"/>
                </a:solidFill>
                <a:latin typeface="Calibri Light"/>
              </a:rPr>
              <a:t> LGBTQI Training</a:t>
            </a:r>
            <a:endParaRPr/>
          </a:p>
        </p:txBody>
      </p:sp>
      <p:sp>
        <p:nvSpPr>
          <p:cNvPr id="357" name="TextShape 2"/>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pic>
        <p:nvPicPr>
          <p:cNvPr id="358" name="Picture Placeholder 18" descr=""/>
          <p:cNvPicPr/>
          <p:nvPr/>
        </p:nvPicPr>
        <p:blipFill>
          <a:blip r:embed="rId1"/>
          <a:srcRect l="0" t="23122" r="0" b="23122"/>
          <a:stretch/>
        </p:blipFill>
        <p:spPr>
          <a:xfrm>
            <a:off x="0" y="0"/>
            <a:ext cx="12191760" cy="4914720"/>
          </a:xfrm>
          <a:prstGeom prst="rect">
            <a:avLst/>
          </a:prstGeom>
          <a:ln>
            <a:noFill/>
          </a:ln>
        </p:spPr>
      </p:pic>
      <p:sp>
        <p:nvSpPr>
          <p:cNvPr id="359" name="TextShape 3"/>
          <p:cNvSpPr txBox="1"/>
          <p:nvPr/>
        </p:nvSpPr>
        <p:spPr>
          <a:xfrm>
            <a:off x="9900360" y="6459840"/>
            <a:ext cx="1311840" cy="364680"/>
          </a:xfrm>
          <a:prstGeom prst="rect">
            <a:avLst/>
          </a:prstGeom>
          <a:noFill/>
          <a:ln>
            <a:noFill/>
          </a:ln>
        </p:spPr>
        <p:txBody>
          <a:bodyPr anchor="ctr"/>
          <a:p>
            <a:pPr algn="r">
              <a:lnSpc>
                <a:spcPct val="100000"/>
              </a:lnSpc>
            </a:pPr>
            <a:fld id="{2B20DC28-0DD0-489B-9A75-61AE0A6702D7}" type="slidenum">
              <a:rPr lang="en-US" sz="1050" strike="noStrike">
                <a:solidFill>
                  <a:srgbClr val="ffffff"/>
                </a:solidFill>
                <a:latin typeface="Calibri"/>
              </a:rPr>
              <a:t>&lt;number&gt;</a:t>
            </a:fld>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9"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Practice Considerations</a:t>
            </a:r>
            <a:endParaRPr/>
          </a:p>
        </p:txBody>
      </p:sp>
      <p:sp>
        <p:nvSpPr>
          <p:cNvPr id="410" name="TextShape 2"/>
          <p:cNvSpPr txBox="1"/>
          <p:nvPr/>
        </p:nvSpPr>
        <p:spPr>
          <a:xfrm>
            <a:off x="1097280" y="1845720"/>
            <a:ext cx="10058040" cy="4023000"/>
          </a:xfrm>
          <a:prstGeom prst="rect">
            <a:avLst/>
          </a:prstGeom>
          <a:noFill/>
          <a:ln>
            <a:noFill/>
          </a:ln>
        </p:spPr>
        <p:txBody>
          <a:bodyPr lIns="0" rIns="0"/>
          <a:p>
            <a:pPr>
              <a:lnSpc>
                <a:spcPct val="100000"/>
              </a:lnSpc>
              <a:buFont typeface="Calibri"/>
              <a:buChar char=" "/>
            </a:pPr>
            <a:r>
              <a:rPr lang="en-US" sz="2400" strike="noStrike">
                <a:solidFill>
                  <a:srgbClr val="404040"/>
                </a:solidFill>
                <a:latin typeface="Calibri"/>
              </a:rPr>
              <a:t>1. </a:t>
            </a:r>
            <a:r>
              <a:rPr lang="en-US" sz="2800" strike="noStrike">
                <a:solidFill>
                  <a:srgbClr val="404040"/>
                </a:solidFill>
                <a:latin typeface="Calibri"/>
              </a:rPr>
              <a:t>Know the definitions of terms</a:t>
            </a:r>
            <a:endParaRPr/>
          </a:p>
          <a:p>
            <a:pPr>
              <a:lnSpc>
                <a:spcPct val="100000"/>
              </a:lnSpc>
              <a:buFont typeface="Calibri"/>
              <a:buChar char=" "/>
            </a:pPr>
            <a:r>
              <a:rPr lang="en-US" sz="2800" strike="noStrike">
                <a:solidFill>
                  <a:srgbClr val="404040"/>
                </a:solidFill>
                <a:latin typeface="Calibri"/>
              </a:rPr>
              <a:t>2. Be familiar with current research and court decisions</a:t>
            </a:r>
            <a:endParaRPr/>
          </a:p>
          <a:p>
            <a:pPr>
              <a:lnSpc>
                <a:spcPct val="100000"/>
              </a:lnSpc>
              <a:buFont typeface="Calibri"/>
              <a:buChar char=" "/>
            </a:pPr>
            <a:r>
              <a:rPr lang="en-US" sz="2800" strike="noStrike">
                <a:solidFill>
                  <a:srgbClr val="404040"/>
                </a:solidFill>
                <a:latin typeface="Calibri"/>
              </a:rPr>
              <a:t>3. Educate all staff</a:t>
            </a:r>
            <a:endParaRPr/>
          </a:p>
          <a:p>
            <a:pPr>
              <a:lnSpc>
                <a:spcPct val="100000"/>
              </a:lnSpc>
              <a:buFont typeface="Calibri"/>
              <a:buChar char=" "/>
            </a:pPr>
            <a:r>
              <a:rPr lang="en-US" sz="2800" strike="noStrike">
                <a:solidFill>
                  <a:srgbClr val="404040"/>
                </a:solidFill>
                <a:latin typeface="Calibri"/>
              </a:rPr>
              <a:t>4. Develop policy and procedure specific to the issues</a:t>
            </a:r>
            <a:endParaRPr/>
          </a:p>
          <a:p>
            <a:pPr>
              <a:lnSpc>
                <a:spcPct val="100000"/>
              </a:lnSpc>
              <a:buFont typeface="Calibri"/>
              <a:buChar char=" "/>
            </a:pPr>
            <a:r>
              <a:rPr lang="en-US" sz="2800" strike="noStrike">
                <a:solidFill>
                  <a:srgbClr val="404040"/>
                </a:solidFill>
                <a:latin typeface="Calibri"/>
              </a:rPr>
              <a:t>5. Consult with community and advocacy groups</a:t>
            </a:r>
            <a:endParaRPr/>
          </a:p>
          <a:p>
            <a:pPr>
              <a:lnSpc>
                <a:spcPct val="100000"/>
              </a:lnSpc>
              <a:buFont typeface="Calibri"/>
              <a:buChar char=" "/>
            </a:pPr>
            <a:r>
              <a:rPr lang="en-US" sz="2800" strike="noStrike">
                <a:solidFill>
                  <a:srgbClr val="404040"/>
                </a:solidFill>
                <a:latin typeface="Calibri"/>
              </a:rPr>
              <a:t>6. Safety first                base decisions on safety of ALL residents and staff</a:t>
            </a:r>
            <a:endParaRPr/>
          </a:p>
        </p:txBody>
      </p:sp>
      <p:sp>
        <p:nvSpPr>
          <p:cNvPr id="411" name="TextShape 3"/>
          <p:cNvSpPr txBox="1"/>
          <p:nvPr/>
        </p:nvSpPr>
        <p:spPr>
          <a:xfrm>
            <a:off x="9900360" y="6459840"/>
            <a:ext cx="1311840" cy="364680"/>
          </a:xfrm>
          <a:prstGeom prst="rect">
            <a:avLst/>
          </a:prstGeom>
          <a:noFill/>
          <a:ln>
            <a:noFill/>
          </a:ln>
        </p:spPr>
        <p:txBody>
          <a:bodyPr anchor="ctr"/>
          <a:p>
            <a:pPr>
              <a:lnSpc>
                <a:spcPct val="100000"/>
              </a:lnSpc>
            </a:pPr>
            <a:fld id="{66939B6D-8B27-4D5D-95B0-C5B27E2C2412}" type="slidenum">
              <a:rPr lang="en-US" sz="1050" strike="noStrike">
                <a:solidFill>
                  <a:srgbClr val="ffffff"/>
                </a:solidFill>
                <a:latin typeface="Arial"/>
              </a:rPr>
              <a:t>&lt;number&gt;</a:t>
            </a:fld>
            <a:endParaRPr/>
          </a:p>
        </p:txBody>
      </p:sp>
      <p:sp>
        <p:nvSpPr>
          <p:cNvPr id="412" name="CustomShape 4"/>
          <p:cNvSpPr/>
          <p:nvPr/>
        </p:nvSpPr>
        <p:spPr>
          <a:xfrm>
            <a:off x="3148560" y="4765680"/>
            <a:ext cx="1074960" cy="227160"/>
          </a:xfrm>
          <a:prstGeom prst="rightArrow">
            <a:avLst>
              <a:gd name="adj1" fmla="val 50000"/>
              <a:gd name="adj2" fmla="val 50000"/>
            </a:avLst>
          </a:prstGeom>
          <a:solidFill>
            <a:schemeClr val="accent2"/>
          </a:solidFill>
          <a:ln>
            <a:round/>
          </a:ln>
        </p:spPr>
        <p:style>
          <a:lnRef idx="2">
            <a:schemeClr val="accent1">
              <a:shade val="50000"/>
            </a:schemeClr>
          </a:lnRef>
          <a:fillRef idx="1">
            <a:schemeClr val="accent1"/>
          </a:fillRef>
          <a:effectRef idx="0">
            <a:schemeClr val="accent1"/>
          </a:effectRef>
          <a:fontRef idx="minor"/>
        </p:style>
      </p:sp>
      <p:sp>
        <p:nvSpPr>
          <p:cNvPr id="413"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timing>
    <p:tnLst>
      <p:par>
        <p:cTn id="19" dur="indefinite" restart="never" nodeType="tmRoot">
          <p:childTnLst>
            <p:seq>
              <p:cTn id="20" dur="indefinite" nodeType="mainSeq">
                <p:childTnLst>
                  <p:par>
                    <p:cTn id="21" nodeType="clickEffect" fill="hold">
                      <p:stCondLst>
                        <p:cond delay="indefinite"/>
                      </p:stCondLst>
                      <p:childTnLst>
                        <p:par>
                          <p:cTn id="22" nodeType="withEffect" fill="hold">
                            <p:stCondLst>
                              <p:cond delay="0"/>
                            </p:stCondLst>
                            <p:childTnLst>
                              <p:par>
                                <p:cTn id="23" nodeType="clickEffect" fill="hold" presetClass="entr" presetID="1">
                                  <p:stCondLst>
                                    <p:cond delay="0"/>
                                  </p:stCondLst>
                                  <p:childTnLst>
                                    <p:set>
                                      <p:cBhvr>
                                        <p:cTn id="24" dur="1" fill="hold">
                                          <p:stCondLst>
                                            <p:cond delay="0"/>
                                          </p:stCondLst>
                                        </p:cTn>
                                        <p:tgtEl>
                                          <p:spTgt spid="410">
                                            <p:txEl>
                                              <p:pRg st="0" end="3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410">
                                            <p:txEl>
                                              <p:pRg st="33" end="9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1">
                                  <p:stCondLst>
                                    <p:cond delay="0"/>
                                  </p:stCondLst>
                                  <p:childTnLst>
                                    <p:set>
                                      <p:cBhvr>
                                        <p:cTn id="32" dur="1" fill="hold">
                                          <p:stCondLst>
                                            <p:cond delay="0"/>
                                          </p:stCondLst>
                                        </p:cTn>
                                        <p:tgtEl>
                                          <p:spTgt spid="410">
                                            <p:txEl>
                                              <p:pRg st="90" end="111"/>
                                            </p:txEl>
                                          </p:spTgt>
                                        </p:tgtEl>
                                        <p:attrNameLst>
                                          <p:attrName>style.visibility</p:attrName>
                                        </p:attrNameLst>
                                      </p:cBhvr>
                                      <p:to>
                                        <p:strVal val="visible"/>
                                      </p:to>
                                    </p:set>
                                  </p:childTnLst>
                                </p:cTn>
                              </p:par>
                            </p:childTnLst>
                          </p:cTn>
                        </p:par>
                      </p:childTnLst>
                    </p:cTn>
                  </p:par>
                  <p:par>
                    <p:cTn id="33" nodeType="clickEffect" fill="hold">
                      <p:stCondLst>
                        <p:cond delay="indefinite"/>
                      </p:stCondLst>
                      <p:childTnLst>
                        <p:par>
                          <p:cTn id="34" nodeType="withEffect" fill="hold">
                            <p:stCondLst>
                              <p:cond delay="0"/>
                            </p:stCondLst>
                            <p:childTnLst>
                              <p:par>
                                <p:cTn id="35" nodeType="clickEffect" fill="hold" presetClass="entr" presetID="1">
                                  <p:stCondLst>
                                    <p:cond delay="0"/>
                                  </p:stCondLst>
                                  <p:childTnLst>
                                    <p:set>
                                      <p:cBhvr>
                                        <p:cTn id="36" dur="1" fill="hold">
                                          <p:stCondLst>
                                            <p:cond delay="0"/>
                                          </p:stCondLst>
                                        </p:cTn>
                                        <p:tgtEl>
                                          <p:spTgt spid="410">
                                            <p:txEl>
                                              <p:pRg st="111" end="16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fill="hold" presetClass="entr" presetID="1">
                                  <p:stCondLst>
                                    <p:cond delay="0"/>
                                  </p:stCondLst>
                                  <p:childTnLst>
                                    <p:set>
                                      <p:cBhvr>
                                        <p:cTn id="40" dur="1" fill="hold">
                                          <p:stCondLst>
                                            <p:cond delay="0"/>
                                          </p:stCondLst>
                                        </p:cTn>
                                        <p:tgtEl>
                                          <p:spTgt spid="410">
                                            <p:txEl>
                                              <p:pRg st="166" end="212"/>
                                            </p:txEl>
                                          </p:spTgt>
                                        </p:tgtEl>
                                        <p:attrNameLst>
                                          <p:attrName>style.visibility</p:attrName>
                                        </p:attrNameLst>
                                      </p:cBhvr>
                                      <p:to>
                                        <p:strVal val="visible"/>
                                      </p:to>
                                    </p:set>
                                  </p:childTnLst>
                                </p:cTn>
                              </p:par>
                            </p:childTnLst>
                          </p:cTn>
                        </p:par>
                      </p:childTnLst>
                    </p:cTn>
                  </p:par>
                  <p:par>
                    <p:cTn id="41" nodeType="clickEffect" fill="hold">
                      <p:stCondLst>
                        <p:cond delay="indefinite"/>
                      </p:stCondLst>
                      <p:childTnLst>
                        <p:par>
                          <p:cTn id="42" nodeType="withEffect" fill="hold">
                            <p:stCondLst>
                              <p:cond delay="0"/>
                            </p:stCondLst>
                            <p:childTnLst>
                              <p:par>
                                <p:cTn id="43" nodeType="clickEffect" fill="hold" presetClass="entr" presetID="2" presetSubtype="4">
                                  <p:stCondLst>
                                    <p:cond delay="0"/>
                                  </p:stCondLst>
                                  <p:childTnLst>
                                    <p:set>
                                      <p:cBhvr>
                                        <p:cTn id="44" dur="1" fill="hold">
                                          <p:stCondLst>
                                            <p:cond delay="0"/>
                                          </p:stCondLst>
                                        </p:cTn>
                                        <p:tgtEl>
                                          <p:spTgt spid="412"/>
                                        </p:tgtEl>
                                        <p:attrNameLst>
                                          <p:attrName>style.visibility</p:attrName>
                                        </p:attrNameLst>
                                      </p:cBhvr>
                                      <p:to>
                                        <p:strVal val="visible"/>
                                      </p:to>
                                    </p:set>
                                    <p:anim calcmode="lin" valueType="num">
                                      <p:cBhvr additive="repl">
                                        <p:cTn id="45" dur="500" fill="hold"/>
                                        <p:tgtEl>
                                          <p:spTgt spid="412"/>
                                        </p:tgtEl>
                                        <p:attrNameLst>
                                          <p:attrName>ppt_x</p:attrName>
                                        </p:attrNameLst>
                                      </p:cBhvr>
                                      <p:tavLst>
                                        <p:tav tm="0">
                                          <p:val>
                                            <p:strVal val="#ppt_x"/>
                                          </p:val>
                                        </p:tav>
                                        <p:tav tm="100000">
                                          <p:val>
                                            <p:strVal val="#ppt_x"/>
                                          </p:val>
                                        </p:tav>
                                      </p:tavLst>
                                    </p:anim>
                                    <p:anim calcmode="lin" valueType="num">
                                      <p:cBhvr additive="repl">
                                        <p:cTn id="46" dur="500" fill="hold"/>
                                        <p:tgtEl>
                                          <p:spTgt spid="412"/>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nodeType="afterEffect" fill="hold" presetClass="entr" presetID="1">
                                  <p:stCondLst>
                                    <p:cond delay="500"/>
                                  </p:stCondLst>
                                  <p:childTnLst>
                                    <p:set>
                                      <p:cBhvr>
                                        <p:cTn id="49" dur="1" fill="hold">
                                          <p:stCondLst>
                                            <p:cond delay="0"/>
                                          </p:stCondLst>
                                        </p:cTn>
                                        <p:tgtEl>
                                          <p:spTgt spid="410">
                                            <p:txEl>
                                              <p:pRg st="212" end="295"/>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nodeType="clickEffect" fill="hold" presetClass="entr" presetID="1">
                                  <p:stCondLst>
                                    <p:cond delay="0"/>
                                  </p:stCondLst>
                                  <p:childTnLst>
                                    <p:set>
                                      <p:cBhvr>
                                        <p:cTn id="53" dur="1" fill="hold">
                                          <p:stCondLst>
                                            <p:cond delay="0"/>
                                          </p:stCondLst>
                                        </p:cTn>
                                        <p:tgtEl>
                                          <p:spTgt spid="410">
                                            <p:txEl>
                                              <p:pRg st="0" end="3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nodeType="clickEffect" fill="hold" presetClass="entr" presetID="1">
                                  <p:stCondLst>
                                    <p:cond delay="0"/>
                                  </p:stCondLst>
                                  <p:childTnLst>
                                    <p:set>
                                      <p:cBhvr>
                                        <p:cTn id="57" dur="1" fill="hold">
                                          <p:stCondLst>
                                            <p:cond delay="0"/>
                                          </p:stCondLst>
                                        </p:cTn>
                                        <p:tgtEl>
                                          <p:spTgt spid="410">
                                            <p:txEl>
                                              <p:pRg st="33" end="9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nodeType="clickEffect" fill="hold" presetClass="entr" presetID="1">
                                  <p:stCondLst>
                                    <p:cond delay="0"/>
                                  </p:stCondLst>
                                  <p:childTnLst>
                                    <p:set>
                                      <p:cBhvr>
                                        <p:cTn id="61" dur="1" fill="hold">
                                          <p:stCondLst>
                                            <p:cond delay="0"/>
                                          </p:stCondLst>
                                        </p:cTn>
                                        <p:tgtEl>
                                          <p:spTgt spid="410">
                                            <p:txEl>
                                              <p:pRg st="90" end="111"/>
                                            </p:txEl>
                                          </p:spTgt>
                                        </p:tgtEl>
                                        <p:attrNameLst>
                                          <p:attrName>style.visibility</p:attrName>
                                        </p:attrNameLst>
                                      </p:cBhvr>
                                      <p:to>
                                        <p:strVal val="visible"/>
                                      </p:to>
                                    </p:set>
                                  </p:childTnLst>
                                </p:cTn>
                              </p:par>
                            </p:childTnLst>
                          </p:cTn>
                        </p:par>
                      </p:childTnLst>
                    </p:cTn>
                  </p:par>
                  <p:par>
                    <p:cTn id="62" nodeType="clickEffect" fill="hold">
                      <p:stCondLst>
                        <p:cond delay="indefinite"/>
                      </p:stCondLst>
                      <p:childTnLst>
                        <p:par>
                          <p:cTn id="63" nodeType="withEffect" fill="hold">
                            <p:stCondLst>
                              <p:cond delay="0"/>
                            </p:stCondLst>
                            <p:childTnLst>
                              <p:par>
                                <p:cTn id="64" nodeType="clickEffect" fill="hold" presetClass="entr" presetID="1">
                                  <p:stCondLst>
                                    <p:cond delay="0"/>
                                  </p:stCondLst>
                                  <p:childTnLst>
                                    <p:set>
                                      <p:cBhvr>
                                        <p:cTn id="65" dur="1" fill="hold">
                                          <p:stCondLst>
                                            <p:cond delay="0"/>
                                          </p:stCondLst>
                                        </p:cTn>
                                        <p:tgtEl>
                                          <p:spTgt spid="410">
                                            <p:txEl>
                                              <p:pRg st="111" end="166"/>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nodeType="clickEffect" fill="hold" presetClass="entr" presetID="1">
                                  <p:stCondLst>
                                    <p:cond delay="0"/>
                                  </p:stCondLst>
                                  <p:childTnLst>
                                    <p:set>
                                      <p:cBhvr>
                                        <p:cTn id="69" dur="1" fill="hold">
                                          <p:stCondLst>
                                            <p:cond delay="0"/>
                                          </p:stCondLst>
                                        </p:cTn>
                                        <p:tgtEl>
                                          <p:spTgt spid="410">
                                            <p:txEl>
                                              <p:pRg st="166" end="212"/>
                                            </p:txEl>
                                          </p:spTgt>
                                        </p:tgtEl>
                                        <p:attrNameLst>
                                          <p:attrName>style.visibility</p:attrName>
                                        </p:attrNameLst>
                                      </p:cBhvr>
                                      <p:to>
                                        <p:strVal val="visible"/>
                                      </p:to>
                                    </p:set>
                                  </p:childTnLst>
                                </p:cTn>
                              </p:par>
                            </p:childTnLst>
                          </p:cTn>
                        </p:par>
                      </p:childTnLst>
                    </p:cTn>
                  </p:par>
                  <p:par>
                    <p:cTn id="70" nodeType="clickEffect" fill="hold">
                      <p:stCondLst>
                        <p:cond delay="indefinite"/>
                      </p:stCondLst>
                      <p:childTnLst>
                        <p:par>
                          <p:cTn id="71" nodeType="withEffect" fill="hold">
                            <p:stCondLst>
                              <p:cond delay="0"/>
                            </p:stCondLst>
                            <p:childTnLst>
                              <p:par>
                                <p:cTn id="72" nodeType="clickEffect" fill="hold" presetClass="entr" presetID="1">
                                  <p:stCondLst>
                                    <p:cond delay="0"/>
                                  </p:stCondLst>
                                  <p:childTnLst>
                                    <p:set>
                                      <p:cBhvr>
                                        <p:cTn id="73" dur="1" fill="hold">
                                          <p:stCondLst>
                                            <p:cond delay="0"/>
                                          </p:stCondLst>
                                        </p:cTn>
                                        <p:tgtEl>
                                          <p:spTgt spid="410">
                                            <p:txEl>
                                              <p:pRg st="212" end="29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9"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Avoid Unintentional Discrimination</a:t>
            </a:r>
            <a:endParaRPr/>
          </a:p>
        </p:txBody>
      </p:sp>
      <p:sp>
        <p:nvSpPr>
          <p:cNvPr id="890" name="TextShape 2"/>
          <p:cNvSpPr txBox="1"/>
          <p:nvPr/>
        </p:nvSpPr>
        <p:spPr>
          <a:xfrm>
            <a:off x="1097280" y="1845720"/>
            <a:ext cx="10058040" cy="4023000"/>
          </a:xfrm>
          <a:prstGeom prst="rect">
            <a:avLst/>
          </a:prstGeom>
          <a:noFill/>
          <a:ln>
            <a:noFill/>
          </a:ln>
        </p:spPr>
        <p:txBody>
          <a:bodyPr lIns="0" rIns="0"/>
          <a:p>
            <a:pPr>
              <a:lnSpc>
                <a:spcPct val="100000"/>
              </a:lnSpc>
              <a:buFont typeface="Courier New"/>
              <a:buChar char="o"/>
            </a:pPr>
            <a:r>
              <a:rPr lang="en-US" sz="2600" strike="noStrike">
                <a:solidFill>
                  <a:srgbClr val="404040"/>
                </a:solidFill>
                <a:latin typeface="Calibri"/>
              </a:rPr>
              <a:t>Be aware that you may interpret the actions of LGBTQI youth differently than heterosexual.</a:t>
            </a:r>
            <a:endParaRPr/>
          </a:p>
          <a:p>
            <a:pPr>
              <a:lnSpc>
                <a:spcPct val="100000"/>
              </a:lnSpc>
              <a:buFont typeface="Courier New"/>
              <a:buChar char="o"/>
            </a:pPr>
            <a:r>
              <a:rPr lang="en-US" sz="2600" strike="noStrike">
                <a:solidFill>
                  <a:srgbClr val="404040"/>
                </a:solidFill>
                <a:latin typeface="Calibri"/>
              </a:rPr>
              <a:t>If you see an LGBTQI youth hug another youth, do you interpret or think differently than if two heterosexual youths were hugging?</a:t>
            </a:r>
            <a:endParaRPr/>
          </a:p>
          <a:p>
            <a:pPr>
              <a:lnSpc>
                <a:spcPct val="100000"/>
              </a:lnSpc>
              <a:buFont typeface="Courier New"/>
              <a:buChar char="o"/>
            </a:pPr>
            <a:r>
              <a:rPr lang="en-US" sz="2600" strike="noStrike">
                <a:solidFill>
                  <a:srgbClr val="404040"/>
                </a:solidFill>
                <a:latin typeface="Calibri"/>
              </a:rPr>
              <a:t>Try to avoid unintentionally discriminating against LGBTQI by treating them differently. </a:t>
            </a:r>
            <a:endParaRPr/>
          </a:p>
        </p:txBody>
      </p:sp>
      <p:sp>
        <p:nvSpPr>
          <p:cNvPr id="891" name="TextShape 3"/>
          <p:cNvSpPr txBox="1"/>
          <p:nvPr/>
        </p:nvSpPr>
        <p:spPr>
          <a:xfrm>
            <a:off x="9900360" y="6459840"/>
            <a:ext cx="1311840" cy="364680"/>
          </a:xfrm>
          <a:prstGeom prst="rect">
            <a:avLst/>
          </a:prstGeom>
          <a:noFill/>
          <a:ln>
            <a:noFill/>
          </a:ln>
        </p:spPr>
        <p:txBody>
          <a:bodyPr anchor="ctr"/>
          <a:p>
            <a:pPr>
              <a:lnSpc>
                <a:spcPct val="100000"/>
              </a:lnSpc>
            </a:pPr>
            <a:fld id="{082EE1CA-0AAA-4A10-B8CD-CCD7001A11DC}" type="slidenum">
              <a:rPr lang="en-US" sz="1050" strike="noStrike">
                <a:solidFill>
                  <a:srgbClr val="ffffff"/>
                </a:solidFill>
                <a:latin typeface="Calibri"/>
              </a:rPr>
              <a:t>&lt;number&gt;</a:t>
            </a:fld>
            <a:endParaRPr/>
          </a:p>
        </p:txBody>
      </p:sp>
      <p:sp>
        <p:nvSpPr>
          <p:cNvPr id="892"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sld>
</file>

<file path=ppt/slides/slide1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3"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2e8ea8"/>
                </a:solidFill>
                <a:latin typeface="Calibri Light"/>
              </a:rPr>
              <a:t>
</a:t>
            </a:r>
            <a:r>
              <a:rPr lang="en-US" sz="4800" strike="noStrike">
                <a:solidFill>
                  <a:srgbClr val="404040"/>
                </a:solidFill>
                <a:latin typeface="Calibri Light"/>
              </a:rPr>
              <a:t>Addressing Transgender People</a:t>
            </a:r>
            <a:endParaRPr/>
          </a:p>
        </p:txBody>
      </p:sp>
      <p:sp>
        <p:nvSpPr>
          <p:cNvPr id="894" name="TextShape 2"/>
          <p:cNvSpPr txBox="1"/>
          <p:nvPr/>
        </p:nvSpPr>
        <p:spPr>
          <a:xfrm>
            <a:off x="1097280" y="1845720"/>
            <a:ext cx="10058040" cy="4407840"/>
          </a:xfrm>
          <a:prstGeom prst="rect">
            <a:avLst/>
          </a:prstGeom>
          <a:noFill/>
          <a:ln>
            <a:noFill/>
          </a:ln>
        </p:spPr>
        <p:txBody>
          <a:bodyPr lIns="0" rIns="0"/>
          <a:p>
            <a:pPr>
              <a:lnSpc>
                <a:spcPct val="100000"/>
              </a:lnSpc>
              <a:buFont typeface="Courier New"/>
              <a:buChar char="o"/>
            </a:pPr>
            <a:r>
              <a:rPr lang="en-US" sz="2400" strike="noStrike">
                <a:solidFill>
                  <a:srgbClr val="404040"/>
                </a:solidFill>
                <a:latin typeface="Calibri"/>
              </a:rPr>
              <a:t>Transgender girls (biological males) should be addressed as “she” and referred to as “her”</a:t>
            </a:r>
            <a:endParaRPr/>
          </a:p>
          <a:p>
            <a:pPr>
              <a:lnSpc>
                <a:spcPct val="100000"/>
              </a:lnSpc>
              <a:buFont typeface="Courier New"/>
              <a:buChar char="o"/>
            </a:pPr>
            <a:r>
              <a:rPr lang="en-US" sz="2400" strike="noStrike">
                <a:solidFill>
                  <a:srgbClr val="404040"/>
                </a:solidFill>
                <a:latin typeface="Calibri"/>
              </a:rPr>
              <a:t>Transgender boys (biological females) should be addressed as “he” and referred to as “him”</a:t>
            </a:r>
            <a:endParaRPr/>
          </a:p>
          <a:p>
            <a:pPr>
              <a:lnSpc>
                <a:spcPct val="100000"/>
              </a:lnSpc>
              <a:buFont typeface="Courier New"/>
              <a:buChar char="o"/>
            </a:pPr>
            <a:r>
              <a:rPr lang="en-US" sz="2400" strike="noStrike">
                <a:solidFill>
                  <a:srgbClr val="404040"/>
                </a:solidFill>
                <a:latin typeface="Calibri"/>
              </a:rPr>
              <a:t>Transgender people should be addressed using the name they select, which will likely be appropriate to their gender identity</a:t>
            </a:r>
            <a:endParaRPr/>
          </a:p>
          <a:p>
            <a:pPr>
              <a:lnSpc>
                <a:spcPct val="100000"/>
              </a:lnSpc>
            </a:pPr>
            <a:endParaRPr/>
          </a:p>
          <a:p>
            <a:pPr>
              <a:lnSpc>
                <a:spcPct val="100000"/>
              </a:lnSpc>
            </a:pPr>
            <a:r>
              <a:rPr lang="en-US" sz="2400" strike="noStrike">
                <a:solidFill>
                  <a:srgbClr val="404040"/>
                </a:solidFill>
                <a:latin typeface="Calibri"/>
              </a:rPr>
              <a:t>Policy Consideration:</a:t>
            </a:r>
            <a:endParaRPr/>
          </a:p>
          <a:p>
            <a:pPr>
              <a:lnSpc>
                <a:spcPct val="100000"/>
              </a:lnSpc>
              <a:buFont typeface="Courier New"/>
              <a:buChar char="o"/>
            </a:pPr>
            <a:r>
              <a:rPr lang="en-US" sz="2400" strike="noStrike">
                <a:solidFill>
                  <a:srgbClr val="404040"/>
                </a:solidFill>
                <a:latin typeface="Calibri"/>
              </a:rPr>
              <a:t>Refer to transgender and/or gender non-conforming youth according to their Preferred Gender Pronoun (PGP) </a:t>
            </a:r>
            <a:endParaRPr/>
          </a:p>
          <a:p>
            <a:pPr>
              <a:lnSpc>
                <a:spcPct val="90000"/>
              </a:lnSpc>
              <a:buFont typeface="Calibri"/>
              <a:buChar char=" "/>
            </a:pPr>
            <a:r>
              <a:rPr lang="en-US" sz="2400" strike="noStrike">
                <a:solidFill>
                  <a:srgbClr val="404040"/>
                </a:solidFill>
                <a:latin typeface="Calibri"/>
              </a:rPr>
              <a:t> </a:t>
            </a:r>
            <a:endParaRPr/>
          </a:p>
        </p:txBody>
      </p:sp>
      <p:sp>
        <p:nvSpPr>
          <p:cNvPr id="895" name="TextShape 3"/>
          <p:cNvSpPr txBox="1"/>
          <p:nvPr/>
        </p:nvSpPr>
        <p:spPr>
          <a:xfrm>
            <a:off x="9900360" y="6459840"/>
            <a:ext cx="1311840" cy="364680"/>
          </a:xfrm>
          <a:prstGeom prst="rect">
            <a:avLst/>
          </a:prstGeom>
          <a:noFill/>
          <a:ln>
            <a:noFill/>
          </a:ln>
        </p:spPr>
        <p:txBody>
          <a:bodyPr anchor="ctr"/>
          <a:p>
            <a:pPr>
              <a:lnSpc>
                <a:spcPct val="100000"/>
              </a:lnSpc>
            </a:pPr>
            <a:fld id="{73A33E20-4497-4BA7-B202-5C09DD6C22E7}" type="slidenum">
              <a:rPr lang="en-US" sz="1050" strike="noStrike">
                <a:solidFill>
                  <a:srgbClr val="ffffff"/>
                </a:solidFill>
                <a:latin typeface="Calibri"/>
              </a:rPr>
              <a:t>&lt;number&gt;</a:t>
            </a:fld>
            <a:endParaRPr/>
          </a:p>
        </p:txBody>
      </p:sp>
      <p:sp>
        <p:nvSpPr>
          <p:cNvPr id="896"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sld>
</file>

<file path=ppt/slides/slide1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7" name="TextShape 1"/>
          <p:cNvSpPr txBox="1"/>
          <p:nvPr/>
        </p:nvSpPr>
        <p:spPr>
          <a:xfrm>
            <a:off x="457200" y="594360"/>
            <a:ext cx="3200040" cy="2285640"/>
          </a:xfrm>
          <a:prstGeom prst="rect">
            <a:avLst/>
          </a:prstGeom>
          <a:noFill/>
          <a:ln>
            <a:noFill/>
          </a:ln>
        </p:spPr>
        <p:txBody>
          <a:bodyPr anchor="b"/>
          <a:p>
            <a:pPr algn="ctr">
              <a:lnSpc>
                <a:spcPct val="100000"/>
              </a:lnSpc>
            </a:pPr>
            <a:r>
              <a:rPr lang="en-US" sz="3600" strike="noStrike">
                <a:solidFill>
                  <a:srgbClr val="ffffff"/>
                </a:solidFill>
                <a:latin typeface="Calibri Light"/>
              </a:rPr>
              <a:t>Group Discussion</a:t>
            </a:r>
            <a:endParaRPr/>
          </a:p>
        </p:txBody>
      </p:sp>
      <p:sp>
        <p:nvSpPr>
          <p:cNvPr id="898" name="TextShape 2"/>
          <p:cNvSpPr txBox="1"/>
          <p:nvPr/>
        </p:nvSpPr>
        <p:spPr>
          <a:xfrm>
            <a:off x="457200" y="2926080"/>
            <a:ext cx="3200040" cy="3378600"/>
          </a:xfrm>
          <a:prstGeom prst="rect">
            <a:avLst/>
          </a:prstGeom>
          <a:noFill/>
          <a:ln>
            <a:noFill/>
          </a:ln>
        </p:spPr>
        <p:txBody>
          <a:bodyPr anchor="ctr"/>
          <a:p>
            <a:endParaRPr/>
          </a:p>
        </p:txBody>
      </p:sp>
      <p:sp>
        <p:nvSpPr>
          <p:cNvPr id="899" name="TextShape 3"/>
          <p:cNvSpPr txBox="1"/>
          <p:nvPr/>
        </p:nvSpPr>
        <p:spPr>
          <a:xfrm>
            <a:off x="4800600" y="6459840"/>
            <a:ext cx="4647960" cy="364680"/>
          </a:xfrm>
          <a:prstGeom prst="rect">
            <a:avLst/>
          </a:prstGeom>
          <a:noFill/>
          <a:ln>
            <a:noFill/>
          </a:ln>
        </p:spPr>
        <p:txBody>
          <a:bodyPr anchor="ctr"/>
          <a:p>
            <a:pPr>
              <a:lnSpc>
                <a:spcPct val="100000"/>
              </a:lnSpc>
            </a:pPr>
            <a:r>
              <a:rPr lang="en-US" sz="900" strike="noStrike">
                <a:solidFill>
                  <a:srgbClr val="455f51"/>
                </a:solidFill>
                <a:latin typeface="Calibri"/>
              </a:rPr>
              <a:t>The Moss Group, Inc. </a:t>
            </a:r>
            <a:endParaRPr/>
          </a:p>
        </p:txBody>
      </p:sp>
      <p:sp>
        <p:nvSpPr>
          <p:cNvPr id="900" name="TextShape 4"/>
          <p:cNvSpPr txBox="1"/>
          <p:nvPr/>
        </p:nvSpPr>
        <p:spPr>
          <a:xfrm>
            <a:off x="9900360" y="6459840"/>
            <a:ext cx="1311840" cy="364680"/>
          </a:xfrm>
          <a:prstGeom prst="rect">
            <a:avLst/>
          </a:prstGeom>
          <a:noFill/>
          <a:ln>
            <a:noFill/>
          </a:ln>
        </p:spPr>
        <p:txBody>
          <a:bodyPr anchor="ctr"/>
          <a:p>
            <a:pPr>
              <a:lnSpc>
                <a:spcPct val="100000"/>
              </a:lnSpc>
            </a:pPr>
            <a:fld id="{B73BE852-BCF1-4A56-B201-E7923E1D19BA}" type="slidenum">
              <a:rPr lang="en-US" sz="1050" strike="noStrike">
                <a:solidFill>
                  <a:srgbClr val="455f51"/>
                </a:solidFill>
                <a:latin typeface="Calibri"/>
              </a:rPr>
              <a:t>&lt;number&gt;</a:t>
            </a:fld>
            <a:endParaRPr/>
          </a:p>
        </p:txBody>
      </p:sp>
      <p:sp>
        <p:nvSpPr>
          <p:cNvPr id="901" name="TextShape 5"/>
          <p:cNvSpPr txBox="1"/>
          <p:nvPr/>
        </p:nvSpPr>
        <p:spPr>
          <a:xfrm>
            <a:off x="4800600" y="731520"/>
            <a:ext cx="6491880" cy="5257440"/>
          </a:xfrm>
          <a:prstGeom prst="rect">
            <a:avLst/>
          </a:prstGeom>
          <a:noFill/>
          <a:ln>
            <a:noFill/>
          </a:ln>
        </p:spPr>
        <p:txBody>
          <a:bodyPr lIns="0" rIns="0"/>
          <a:p>
            <a:pPr algn="ctr">
              <a:lnSpc>
                <a:spcPct val="100000"/>
              </a:lnSpc>
              <a:buFont typeface="Calibri"/>
              <a:buChar char=" "/>
            </a:pPr>
            <a:r>
              <a:rPr lang="en-US" sz="2800" strike="noStrike">
                <a:solidFill>
                  <a:srgbClr val="404040"/>
                </a:solidFill>
                <a:latin typeface="Calibri"/>
              </a:rPr>
              <a:t>1. What could a staff person say </a:t>
            </a:r>
            <a:r>
              <a:rPr i="1" lang="en-US" sz="2800" strike="noStrike">
                <a:solidFill>
                  <a:srgbClr val="404040"/>
                </a:solidFill>
                <a:latin typeface="Calibri"/>
              </a:rPr>
              <a:t>unintentionally</a:t>
            </a:r>
            <a:r>
              <a:rPr lang="en-US" sz="2800" strike="noStrike">
                <a:solidFill>
                  <a:srgbClr val="404040"/>
                </a:solidFill>
                <a:latin typeface="Calibri"/>
              </a:rPr>
              <a:t> that could harm an LGBTQI inmate or another staff member?</a:t>
            </a:r>
            <a:r>
              <a:rPr lang="en-US" sz="2800" strike="noStrike">
                <a:solidFill>
                  <a:srgbClr val="404040"/>
                </a:solidFill>
                <a:latin typeface="Calibri"/>
              </a:rPr>
              <a:t>
</a:t>
            </a:r>
            <a:endParaRPr/>
          </a:p>
          <a:p>
            <a:pPr algn="ctr">
              <a:lnSpc>
                <a:spcPct val="100000"/>
              </a:lnSpc>
              <a:buFont typeface="Calibri"/>
              <a:buChar char=" "/>
            </a:pPr>
            <a:r>
              <a:rPr lang="en-US" sz="2800" strike="noStrike">
                <a:solidFill>
                  <a:srgbClr val="404040"/>
                </a:solidFill>
                <a:latin typeface="Calibri"/>
              </a:rPr>
              <a:t>2. What would you </a:t>
            </a:r>
            <a:r>
              <a:rPr i="1" lang="en-US" sz="2800" strike="noStrike">
                <a:solidFill>
                  <a:srgbClr val="404040"/>
                </a:solidFill>
                <a:latin typeface="Calibri"/>
              </a:rPr>
              <a:t>say </a:t>
            </a:r>
            <a:r>
              <a:rPr lang="en-US" sz="2800" strike="noStrike">
                <a:solidFill>
                  <a:srgbClr val="404040"/>
                </a:solidFill>
                <a:latin typeface="Calibri"/>
              </a:rPr>
              <a:t>and then </a:t>
            </a:r>
            <a:r>
              <a:rPr i="1" lang="en-US" sz="2800" strike="noStrike">
                <a:solidFill>
                  <a:srgbClr val="404040"/>
                </a:solidFill>
                <a:latin typeface="Calibri"/>
              </a:rPr>
              <a:t>do </a:t>
            </a:r>
            <a:r>
              <a:rPr lang="en-US" sz="2800" strike="noStrike">
                <a:solidFill>
                  <a:srgbClr val="404040"/>
                </a:solidFill>
                <a:latin typeface="Calibri"/>
              </a:rPr>
              <a:t>if an LGBTQI inmate came up to you and indicated that other residents were using derogatory words and bullying/harassing them because of his/her perceived sexual orientation and/or gender identity?</a:t>
            </a:r>
            <a:endParaRPr/>
          </a:p>
        </p:txBody>
      </p:sp>
      <p:pic>
        <p:nvPicPr>
          <p:cNvPr id="902" name="Picture 7" descr=""/>
          <p:cNvPicPr/>
          <p:nvPr/>
        </p:nvPicPr>
        <p:blipFill>
          <a:blip r:embed="rId1"/>
          <a:stretch/>
        </p:blipFill>
        <p:spPr>
          <a:xfrm>
            <a:off x="457200" y="2926080"/>
            <a:ext cx="3200040" cy="2680560"/>
          </a:xfrm>
          <a:prstGeom prst="rect">
            <a:avLst/>
          </a:prstGeom>
          <a:ln>
            <a:noFill/>
          </a:ln>
        </p:spPr>
      </p:pic>
    </p:spTree>
  </p:cSld>
</p:sld>
</file>

<file path=ppt/slides/slide1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03" name="Picture 4" descr=""/>
          <p:cNvPicPr/>
          <p:nvPr/>
        </p:nvPicPr>
        <p:blipFill>
          <a:blip r:embed="rId1"/>
          <a:stretch/>
        </p:blipFill>
        <p:spPr>
          <a:xfrm>
            <a:off x="8814240" y="4391280"/>
            <a:ext cx="3377520" cy="1949040"/>
          </a:xfrm>
          <a:prstGeom prst="rect">
            <a:avLst/>
          </a:prstGeom>
          <a:ln>
            <a:noFill/>
          </a:ln>
        </p:spPr>
      </p:pic>
      <p:sp>
        <p:nvSpPr>
          <p:cNvPr id="904" name="TextShape 1"/>
          <p:cNvSpPr txBox="1"/>
          <p:nvPr/>
        </p:nvSpPr>
        <p:spPr>
          <a:xfrm>
            <a:off x="1097280" y="464040"/>
            <a:ext cx="10058040" cy="1272960"/>
          </a:xfrm>
          <a:prstGeom prst="rect">
            <a:avLst/>
          </a:prstGeom>
          <a:noFill/>
          <a:ln>
            <a:noFill/>
          </a:ln>
        </p:spPr>
        <p:txBody>
          <a:bodyPr anchor="b"/>
          <a:p>
            <a:pPr>
              <a:lnSpc>
                <a:spcPct val="100000"/>
              </a:lnSpc>
            </a:pPr>
            <a:r>
              <a:rPr lang="en-US" sz="4800" strike="noStrike">
                <a:solidFill>
                  <a:srgbClr val="404040"/>
                </a:solidFill>
                <a:latin typeface="Calibri Light"/>
              </a:rPr>
              <a:t>Privacy and Confidentiality Rights and Responsibilities</a:t>
            </a:r>
            <a:endParaRPr/>
          </a:p>
        </p:txBody>
      </p:sp>
      <p:sp>
        <p:nvSpPr>
          <p:cNvPr id="905" name="TextShape 2"/>
          <p:cNvSpPr txBox="1"/>
          <p:nvPr/>
        </p:nvSpPr>
        <p:spPr>
          <a:xfrm>
            <a:off x="1097280" y="1872360"/>
            <a:ext cx="10058040" cy="3924360"/>
          </a:xfrm>
          <a:prstGeom prst="rect">
            <a:avLst/>
          </a:prstGeom>
          <a:noFill/>
          <a:ln>
            <a:noFill/>
          </a:ln>
        </p:spPr>
        <p:txBody>
          <a:bodyPr lIns="0" rIns="0"/>
          <a:p>
            <a:pPr>
              <a:lnSpc>
                <a:spcPct val="100000"/>
              </a:lnSpc>
              <a:buFont typeface="Courier New"/>
              <a:buChar char="o"/>
            </a:pPr>
            <a:r>
              <a:rPr lang="en-US" sz="2400" strike="noStrike">
                <a:solidFill>
                  <a:srgbClr val="404040"/>
                </a:solidFill>
                <a:latin typeface="Calibri"/>
              </a:rPr>
              <a:t> </a:t>
            </a:r>
            <a:r>
              <a:rPr lang="en-US" sz="2600" strike="noStrike">
                <a:solidFill>
                  <a:srgbClr val="404040"/>
                </a:solidFill>
                <a:latin typeface="Calibri"/>
              </a:rPr>
              <a:t>Be careful with personal information you may have about someone else, such as their sexual orientation and/or gender identity and or gender identity</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Consider how and why you may share that information</a:t>
            </a:r>
            <a:endParaRPr/>
          </a:p>
          <a:p>
            <a:pPr>
              <a:lnSpc>
                <a:spcPct val="100000"/>
              </a:lnSpc>
              <a:buFont typeface="Courier New"/>
              <a:buChar char="o"/>
            </a:pPr>
            <a:r>
              <a:rPr lang="en-US" sz="2600" strike="noStrike">
                <a:solidFill>
                  <a:srgbClr val="404040"/>
                </a:solidFill>
                <a:latin typeface="Calibri"/>
              </a:rPr>
              <a:t>Perceptions and assumptions can be harmful, and unnecessarily sharing information can get someone hurt, whether inmate or co-worker.  </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Honor confidentiality - be respectful and discrete. Share information only on a “need to know” basis - for your own safety and the safety of others.</a:t>
            </a:r>
            <a:endParaRPr/>
          </a:p>
          <a:p>
            <a:pPr>
              <a:lnSpc>
                <a:spcPct val="90000"/>
              </a:lnSpc>
            </a:pPr>
            <a:r>
              <a:rPr lang="en-US" sz="2600" strike="noStrike">
                <a:solidFill>
                  <a:srgbClr val="404040"/>
                </a:solidFill>
                <a:latin typeface="Calibri"/>
              </a:rPr>
              <a:t>
</a:t>
            </a:r>
            <a:endParaRPr/>
          </a:p>
        </p:txBody>
      </p:sp>
      <p:sp>
        <p:nvSpPr>
          <p:cNvPr id="906" name="TextShape 3"/>
          <p:cNvSpPr txBox="1"/>
          <p:nvPr/>
        </p:nvSpPr>
        <p:spPr>
          <a:xfrm>
            <a:off x="9900360" y="6459840"/>
            <a:ext cx="1311840" cy="364680"/>
          </a:xfrm>
          <a:prstGeom prst="rect">
            <a:avLst/>
          </a:prstGeom>
          <a:noFill/>
          <a:ln>
            <a:noFill/>
          </a:ln>
        </p:spPr>
        <p:txBody>
          <a:bodyPr anchor="ctr"/>
          <a:p>
            <a:pPr>
              <a:lnSpc>
                <a:spcPct val="100000"/>
              </a:lnSpc>
            </a:pPr>
            <a:fld id="{899FD831-4CFC-401B-8FD8-A6F973799874}" type="slidenum">
              <a:rPr lang="en-US" sz="1050" strike="noStrike">
                <a:solidFill>
                  <a:srgbClr val="ffffff"/>
                </a:solidFill>
                <a:latin typeface="Calibri"/>
              </a:rPr>
              <a:t>&lt;number&gt;</a:t>
            </a:fld>
            <a:endParaRPr/>
          </a:p>
        </p:txBody>
      </p:sp>
      <p:sp>
        <p:nvSpPr>
          <p:cNvPr id="907"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sld>
</file>

<file path=ppt/slides/slide1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8" name="TextShape 1"/>
          <p:cNvSpPr txBox="1"/>
          <p:nvPr/>
        </p:nvSpPr>
        <p:spPr>
          <a:xfrm>
            <a:off x="1154160" y="825120"/>
            <a:ext cx="10058040" cy="1450440"/>
          </a:xfrm>
          <a:prstGeom prst="rect">
            <a:avLst/>
          </a:prstGeom>
          <a:noFill/>
          <a:ln>
            <a:noFill/>
          </a:ln>
        </p:spPr>
        <p:txBody>
          <a:bodyPr anchor="b"/>
          <a:p>
            <a:pPr>
              <a:lnSpc>
                <a:spcPct val="85000"/>
              </a:lnSpc>
            </a:pPr>
            <a:r>
              <a:rPr lang="en-US" sz="5300" strike="noStrike">
                <a:solidFill>
                  <a:srgbClr val="404040"/>
                </a:solidFill>
                <a:latin typeface="Calibri Light"/>
              </a:rPr>
              <a:t>What do we mean by a “culture of safety?”</a:t>
            </a:r>
            <a:r>
              <a:rPr lang="en-US" sz="4800" strike="noStrike">
                <a:solidFill>
                  <a:srgbClr val="2e8ea8"/>
                </a:solidFill>
                <a:latin typeface="Calibri Light"/>
              </a:rPr>
              <a:t>
</a:t>
            </a:r>
            <a:endParaRPr/>
          </a:p>
        </p:txBody>
      </p:sp>
      <p:sp>
        <p:nvSpPr>
          <p:cNvPr id="909" name="TextShape 2"/>
          <p:cNvSpPr txBox="1"/>
          <p:nvPr/>
        </p:nvSpPr>
        <p:spPr>
          <a:xfrm>
            <a:off x="1097280" y="1845720"/>
            <a:ext cx="10058040" cy="4023000"/>
          </a:xfrm>
          <a:prstGeom prst="rect">
            <a:avLst/>
          </a:prstGeom>
          <a:noFill/>
          <a:ln>
            <a:noFill/>
          </a:ln>
        </p:spPr>
        <p:txBody>
          <a:bodyPr lIns="0" rIns="0"/>
          <a:p>
            <a:pPr>
              <a:lnSpc>
                <a:spcPct val="100000"/>
              </a:lnSpc>
              <a:buFont typeface="Courier New"/>
              <a:buChar char="o"/>
            </a:pPr>
            <a:r>
              <a:rPr lang="en-US" sz="2600" strike="noStrike">
                <a:solidFill>
                  <a:srgbClr val="404040"/>
                </a:solidFill>
                <a:latin typeface="Calibri"/>
              </a:rPr>
              <a:t>Physical Safety</a:t>
            </a:r>
            <a:endParaRPr/>
          </a:p>
          <a:p>
            <a:pPr>
              <a:lnSpc>
                <a:spcPct val="100000"/>
              </a:lnSpc>
              <a:buFont typeface="Courier New"/>
              <a:buChar char="o"/>
            </a:pPr>
            <a:r>
              <a:rPr lang="en-US" sz="2600" strike="noStrike">
                <a:solidFill>
                  <a:srgbClr val="404040"/>
                </a:solidFill>
                <a:latin typeface="Calibri"/>
              </a:rPr>
              <a:t>Emotional Safety</a:t>
            </a:r>
            <a:endParaRPr/>
          </a:p>
          <a:p>
            <a:pPr>
              <a:lnSpc>
                <a:spcPct val="100000"/>
              </a:lnSpc>
              <a:buFont typeface="Courier New"/>
              <a:buChar char="o"/>
            </a:pPr>
            <a:r>
              <a:rPr lang="en-US" sz="2600" strike="noStrike">
                <a:solidFill>
                  <a:srgbClr val="404040"/>
                </a:solidFill>
                <a:latin typeface="Calibri"/>
              </a:rPr>
              <a:t>Sexual Safety</a:t>
            </a:r>
            <a:endParaRPr/>
          </a:p>
          <a:p>
            <a:pPr>
              <a:lnSpc>
                <a:spcPct val="90000"/>
              </a:lnSpc>
            </a:pPr>
            <a:endParaRPr/>
          </a:p>
        </p:txBody>
      </p:sp>
      <p:sp>
        <p:nvSpPr>
          <p:cNvPr id="910" name="TextShape 3"/>
          <p:cNvSpPr txBox="1"/>
          <p:nvPr/>
        </p:nvSpPr>
        <p:spPr>
          <a:xfrm>
            <a:off x="9900360" y="6459840"/>
            <a:ext cx="1311840" cy="364680"/>
          </a:xfrm>
          <a:prstGeom prst="rect">
            <a:avLst/>
          </a:prstGeom>
          <a:noFill/>
          <a:ln>
            <a:noFill/>
          </a:ln>
        </p:spPr>
        <p:txBody>
          <a:bodyPr anchor="ctr"/>
          <a:p>
            <a:pPr>
              <a:lnSpc>
                <a:spcPct val="100000"/>
              </a:lnSpc>
            </a:pPr>
            <a:fld id="{0555BEC8-21E8-4753-83E7-44A9AB90890C}" type="slidenum">
              <a:rPr lang="en-US" sz="1050" strike="noStrike">
                <a:solidFill>
                  <a:srgbClr val="ffffff"/>
                </a:solidFill>
                <a:latin typeface="Calibri"/>
              </a:rPr>
              <a:t>&lt;number&gt;</a:t>
            </a:fld>
            <a:endParaRPr/>
          </a:p>
        </p:txBody>
      </p:sp>
      <p:sp>
        <p:nvSpPr>
          <p:cNvPr id="911"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pic>
        <p:nvPicPr>
          <p:cNvPr id="912" name="Picture 3" descr=""/>
          <p:cNvPicPr/>
          <p:nvPr/>
        </p:nvPicPr>
        <p:blipFill>
          <a:blip r:embed="rId1"/>
          <a:stretch/>
        </p:blipFill>
        <p:spPr>
          <a:xfrm>
            <a:off x="4863960" y="1982160"/>
            <a:ext cx="2638080" cy="2628720"/>
          </a:xfrm>
          <a:prstGeom prst="rect">
            <a:avLst/>
          </a:prstGeom>
          <a:ln>
            <a:noFill/>
          </a:ln>
        </p:spPr>
      </p:pic>
    </p:spTree>
  </p:cSld>
</p:sld>
</file>

<file path=ppt/slides/slide1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3" name="TextShape 1"/>
          <p:cNvSpPr txBox="1"/>
          <p:nvPr/>
        </p:nvSpPr>
        <p:spPr>
          <a:xfrm>
            <a:off x="3686040" y="6459840"/>
            <a:ext cx="4822560" cy="364680"/>
          </a:xfrm>
          <a:prstGeom prst="rect">
            <a:avLst/>
          </a:prstGeom>
          <a:noFill/>
          <a:ln>
            <a:noFill/>
          </a:ln>
        </p:spPr>
        <p:txBody>
          <a:bodyPr anchor="ctr"/>
          <a:p>
            <a:pPr>
              <a:lnSpc>
                <a:spcPct val="100000"/>
              </a:lnSpc>
            </a:pPr>
            <a:r>
              <a:rPr lang="en-US" sz="900" strike="noStrike">
                <a:solidFill>
                  <a:srgbClr val="ffffff"/>
                </a:solidFill>
                <a:latin typeface="Calibri"/>
              </a:rPr>
              <a:t>The Moss Group, Inc. </a:t>
            </a:r>
            <a:endParaRPr/>
          </a:p>
        </p:txBody>
      </p:sp>
      <p:sp>
        <p:nvSpPr>
          <p:cNvPr id="914" name="TextShape 2"/>
          <p:cNvSpPr txBox="1"/>
          <p:nvPr/>
        </p:nvSpPr>
        <p:spPr>
          <a:xfrm>
            <a:off x="9900360" y="6459840"/>
            <a:ext cx="1311840" cy="364680"/>
          </a:xfrm>
          <a:prstGeom prst="rect">
            <a:avLst/>
          </a:prstGeom>
          <a:noFill/>
          <a:ln>
            <a:noFill/>
          </a:ln>
        </p:spPr>
        <p:txBody>
          <a:bodyPr anchor="ctr"/>
          <a:p>
            <a:pPr algn="r">
              <a:lnSpc>
                <a:spcPct val="100000"/>
              </a:lnSpc>
            </a:pPr>
            <a:fld id="{01BD08C5-ED35-4734-AC6E-E5E9F6297DEF}" type="slidenum">
              <a:rPr lang="en-US" sz="1050" strike="noStrike">
                <a:solidFill>
                  <a:srgbClr val="ffffff"/>
                </a:solidFill>
                <a:latin typeface="Calibri"/>
              </a:rPr>
              <a:t>&lt;number&gt;</a:t>
            </a:fld>
            <a:endParaRPr/>
          </a:p>
        </p:txBody>
      </p:sp>
      <p:sp>
        <p:nvSpPr>
          <p:cNvPr id="915" name="CustomShape 3"/>
          <p:cNvSpPr/>
          <p:nvPr/>
        </p:nvSpPr>
        <p:spPr>
          <a:xfrm>
            <a:off x="2178720" y="530640"/>
            <a:ext cx="7337520" cy="4707000"/>
          </a:xfrm>
          <a:prstGeom prst="rect">
            <a:avLst/>
          </a:prstGeom>
          <a:noFill/>
          <a:ln>
            <a:noFill/>
          </a:ln>
        </p:spPr>
        <p:style>
          <a:lnRef idx="0"/>
          <a:fillRef idx="0"/>
          <a:effectRef idx="0"/>
          <a:fontRef idx="minor"/>
        </p:style>
        <p:txBody>
          <a:bodyPr lIns="90000" rIns="90000" tIns="45000" bIns="45000"/>
          <a:p>
            <a:pPr algn="ctr">
              <a:lnSpc>
                <a:spcPct val="100000"/>
              </a:lnSpc>
            </a:pPr>
            <a:endParaRPr/>
          </a:p>
          <a:p>
            <a:pPr algn="ctr">
              <a:lnSpc>
                <a:spcPct val="100000"/>
              </a:lnSpc>
            </a:pPr>
            <a:endParaRPr/>
          </a:p>
          <a:p>
            <a:pPr algn="ctr">
              <a:lnSpc>
                <a:spcPct val="100000"/>
              </a:lnSpc>
            </a:pPr>
            <a:r>
              <a:rPr i="1" lang="en-US" sz="2800" strike="noStrike">
                <a:solidFill>
                  <a:srgbClr val="404040"/>
                </a:solidFill>
                <a:latin typeface="Calibri"/>
              </a:rPr>
              <a:t>“</a:t>
            </a:r>
            <a:r>
              <a:rPr i="1" lang="en-US" sz="2800" strike="noStrike">
                <a:solidFill>
                  <a:srgbClr val="404040"/>
                </a:solidFill>
                <a:latin typeface="Calibri"/>
              </a:rPr>
              <a:t>Staff attitudes and actions influence inmate behavior and their perceptions of how safe the facility is, and as a result, are also very important components of staff safety. Staff should always behave in a professional, consistent and respectful manner when interacting with residents.”</a:t>
            </a:r>
            <a:endParaRPr/>
          </a:p>
          <a:p>
            <a:pPr algn="ctr">
              <a:lnSpc>
                <a:spcPct val="100000"/>
              </a:lnSpc>
            </a:pPr>
            <a:endParaRPr/>
          </a:p>
          <a:p>
            <a:pPr algn="ctr">
              <a:lnSpc>
                <a:spcPct val="100000"/>
              </a:lnSpc>
            </a:pPr>
            <a:endParaRPr/>
          </a:p>
          <a:p>
            <a:pPr algn="ctr">
              <a:lnSpc>
                <a:spcPct val="100000"/>
              </a:lnSpc>
            </a:pPr>
            <a:r>
              <a:rPr lang="en-US" sz="1100" strike="noStrike">
                <a:solidFill>
                  <a:srgbClr val="000000"/>
                </a:solidFill>
                <a:latin typeface="Calibri"/>
              </a:rPr>
              <a:t> </a:t>
            </a:r>
            <a:r>
              <a:rPr lang="en-US" sz="1100" strike="noStrike">
                <a:solidFill>
                  <a:srgbClr val="000000"/>
                </a:solidFill>
                <a:latin typeface="Calibri"/>
              </a:rPr>
              <a:t>(</a:t>
            </a:r>
            <a:r>
              <a:rPr i="1" lang="en-US" sz="1100" strike="noStrike">
                <a:solidFill>
                  <a:srgbClr val="404040"/>
                </a:solidFill>
                <a:latin typeface="Calibri"/>
              </a:rPr>
              <a:t>Corrections Today</a:t>
            </a:r>
            <a:r>
              <a:rPr lang="en-US" sz="1100" strike="noStrike">
                <a:solidFill>
                  <a:srgbClr val="404040"/>
                </a:solidFill>
                <a:latin typeface="Calibri"/>
              </a:rPr>
              <a:t>, Ernie Moore, 2004) </a:t>
            </a:r>
            <a:endParaRPr/>
          </a:p>
        </p:txBody>
      </p:sp>
    </p:spTree>
  </p:cSld>
</p:sld>
</file>

<file path=ppt/slides/slide1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6" name="TextShape 1"/>
          <p:cNvSpPr txBox="1"/>
          <p:nvPr/>
        </p:nvSpPr>
        <p:spPr>
          <a:xfrm>
            <a:off x="317520" y="236880"/>
            <a:ext cx="3409560" cy="2472480"/>
          </a:xfrm>
          <a:prstGeom prst="rect">
            <a:avLst/>
          </a:prstGeom>
          <a:noFill/>
          <a:ln>
            <a:noFill/>
          </a:ln>
        </p:spPr>
        <p:txBody>
          <a:bodyPr anchor="b"/>
          <a:p>
            <a:pPr algn="ctr">
              <a:lnSpc>
                <a:spcPct val="100000"/>
              </a:lnSpc>
            </a:pPr>
            <a:r>
              <a:rPr lang="en-US" sz="4000" strike="noStrike">
                <a:solidFill>
                  <a:srgbClr val="ffffff"/>
                </a:solidFill>
                <a:latin typeface="Calibri Light"/>
              </a:rPr>
              <a:t>Group Discussion</a:t>
            </a:r>
            <a:endParaRPr/>
          </a:p>
        </p:txBody>
      </p:sp>
      <p:sp>
        <p:nvSpPr>
          <p:cNvPr id="917" name="TextShape 2"/>
          <p:cNvSpPr txBox="1"/>
          <p:nvPr/>
        </p:nvSpPr>
        <p:spPr>
          <a:xfrm>
            <a:off x="4800600" y="2280600"/>
            <a:ext cx="6491880" cy="2425680"/>
          </a:xfrm>
          <a:prstGeom prst="rect">
            <a:avLst/>
          </a:prstGeom>
          <a:noFill/>
          <a:ln>
            <a:noFill/>
          </a:ln>
        </p:spPr>
        <p:txBody>
          <a:bodyPr lIns="0" rIns="0"/>
          <a:p>
            <a:pPr algn="ctr">
              <a:lnSpc>
                <a:spcPct val="100000"/>
              </a:lnSpc>
            </a:pPr>
            <a:r>
              <a:rPr lang="en-US" sz="2800" strike="noStrike">
                <a:solidFill>
                  <a:srgbClr val="404040"/>
                </a:solidFill>
                <a:latin typeface="Calibri"/>
              </a:rPr>
              <a:t>Discuss what you would do as a staff member if an inmate “comes out” to you (reveals his or her sexual orientation and/or gender identity or gender identity)</a:t>
            </a:r>
            <a:endParaRPr/>
          </a:p>
        </p:txBody>
      </p:sp>
      <p:sp>
        <p:nvSpPr>
          <p:cNvPr id="918" name="TextShape 3"/>
          <p:cNvSpPr txBox="1"/>
          <p:nvPr/>
        </p:nvSpPr>
        <p:spPr>
          <a:xfrm>
            <a:off x="4800600" y="6459840"/>
            <a:ext cx="4647960" cy="364680"/>
          </a:xfrm>
          <a:prstGeom prst="rect">
            <a:avLst/>
          </a:prstGeom>
          <a:noFill/>
          <a:ln>
            <a:noFill/>
          </a:ln>
        </p:spPr>
        <p:txBody>
          <a:bodyPr anchor="ctr"/>
          <a:p>
            <a:pPr>
              <a:lnSpc>
                <a:spcPct val="100000"/>
              </a:lnSpc>
            </a:pPr>
            <a:r>
              <a:rPr lang="en-US" sz="900" strike="noStrike">
                <a:solidFill>
                  <a:srgbClr val="455f51"/>
                </a:solidFill>
                <a:latin typeface="Calibri"/>
              </a:rPr>
              <a:t>The Moss Group, Inc. </a:t>
            </a:r>
            <a:endParaRPr/>
          </a:p>
        </p:txBody>
      </p:sp>
      <p:sp>
        <p:nvSpPr>
          <p:cNvPr id="919" name="TextShape 4"/>
          <p:cNvSpPr txBox="1"/>
          <p:nvPr/>
        </p:nvSpPr>
        <p:spPr>
          <a:xfrm>
            <a:off x="9900360" y="6459840"/>
            <a:ext cx="1311840" cy="364680"/>
          </a:xfrm>
          <a:prstGeom prst="rect">
            <a:avLst/>
          </a:prstGeom>
          <a:noFill/>
          <a:ln>
            <a:noFill/>
          </a:ln>
        </p:spPr>
        <p:txBody>
          <a:bodyPr anchor="ctr"/>
          <a:p>
            <a:pPr>
              <a:lnSpc>
                <a:spcPct val="100000"/>
              </a:lnSpc>
            </a:pPr>
            <a:fld id="{1F78DF15-83C3-4430-8D92-86EAA35B633E}" type="slidenum">
              <a:rPr lang="en-US" sz="1050" strike="noStrike">
                <a:solidFill>
                  <a:srgbClr val="455f51"/>
                </a:solidFill>
                <a:latin typeface="Calibri"/>
              </a:rPr>
              <a:t>&lt;number&gt;</a:t>
            </a:fld>
            <a:endParaRPr/>
          </a:p>
        </p:txBody>
      </p:sp>
      <p:pic>
        <p:nvPicPr>
          <p:cNvPr id="920" name="Picture 6" descr=""/>
          <p:cNvPicPr/>
          <p:nvPr/>
        </p:nvPicPr>
        <p:blipFill>
          <a:blip r:embed="rId1"/>
          <a:stretch/>
        </p:blipFill>
        <p:spPr>
          <a:xfrm>
            <a:off x="457200" y="2926080"/>
            <a:ext cx="3200040" cy="2680560"/>
          </a:xfrm>
          <a:prstGeom prst="rect">
            <a:avLst/>
          </a:prstGeom>
          <a:ln>
            <a:noFill/>
          </a:ln>
        </p:spPr>
      </p:pic>
    </p:spTree>
  </p:cSld>
</p:sld>
</file>

<file path=ppt/slides/slide1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21" name="TextShape 1"/>
          <p:cNvSpPr txBox="1"/>
          <p:nvPr/>
        </p:nvSpPr>
        <p:spPr>
          <a:xfrm>
            <a:off x="1097280" y="758880"/>
            <a:ext cx="10058040" cy="3565800"/>
          </a:xfrm>
          <a:prstGeom prst="rect">
            <a:avLst/>
          </a:prstGeom>
          <a:noFill/>
          <a:ln>
            <a:noFill/>
          </a:ln>
        </p:spPr>
        <p:txBody>
          <a:bodyPr anchor="b"/>
          <a:p>
            <a:pPr>
              <a:lnSpc>
                <a:spcPct val="85000"/>
              </a:lnSpc>
            </a:pPr>
            <a:r>
              <a:rPr lang="en-US" sz="6600" strike="noStrike">
                <a:solidFill>
                  <a:srgbClr val="404040"/>
                </a:solidFill>
                <a:latin typeface="Calibri Light"/>
              </a:rPr>
              <a:t>Questions</a:t>
            </a:r>
            <a:endParaRPr/>
          </a:p>
        </p:txBody>
      </p:sp>
      <p:pic>
        <p:nvPicPr>
          <p:cNvPr id="922" name="Picture 3" descr=""/>
          <p:cNvPicPr/>
          <p:nvPr/>
        </p:nvPicPr>
        <p:blipFill>
          <a:blip r:embed="rId1"/>
          <a:stretch/>
        </p:blipFill>
        <p:spPr>
          <a:xfrm>
            <a:off x="4588200" y="2024280"/>
            <a:ext cx="2151000" cy="2151000"/>
          </a:xfrm>
          <a:prstGeom prst="rect">
            <a:avLst/>
          </a:prstGeom>
          <a:ln>
            <a:noFill/>
          </a:ln>
        </p:spPr>
      </p:pic>
      <p:sp>
        <p:nvSpPr>
          <p:cNvPr id="923" name="TextShape 2"/>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924" name="TextShape 3"/>
          <p:cNvSpPr txBox="1"/>
          <p:nvPr/>
        </p:nvSpPr>
        <p:spPr>
          <a:xfrm>
            <a:off x="9900360" y="6459840"/>
            <a:ext cx="1311840" cy="364680"/>
          </a:xfrm>
          <a:prstGeom prst="rect">
            <a:avLst/>
          </a:prstGeom>
          <a:noFill/>
          <a:ln>
            <a:noFill/>
          </a:ln>
        </p:spPr>
        <p:txBody>
          <a:bodyPr anchor="ctr"/>
          <a:p>
            <a:pPr algn="r">
              <a:lnSpc>
                <a:spcPct val="100000"/>
              </a:lnSpc>
            </a:pPr>
            <a:fld id="{2A20C88F-3B77-4F13-8406-0D52D2465CC6}" type="slidenum">
              <a:rPr lang="en-US" sz="1050" strike="noStrike">
                <a:solidFill>
                  <a:srgbClr val="ffffff"/>
                </a:solidFill>
                <a:latin typeface="Calibri"/>
              </a:rPr>
              <a:t>&lt;number&gt;</a:t>
            </a:fld>
            <a:endParaRPr/>
          </a:p>
        </p:txBody>
      </p:sp>
    </p:spTree>
  </p:cSld>
</p:sld>
</file>

<file path=ppt/slides/slide1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25" name="TextShape 1"/>
          <p:cNvSpPr txBox="1"/>
          <p:nvPr/>
        </p:nvSpPr>
        <p:spPr>
          <a:xfrm>
            <a:off x="1097280" y="758880"/>
            <a:ext cx="10058040" cy="3565800"/>
          </a:xfrm>
          <a:prstGeom prst="rect">
            <a:avLst/>
          </a:prstGeom>
          <a:noFill/>
          <a:ln>
            <a:noFill/>
          </a:ln>
        </p:spPr>
        <p:txBody>
          <a:bodyPr anchor="b"/>
          <a:p>
            <a:pPr>
              <a:lnSpc>
                <a:spcPct val="85000"/>
              </a:lnSpc>
            </a:pPr>
            <a:r>
              <a:rPr lang="en-US" sz="6600" strike="noStrike">
                <a:solidFill>
                  <a:srgbClr val="404040"/>
                </a:solidFill>
                <a:latin typeface="Calibri Light"/>
              </a:rPr>
              <a:t>Module 5:</a:t>
            </a:r>
            <a:r>
              <a:rPr lang="en-US" sz="6600" strike="noStrike">
                <a:solidFill>
                  <a:srgbClr val="404040"/>
                </a:solidFill>
                <a:latin typeface="Calibri Light"/>
              </a:rPr>
              <a:t>
</a:t>
            </a:r>
            <a:r>
              <a:rPr lang="en-US" sz="6600" strike="noStrike">
                <a:solidFill>
                  <a:srgbClr val="404040"/>
                </a:solidFill>
                <a:latin typeface="Calibri Light"/>
              </a:rPr>
              <a:t>Intake </a:t>
            </a:r>
            <a:endParaRPr/>
          </a:p>
        </p:txBody>
      </p:sp>
      <p:sp>
        <p:nvSpPr>
          <p:cNvPr id="926" name="CustomShape 2"/>
          <p:cNvSpPr/>
          <p:nvPr/>
        </p:nvSpPr>
        <p:spPr>
          <a:xfrm>
            <a:off x="6198840" y="224640"/>
            <a:ext cx="1775880" cy="364680"/>
          </a:xfrm>
          <a:prstGeom prst="rect">
            <a:avLst/>
          </a:prstGeom>
          <a:noFill/>
          <a:ln>
            <a:noFill/>
          </a:ln>
        </p:spPr>
        <p:style>
          <a:lnRef idx="0"/>
          <a:fillRef idx="0"/>
          <a:effectRef idx="0"/>
          <a:fontRef idx="minor"/>
        </p:style>
      </p:sp>
      <p:sp>
        <p:nvSpPr>
          <p:cNvPr id="927"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928" name="TextShape 4"/>
          <p:cNvSpPr txBox="1"/>
          <p:nvPr/>
        </p:nvSpPr>
        <p:spPr>
          <a:xfrm>
            <a:off x="9900360" y="6459840"/>
            <a:ext cx="1311840" cy="364680"/>
          </a:xfrm>
          <a:prstGeom prst="rect">
            <a:avLst/>
          </a:prstGeom>
          <a:noFill/>
          <a:ln>
            <a:noFill/>
          </a:ln>
        </p:spPr>
        <p:txBody>
          <a:bodyPr anchor="ctr"/>
          <a:p>
            <a:pPr algn="r">
              <a:lnSpc>
                <a:spcPct val="100000"/>
              </a:lnSpc>
            </a:pPr>
            <a:fld id="{B1A91EF4-D80C-4052-A372-01B29FEBF445}" type="slidenum">
              <a:rPr lang="en-US" sz="1050" strike="noStrike">
                <a:solidFill>
                  <a:srgbClr val="ffffff"/>
                </a:solidFill>
                <a:latin typeface="Calibri"/>
              </a:rPr>
              <a:t>&lt;number&gt;</a:t>
            </a:fld>
            <a:endParaRPr/>
          </a:p>
        </p:txBody>
      </p:sp>
    </p:spTree>
  </p:cSld>
</p:sld>
</file>

<file path=ppt/slides/slide1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29"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Objectives</a:t>
            </a:r>
            <a:endParaRPr/>
          </a:p>
        </p:txBody>
      </p:sp>
      <p:sp>
        <p:nvSpPr>
          <p:cNvPr id="930" name="TextShape 2"/>
          <p:cNvSpPr txBox="1"/>
          <p:nvPr/>
        </p:nvSpPr>
        <p:spPr>
          <a:xfrm>
            <a:off x="1097280" y="1845720"/>
            <a:ext cx="10058040" cy="4023000"/>
          </a:xfrm>
          <a:prstGeom prst="rect">
            <a:avLst/>
          </a:prstGeom>
          <a:noFill/>
          <a:ln>
            <a:noFill/>
          </a:ln>
        </p:spPr>
        <p:txBody>
          <a:bodyPr lIns="0" rIns="0"/>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Provide guidance to staff on their responsibilities during intake</a:t>
            </a:r>
            <a:endParaRPr/>
          </a:p>
          <a:p>
            <a:pPr>
              <a:lnSpc>
                <a:spcPct val="100000"/>
              </a:lnSpc>
              <a:buFont typeface="Courier New"/>
              <a:buChar char="o"/>
            </a:pPr>
            <a:r>
              <a:rPr lang="en-US" sz="2600" strike="noStrike">
                <a:solidFill>
                  <a:srgbClr val="404040"/>
                </a:solidFill>
                <a:latin typeface="Calibri"/>
              </a:rPr>
              <a:t>Provide information on best practices related to intake screening and risk assessment of LGBTQI</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Provide staff with information on agency policy in this area</a:t>
            </a:r>
            <a:endParaRPr/>
          </a:p>
        </p:txBody>
      </p:sp>
      <p:sp>
        <p:nvSpPr>
          <p:cNvPr id="931" name="TextShape 3"/>
          <p:cNvSpPr txBox="1"/>
          <p:nvPr/>
        </p:nvSpPr>
        <p:spPr>
          <a:xfrm>
            <a:off x="9900360" y="6459840"/>
            <a:ext cx="1311840" cy="364680"/>
          </a:xfrm>
          <a:prstGeom prst="rect">
            <a:avLst/>
          </a:prstGeom>
          <a:noFill/>
          <a:ln>
            <a:noFill/>
          </a:ln>
        </p:spPr>
        <p:txBody>
          <a:bodyPr anchor="ctr"/>
          <a:p>
            <a:pPr>
              <a:lnSpc>
                <a:spcPct val="100000"/>
              </a:lnSpc>
            </a:pPr>
            <a:fld id="{33B121C6-D46B-4A0E-9531-4B7F58E8F530}" type="slidenum">
              <a:rPr lang="en-US" sz="1050" strike="noStrike">
                <a:solidFill>
                  <a:srgbClr val="ffffff"/>
                </a:solidFill>
                <a:latin typeface="Calibri"/>
              </a:rPr>
              <a:t>&lt;number&gt;</a:t>
            </a:fld>
            <a:endParaRPr/>
          </a:p>
        </p:txBody>
      </p:sp>
      <p:sp>
        <p:nvSpPr>
          <p:cNvPr id="932"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pic>
        <p:nvPicPr>
          <p:cNvPr id="933" name="Picture 6" descr=""/>
          <p:cNvPicPr/>
          <p:nvPr/>
        </p:nvPicPr>
        <p:blipFill>
          <a:blip r:embed="rId1"/>
          <a:stretch/>
        </p:blipFill>
        <p:spPr>
          <a:xfrm>
            <a:off x="3906000" y="3948840"/>
            <a:ext cx="3739320" cy="235224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4"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Definitions</a:t>
            </a:r>
            <a:r>
              <a:rPr lang="en-US" sz="4800" strike="noStrike">
                <a:solidFill>
                  <a:srgbClr val="404040"/>
                </a:solidFill>
                <a:latin typeface="Calibri Light"/>
              </a:rPr>
              <a:t>	</a:t>
            </a:r>
            <a:endParaRPr/>
          </a:p>
        </p:txBody>
      </p:sp>
      <p:sp>
        <p:nvSpPr>
          <p:cNvPr id="415" name="TextShape 2"/>
          <p:cNvSpPr txBox="1"/>
          <p:nvPr/>
        </p:nvSpPr>
        <p:spPr>
          <a:xfrm>
            <a:off x="1097280" y="1845720"/>
            <a:ext cx="10058040" cy="4023000"/>
          </a:xfrm>
          <a:prstGeom prst="rect">
            <a:avLst/>
          </a:prstGeom>
          <a:noFill/>
          <a:ln>
            <a:noFill/>
          </a:ln>
        </p:spPr>
        <p:txBody>
          <a:bodyPr lIns="0" rIns="0"/>
          <a:p>
            <a:pPr>
              <a:lnSpc>
                <a:spcPct val="100000"/>
              </a:lnSpc>
              <a:buFont typeface="Courier New"/>
              <a:buChar char="o"/>
            </a:pPr>
            <a:r>
              <a:rPr lang="en-US" sz="2800" strike="noStrike">
                <a:solidFill>
                  <a:srgbClr val="404040"/>
                </a:solidFill>
                <a:latin typeface="Calibri"/>
              </a:rPr>
              <a:t> </a:t>
            </a:r>
            <a:r>
              <a:rPr lang="en-US" sz="2800" strike="noStrike">
                <a:solidFill>
                  <a:srgbClr val="404040"/>
                </a:solidFill>
                <a:latin typeface="Calibri"/>
              </a:rPr>
              <a:t>It’s difficult to discuss an issue in any depth without knowing the appropriate terminology</a:t>
            </a:r>
            <a:endParaRPr/>
          </a:p>
          <a:p>
            <a:pPr>
              <a:lnSpc>
                <a:spcPct val="100000"/>
              </a:lnSpc>
              <a:buFont typeface="Courier New"/>
              <a:buChar char="o"/>
            </a:pPr>
            <a:r>
              <a:rPr lang="en-US" sz="2800" strike="noStrike">
                <a:solidFill>
                  <a:srgbClr val="404040"/>
                </a:solidFill>
                <a:latin typeface="Calibri"/>
              </a:rPr>
              <a:t> </a:t>
            </a:r>
            <a:r>
              <a:rPr lang="en-US" sz="2800" strike="noStrike">
                <a:solidFill>
                  <a:srgbClr val="404040"/>
                </a:solidFill>
                <a:latin typeface="Calibri"/>
              </a:rPr>
              <a:t>The terminology used for this issue is constantly fluctuating</a:t>
            </a:r>
            <a:endParaRPr/>
          </a:p>
          <a:p>
            <a:pPr>
              <a:lnSpc>
                <a:spcPct val="100000"/>
              </a:lnSpc>
              <a:buFont typeface="Courier New"/>
              <a:buChar char="o"/>
            </a:pPr>
            <a:r>
              <a:rPr lang="en-US" sz="2800" strike="noStrike">
                <a:solidFill>
                  <a:srgbClr val="404040"/>
                </a:solidFill>
                <a:latin typeface="Calibri"/>
              </a:rPr>
              <a:t> </a:t>
            </a:r>
            <a:r>
              <a:rPr lang="en-US" sz="2800" strike="noStrike">
                <a:solidFill>
                  <a:srgbClr val="404040"/>
                </a:solidFill>
                <a:latin typeface="Calibri"/>
              </a:rPr>
              <a:t>If you don’t know what a word means, ask!</a:t>
            </a:r>
            <a:endParaRPr/>
          </a:p>
        </p:txBody>
      </p:sp>
      <p:sp>
        <p:nvSpPr>
          <p:cNvPr id="416"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417" name="TextShape 4"/>
          <p:cNvSpPr txBox="1"/>
          <p:nvPr/>
        </p:nvSpPr>
        <p:spPr>
          <a:xfrm>
            <a:off x="9900360" y="6459840"/>
            <a:ext cx="1311840" cy="364680"/>
          </a:xfrm>
          <a:prstGeom prst="rect">
            <a:avLst/>
          </a:prstGeom>
          <a:noFill/>
          <a:ln>
            <a:noFill/>
          </a:ln>
        </p:spPr>
        <p:txBody>
          <a:bodyPr anchor="ctr"/>
          <a:p>
            <a:pPr algn="r">
              <a:lnSpc>
                <a:spcPct val="100000"/>
              </a:lnSpc>
            </a:pPr>
            <a:fld id="{1C80C13D-A5C4-483E-83B1-4C7E73C05E5D}" type="slidenum">
              <a:rPr lang="en-US" sz="1050" strike="noStrike">
                <a:solidFill>
                  <a:srgbClr val="ffffff"/>
                </a:solidFill>
                <a:latin typeface="Calibri"/>
              </a:rPr>
              <a:t>&lt;number&gt;</a:t>
            </a:fld>
            <a:endParaRPr/>
          </a:p>
        </p:txBody>
      </p:sp>
    </p:spTree>
  </p:cSld>
</p:sld>
</file>

<file path=ppt/slides/slide1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34"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Harris County TX  Example</a:t>
            </a:r>
            <a:endParaRPr/>
          </a:p>
        </p:txBody>
      </p:sp>
      <p:sp>
        <p:nvSpPr>
          <p:cNvPr id="935" name="TextShape 2"/>
          <p:cNvSpPr txBox="1"/>
          <p:nvPr/>
        </p:nvSpPr>
        <p:spPr>
          <a:xfrm>
            <a:off x="9900360" y="6459840"/>
            <a:ext cx="1311840" cy="364680"/>
          </a:xfrm>
          <a:prstGeom prst="rect">
            <a:avLst/>
          </a:prstGeom>
          <a:noFill/>
          <a:ln>
            <a:noFill/>
          </a:ln>
        </p:spPr>
        <p:txBody>
          <a:bodyPr anchor="ctr"/>
          <a:p>
            <a:pPr>
              <a:lnSpc>
                <a:spcPct val="100000"/>
              </a:lnSpc>
            </a:pPr>
            <a:fld id="{37A5BE17-BEE9-4BCB-BCEC-415DDD70E311}" type="slidenum">
              <a:rPr lang="en-US" sz="1050" strike="noStrike">
                <a:solidFill>
                  <a:srgbClr val="ffffff"/>
                </a:solidFill>
                <a:latin typeface="Calibri"/>
              </a:rPr>
              <a:t>&lt;number&gt;</a:t>
            </a:fld>
            <a:endParaRPr/>
          </a:p>
        </p:txBody>
      </p:sp>
      <p:sp>
        <p:nvSpPr>
          <p:cNvPr id="936"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pic>
        <p:nvPicPr>
          <p:cNvPr id="937" name="Picture 5" descr=""/>
          <p:cNvPicPr/>
          <p:nvPr/>
        </p:nvPicPr>
        <p:blipFill>
          <a:blip r:embed="rId1"/>
          <a:stretch/>
        </p:blipFill>
        <p:spPr>
          <a:xfrm>
            <a:off x="3686040" y="2068920"/>
            <a:ext cx="4641480" cy="4059000"/>
          </a:xfrm>
          <a:prstGeom prst="rect">
            <a:avLst/>
          </a:prstGeom>
          <a:ln>
            <a:noFill/>
          </a:ln>
        </p:spPr>
      </p:pic>
    </p:spTree>
  </p:cSld>
</p:sld>
</file>

<file path=ppt/slides/slide1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38" name="TextShape 1"/>
          <p:cNvSpPr txBox="1"/>
          <p:nvPr/>
        </p:nvSpPr>
        <p:spPr>
          <a:xfrm>
            <a:off x="1190160" y="1027800"/>
            <a:ext cx="9366120" cy="724680"/>
          </a:xfrm>
          <a:prstGeom prst="rect">
            <a:avLst/>
          </a:prstGeom>
          <a:noFill/>
          <a:ln>
            <a:noFill/>
          </a:ln>
        </p:spPr>
        <p:txBody>
          <a:bodyPr anchor="b"/>
          <a:p>
            <a:pPr>
              <a:lnSpc>
                <a:spcPct val="85000"/>
              </a:lnSpc>
            </a:pPr>
            <a:r>
              <a:rPr lang="en-US" sz="4800" strike="noStrike">
                <a:solidFill>
                  <a:srgbClr val="404040"/>
                </a:solidFill>
                <a:latin typeface="Calibri Light"/>
              </a:rPr>
              <a:t>Intake</a:t>
            </a:r>
            <a:endParaRPr/>
          </a:p>
        </p:txBody>
      </p:sp>
      <p:sp>
        <p:nvSpPr>
          <p:cNvPr id="939" name="TextShape 2"/>
          <p:cNvSpPr txBox="1"/>
          <p:nvPr/>
        </p:nvSpPr>
        <p:spPr>
          <a:xfrm>
            <a:off x="1190160" y="1752480"/>
            <a:ext cx="9682560" cy="4423320"/>
          </a:xfrm>
          <a:prstGeom prst="rect">
            <a:avLst/>
          </a:prstGeom>
          <a:noFill/>
          <a:ln>
            <a:noFill/>
          </a:ln>
        </p:spPr>
        <p:txBody>
          <a:bodyPr lIns="0" rIns="0"/>
          <a:p>
            <a:pPr>
              <a:lnSpc>
                <a:spcPct val="120000"/>
              </a:lnSpc>
            </a:pPr>
            <a:r>
              <a:rPr lang="en-US" sz="2400" strike="noStrike">
                <a:solidFill>
                  <a:srgbClr val="404040"/>
                </a:solidFill>
                <a:latin typeface="Calibri"/>
              </a:rPr>
              <a:t>Intake is the first point at which your agency will interact with LGBTQI youth. The intake process should:</a:t>
            </a:r>
            <a:endParaRPr/>
          </a:p>
          <a:p>
            <a:pPr>
              <a:lnSpc>
                <a:spcPct val="120000"/>
              </a:lnSpc>
              <a:buFont typeface="Calibri Light"/>
              <a:buAutoNum type="arabicPeriod"/>
            </a:pPr>
            <a:r>
              <a:rPr lang="en-US" sz="2400" strike="noStrike">
                <a:solidFill>
                  <a:srgbClr val="404040"/>
                </a:solidFill>
                <a:latin typeface="Calibri"/>
              </a:rPr>
              <a:t>Collect information on which residents self-identify or can be perceived as LGBTQI</a:t>
            </a:r>
            <a:endParaRPr/>
          </a:p>
          <a:p>
            <a:pPr>
              <a:lnSpc>
                <a:spcPct val="120000"/>
              </a:lnSpc>
              <a:buFont typeface="Calibri Light"/>
              <a:buAutoNum type="arabicPeriod"/>
            </a:pPr>
            <a:r>
              <a:rPr lang="en-US" sz="2400" strike="noStrike">
                <a:solidFill>
                  <a:srgbClr val="404040"/>
                </a:solidFill>
                <a:latin typeface="Calibri"/>
              </a:rPr>
              <a:t>Start the processes to ensure the inmate’s safety and to ensure all needs are met</a:t>
            </a:r>
            <a:endParaRPr/>
          </a:p>
          <a:p>
            <a:pPr>
              <a:lnSpc>
                <a:spcPct val="120000"/>
              </a:lnSpc>
              <a:buFont typeface="Calibri Light"/>
              <a:buAutoNum type="arabicPeriod"/>
            </a:pPr>
            <a:r>
              <a:rPr lang="en-US" sz="2400" strike="noStrike">
                <a:solidFill>
                  <a:srgbClr val="404040"/>
                </a:solidFill>
                <a:latin typeface="Calibri"/>
              </a:rPr>
              <a:t>Start building a relationship with the individual where the LGBTQI inmate understands that the agency respects them and their sexual orientation and/or gender identity and/or gender identity</a:t>
            </a:r>
            <a:endParaRPr/>
          </a:p>
        </p:txBody>
      </p:sp>
      <p:sp>
        <p:nvSpPr>
          <p:cNvPr id="940" name="TextShape 3"/>
          <p:cNvSpPr txBox="1"/>
          <p:nvPr/>
        </p:nvSpPr>
        <p:spPr>
          <a:xfrm>
            <a:off x="9900360" y="6459840"/>
            <a:ext cx="1311840" cy="364680"/>
          </a:xfrm>
          <a:prstGeom prst="rect">
            <a:avLst/>
          </a:prstGeom>
          <a:noFill/>
          <a:ln>
            <a:noFill/>
          </a:ln>
        </p:spPr>
        <p:txBody>
          <a:bodyPr anchor="ctr"/>
          <a:p>
            <a:pPr>
              <a:lnSpc>
                <a:spcPct val="100000"/>
              </a:lnSpc>
            </a:pPr>
            <a:fld id="{89161A5F-0331-4EC1-8526-62D34EB5CD50}" type="slidenum">
              <a:rPr lang="en-US" sz="1050" strike="noStrike">
                <a:solidFill>
                  <a:srgbClr val="ffffff"/>
                </a:solidFill>
                <a:latin typeface="Calibri"/>
              </a:rPr>
              <a:t>&lt;number&gt;</a:t>
            </a:fld>
            <a:endParaRPr/>
          </a:p>
        </p:txBody>
      </p:sp>
      <p:sp>
        <p:nvSpPr>
          <p:cNvPr id="941"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timing>
    <p:tnLst>
      <p:par>
        <p:cTn id="791" dur="indefinite" restart="never" nodeType="tmRoot">
          <p:childTnLst>
            <p:seq>
              <p:cTn id="792" dur="indefinite" nodeType="mainSeq">
                <p:childTnLst>
                  <p:par>
                    <p:cTn id="793" fill="hold">
                      <p:stCondLst>
                        <p:cond delay="indefinite"/>
                      </p:stCondLst>
                      <p:childTnLst>
                        <p:par>
                          <p:cTn id="794" fill="hold">
                            <p:stCondLst>
                              <p:cond delay="0"/>
                            </p:stCondLst>
                            <p:childTnLst>
                              <p:par>
                                <p:cTn id="795" nodeType="clickEffect" fill="hold" presetClass="entr" presetID="10">
                                  <p:stCondLst>
                                    <p:cond delay="0"/>
                                  </p:stCondLst>
                                  <p:childTnLst>
                                    <p:set>
                                      <p:cBhvr>
                                        <p:cTn id="796" dur="1" fill="hold">
                                          <p:stCondLst>
                                            <p:cond delay="0"/>
                                          </p:stCondLst>
                                        </p:cTn>
                                        <p:tgtEl>
                                          <p:spTgt spid="939">
                                            <p:txEl>
                                              <p:pRg st="107" end="190"/>
                                            </p:txEl>
                                          </p:spTgt>
                                        </p:tgtEl>
                                        <p:attrNameLst>
                                          <p:attrName>style.visibility</p:attrName>
                                        </p:attrNameLst>
                                      </p:cBhvr>
                                      <p:to>
                                        <p:strVal val="visible"/>
                                      </p:to>
                                    </p:set>
                                    <p:animEffect filter="fade" transition="in">
                                      <p:cBhvr additive="repl">
                                        <p:cTn id="797" dur="500"/>
                                        <p:tgtEl>
                                          <p:spTgt spid="939">
                                            <p:txEl>
                                              <p:pRg st="107" end="190"/>
                                            </p:txEl>
                                          </p:spTgt>
                                        </p:tgtEl>
                                      </p:cBhvr>
                                    </p:animEffect>
                                  </p:childTnLst>
                                </p:cTn>
                              </p:par>
                            </p:childTnLst>
                          </p:cTn>
                        </p:par>
                      </p:childTnLst>
                    </p:cTn>
                  </p:par>
                  <p:par>
                    <p:cTn id="798" fill="hold">
                      <p:stCondLst>
                        <p:cond delay="indefinite"/>
                      </p:stCondLst>
                      <p:childTnLst>
                        <p:par>
                          <p:cTn id="799" fill="hold">
                            <p:stCondLst>
                              <p:cond delay="0"/>
                            </p:stCondLst>
                            <p:childTnLst>
                              <p:par>
                                <p:cTn id="800" nodeType="clickEffect" fill="hold" presetClass="entr" presetID="10">
                                  <p:stCondLst>
                                    <p:cond delay="0"/>
                                  </p:stCondLst>
                                  <p:childTnLst>
                                    <p:set>
                                      <p:cBhvr>
                                        <p:cTn id="801" dur="1" fill="hold">
                                          <p:stCondLst>
                                            <p:cond delay="0"/>
                                          </p:stCondLst>
                                        </p:cTn>
                                        <p:tgtEl>
                                          <p:spTgt spid="939">
                                            <p:txEl>
                                              <p:pRg st="190" end="272"/>
                                            </p:txEl>
                                          </p:spTgt>
                                        </p:tgtEl>
                                        <p:attrNameLst>
                                          <p:attrName>style.visibility</p:attrName>
                                        </p:attrNameLst>
                                      </p:cBhvr>
                                      <p:to>
                                        <p:strVal val="visible"/>
                                      </p:to>
                                    </p:set>
                                    <p:animEffect filter="fade" transition="in">
                                      <p:cBhvr additive="repl">
                                        <p:cTn id="802" dur="500"/>
                                        <p:tgtEl>
                                          <p:spTgt spid="939">
                                            <p:txEl>
                                              <p:pRg st="190" end="272"/>
                                            </p:txEl>
                                          </p:spTgt>
                                        </p:tgtEl>
                                      </p:cBhvr>
                                    </p:animEffect>
                                  </p:childTnLst>
                                </p:cTn>
                              </p:par>
                            </p:childTnLst>
                          </p:cTn>
                        </p:par>
                      </p:childTnLst>
                    </p:cTn>
                  </p:par>
                  <p:par>
                    <p:cTn id="803" fill="hold">
                      <p:stCondLst>
                        <p:cond delay="indefinite"/>
                      </p:stCondLst>
                      <p:childTnLst>
                        <p:par>
                          <p:cTn id="804" fill="hold">
                            <p:stCondLst>
                              <p:cond delay="0"/>
                            </p:stCondLst>
                            <p:childTnLst>
                              <p:par>
                                <p:cTn id="805" nodeType="clickEffect" fill="hold" presetClass="entr" presetID="10">
                                  <p:stCondLst>
                                    <p:cond delay="0"/>
                                  </p:stCondLst>
                                  <p:childTnLst>
                                    <p:set>
                                      <p:cBhvr>
                                        <p:cTn id="806" dur="1" fill="hold">
                                          <p:stCondLst>
                                            <p:cond delay="0"/>
                                          </p:stCondLst>
                                        </p:cTn>
                                        <p:tgtEl>
                                          <p:spTgt spid="939">
                                            <p:txEl>
                                              <p:pRg st="272" end="463"/>
                                            </p:txEl>
                                          </p:spTgt>
                                        </p:tgtEl>
                                        <p:attrNameLst>
                                          <p:attrName>style.visibility</p:attrName>
                                        </p:attrNameLst>
                                      </p:cBhvr>
                                      <p:to>
                                        <p:strVal val="visible"/>
                                      </p:to>
                                    </p:set>
                                    <p:animEffect filter="fade" transition="in">
                                      <p:cBhvr additive="repl">
                                        <p:cTn id="807" dur="500"/>
                                        <p:tgtEl>
                                          <p:spTgt spid="939">
                                            <p:txEl>
                                              <p:pRg st="272" end="46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42"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Importance of Intake</a:t>
            </a:r>
            <a:endParaRPr/>
          </a:p>
        </p:txBody>
      </p:sp>
      <p:sp>
        <p:nvSpPr>
          <p:cNvPr id="943" name="TextShape 2"/>
          <p:cNvSpPr txBox="1"/>
          <p:nvPr/>
        </p:nvSpPr>
        <p:spPr>
          <a:xfrm>
            <a:off x="1132200" y="1828800"/>
            <a:ext cx="10023120" cy="4003560"/>
          </a:xfrm>
          <a:prstGeom prst="rect">
            <a:avLst/>
          </a:prstGeom>
          <a:noFill/>
          <a:ln>
            <a:noFill/>
          </a:ln>
        </p:spPr>
        <p:txBody>
          <a:bodyPr lIns="0" rIns="0"/>
          <a:p>
            <a:pPr>
              <a:lnSpc>
                <a:spcPct val="100000"/>
              </a:lnSpc>
            </a:pPr>
            <a:r>
              <a:rPr lang="en-US" sz="2600" strike="noStrike">
                <a:solidFill>
                  <a:srgbClr val="404040"/>
                </a:solidFill>
                <a:latin typeface="Calibri"/>
              </a:rPr>
              <a:t>It is important for staff to know what occurs during intake so as to be able to effectively follow-up with the inmate and make most effective use of the information gathered. </a:t>
            </a:r>
            <a:endParaRPr/>
          </a:p>
          <a:p>
            <a:pPr>
              <a:lnSpc>
                <a:spcPct val="100000"/>
              </a:lnSpc>
            </a:pPr>
            <a:endParaRPr/>
          </a:p>
        </p:txBody>
      </p:sp>
      <p:sp>
        <p:nvSpPr>
          <p:cNvPr id="944" name="TextShape 3"/>
          <p:cNvSpPr txBox="1"/>
          <p:nvPr/>
        </p:nvSpPr>
        <p:spPr>
          <a:xfrm>
            <a:off x="9900360" y="6459840"/>
            <a:ext cx="1311840" cy="364680"/>
          </a:xfrm>
          <a:prstGeom prst="rect">
            <a:avLst/>
          </a:prstGeom>
          <a:noFill/>
          <a:ln>
            <a:noFill/>
          </a:ln>
        </p:spPr>
        <p:txBody>
          <a:bodyPr anchor="ctr"/>
          <a:p>
            <a:pPr>
              <a:lnSpc>
                <a:spcPct val="100000"/>
              </a:lnSpc>
            </a:pPr>
            <a:fld id="{6EA052D4-2990-4676-BA62-622EFBFADC94}" type="slidenum">
              <a:rPr lang="en-US" sz="1050" strike="noStrike">
                <a:solidFill>
                  <a:srgbClr val="ffffff"/>
                </a:solidFill>
                <a:latin typeface="Calibri"/>
              </a:rPr>
              <a:t>&lt;number&gt;</a:t>
            </a:fld>
            <a:endParaRPr/>
          </a:p>
        </p:txBody>
      </p:sp>
      <p:sp>
        <p:nvSpPr>
          <p:cNvPr id="945"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pic>
        <p:nvPicPr>
          <p:cNvPr id="946" name="Picture 4" descr=""/>
          <p:cNvPicPr/>
          <p:nvPr/>
        </p:nvPicPr>
        <p:blipFill>
          <a:blip r:embed="rId1"/>
          <a:stretch/>
        </p:blipFill>
        <p:spPr>
          <a:xfrm>
            <a:off x="8248680" y="3384000"/>
            <a:ext cx="3943080" cy="2761920"/>
          </a:xfrm>
          <a:prstGeom prst="rect">
            <a:avLst/>
          </a:prstGeom>
          <a:ln>
            <a:noFill/>
          </a:ln>
        </p:spPr>
      </p:pic>
    </p:spTree>
  </p:cSld>
</p:sld>
</file>

<file path=ppt/slides/slide1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47"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Identification</a:t>
            </a:r>
            <a:endParaRPr/>
          </a:p>
        </p:txBody>
      </p:sp>
      <p:sp>
        <p:nvSpPr>
          <p:cNvPr id="948" name="TextShape 2"/>
          <p:cNvSpPr txBox="1"/>
          <p:nvPr/>
        </p:nvSpPr>
        <p:spPr>
          <a:xfrm>
            <a:off x="1097280" y="1845720"/>
            <a:ext cx="10058040" cy="4023000"/>
          </a:xfrm>
          <a:prstGeom prst="rect">
            <a:avLst/>
          </a:prstGeom>
          <a:noFill/>
          <a:ln>
            <a:noFill/>
          </a:ln>
        </p:spPr>
        <p:txBody>
          <a:bodyPr lIns="0" rIns="0"/>
          <a:p>
            <a:pPr>
              <a:lnSpc>
                <a:spcPct val="100000"/>
              </a:lnSpc>
            </a:pPr>
            <a:r>
              <a:rPr lang="en-US" sz="2600" strike="noStrike" u="sng">
                <a:solidFill>
                  <a:srgbClr val="404040"/>
                </a:solidFill>
                <a:latin typeface="Calibri"/>
              </a:rPr>
              <a:t>PREA Standard 115.341</a:t>
            </a:r>
            <a:r>
              <a:rPr lang="en-US" sz="2600" strike="noStrike">
                <a:solidFill>
                  <a:srgbClr val="404040"/>
                </a:solidFill>
                <a:latin typeface="Calibri"/>
              </a:rPr>
              <a:t>, states that intake screening must consider, at a minimum, </a:t>
            </a:r>
            <a:r>
              <a:rPr i="1" lang="en-US" sz="2600" strike="noStrike">
                <a:solidFill>
                  <a:srgbClr val="404040"/>
                </a:solidFill>
                <a:latin typeface="Calibri"/>
              </a:rPr>
              <a:t>Whether the resident is or is perceived to be gay, lesbian, bisexual, transgender, intersex, </a:t>
            </a:r>
            <a:r>
              <a:rPr lang="en-US" sz="2600" strike="noStrike">
                <a:solidFill>
                  <a:srgbClr val="404040"/>
                </a:solidFill>
                <a:latin typeface="Calibri"/>
              </a:rPr>
              <a:t>and/</a:t>
            </a:r>
            <a:r>
              <a:rPr i="1" lang="en-US" sz="2600" strike="noStrike">
                <a:solidFill>
                  <a:srgbClr val="404040"/>
                </a:solidFill>
                <a:latin typeface="Calibri"/>
              </a:rPr>
              <a:t>or gender non-conforming</a:t>
            </a:r>
            <a:endParaRPr/>
          </a:p>
          <a:p>
            <a:pPr>
              <a:lnSpc>
                <a:spcPct val="100000"/>
              </a:lnSpc>
            </a:pPr>
            <a:r>
              <a:rPr lang="en-US" sz="2600" strike="noStrike">
                <a:solidFill>
                  <a:srgbClr val="404040"/>
                </a:solidFill>
                <a:latin typeface="Calibri"/>
              </a:rPr>
              <a:t>When possible, give the inmate a straightforward explanation of your purpose in asking them questions, or of what you are trying to accomplish.  This will help reduce anxiety and promote trust. Explanations should be general, positive, and in commonly recognized terms rather than in technical jargon.</a:t>
            </a:r>
            <a:endParaRPr/>
          </a:p>
          <a:p>
            <a:pPr>
              <a:lnSpc>
                <a:spcPct val="100000"/>
              </a:lnSpc>
            </a:pPr>
            <a:endParaRPr/>
          </a:p>
          <a:p>
            <a:pPr>
              <a:lnSpc>
                <a:spcPct val="100000"/>
              </a:lnSpc>
            </a:pPr>
            <a:endParaRPr/>
          </a:p>
        </p:txBody>
      </p:sp>
      <p:sp>
        <p:nvSpPr>
          <p:cNvPr id="949"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950" name="TextShape 4"/>
          <p:cNvSpPr txBox="1"/>
          <p:nvPr/>
        </p:nvSpPr>
        <p:spPr>
          <a:xfrm>
            <a:off x="9900360" y="6459840"/>
            <a:ext cx="1311840" cy="364680"/>
          </a:xfrm>
          <a:prstGeom prst="rect">
            <a:avLst/>
          </a:prstGeom>
          <a:noFill/>
          <a:ln>
            <a:noFill/>
          </a:ln>
        </p:spPr>
        <p:txBody>
          <a:bodyPr anchor="ctr"/>
          <a:p>
            <a:pPr>
              <a:lnSpc>
                <a:spcPct val="100000"/>
              </a:lnSpc>
            </a:pPr>
            <a:fld id="{61EC6A4C-1F3F-4D47-98BF-2B776364B0AE}" type="slidenum">
              <a:rPr lang="en-US" sz="1050" strike="noStrike">
                <a:solidFill>
                  <a:srgbClr val="ffffff"/>
                </a:solidFill>
                <a:latin typeface="Calibri"/>
              </a:rPr>
              <a:t>&lt;number&gt;</a:t>
            </a:fld>
            <a:endParaRPr/>
          </a:p>
        </p:txBody>
      </p:sp>
    </p:spTree>
  </p:cSld>
</p:sld>
</file>

<file path=ppt/slides/slide1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51" name="TextShape 1"/>
          <p:cNvSpPr txBox="1"/>
          <p:nvPr/>
        </p:nvSpPr>
        <p:spPr>
          <a:xfrm>
            <a:off x="345960" y="393840"/>
            <a:ext cx="3409560" cy="2472480"/>
          </a:xfrm>
          <a:prstGeom prst="rect">
            <a:avLst/>
          </a:prstGeom>
          <a:noFill/>
          <a:ln>
            <a:noFill/>
          </a:ln>
        </p:spPr>
        <p:txBody>
          <a:bodyPr anchor="b"/>
          <a:p>
            <a:pPr algn="ctr">
              <a:lnSpc>
                <a:spcPct val="100000"/>
              </a:lnSpc>
            </a:pPr>
            <a:r>
              <a:rPr lang="en-US" sz="4000" strike="noStrike">
                <a:solidFill>
                  <a:srgbClr val="ffffff"/>
                </a:solidFill>
                <a:latin typeface="Calibri Light"/>
              </a:rPr>
              <a:t>Group Discussion</a:t>
            </a:r>
            <a:endParaRPr/>
          </a:p>
        </p:txBody>
      </p:sp>
      <p:sp>
        <p:nvSpPr>
          <p:cNvPr id="952" name="TextShape 2"/>
          <p:cNvSpPr txBox="1"/>
          <p:nvPr/>
        </p:nvSpPr>
        <p:spPr>
          <a:xfrm>
            <a:off x="4469040" y="1711800"/>
            <a:ext cx="7378920" cy="3234960"/>
          </a:xfrm>
          <a:prstGeom prst="rect">
            <a:avLst/>
          </a:prstGeom>
          <a:noFill/>
          <a:ln>
            <a:noFill/>
          </a:ln>
        </p:spPr>
        <p:txBody>
          <a:bodyPr lIns="0" rIns="0"/>
          <a:p>
            <a:pPr algn="ctr">
              <a:lnSpc>
                <a:spcPct val="100000"/>
              </a:lnSpc>
            </a:pPr>
            <a:r>
              <a:rPr lang="en-US" sz="2800" strike="noStrike">
                <a:solidFill>
                  <a:srgbClr val="404040"/>
                </a:solidFill>
                <a:latin typeface="Calibri"/>
              </a:rPr>
              <a:t>How many of you have asked residents about their sexual orientation and/or gender identity? </a:t>
            </a:r>
            <a:endParaRPr/>
          </a:p>
          <a:p>
            <a:pPr algn="ctr">
              <a:lnSpc>
                <a:spcPct val="100000"/>
              </a:lnSpc>
            </a:pPr>
            <a:r>
              <a:rPr lang="en-US" sz="2800" strike="noStrike">
                <a:solidFill>
                  <a:srgbClr val="404040"/>
                </a:solidFill>
                <a:latin typeface="Calibri"/>
              </a:rPr>
              <a:t>Does anyone want to share how that has gone for them and any thoughts on words to use/not use? </a:t>
            </a:r>
            <a:endParaRPr/>
          </a:p>
          <a:p>
            <a:pPr algn="ctr">
              <a:lnSpc>
                <a:spcPct val="100000"/>
              </a:lnSpc>
            </a:pPr>
            <a:r>
              <a:rPr lang="en-US" sz="2800" strike="noStrike">
                <a:solidFill>
                  <a:srgbClr val="404040"/>
                </a:solidFill>
                <a:latin typeface="Calibri"/>
              </a:rPr>
              <a:t>Reactions from residents?</a:t>
            </a:r>
            <a:endParaRPr/>
          </a:p>
          <a:p>
            <a:pPr algn="ctr">
              <a:lnSpc>
                <a:spcPct val="100000"/>
              </a:lnSpc>
            </a:pPr>
            <a:r>
              <a:rPr lang="en-US" sz="2800" strike="noStrike">
                <a:solidFill>
                  <a:srgbClr val="404040"/>
                </a:solidFill>
                <a:latin typeface="Calibri"/>
              </a:rPr>
              <a:t>Reactions from staff – what have you heard your co-workers say?</a:t>
            </a:r>
            <a:endParaRPr/>
          </a:p>
          <a:p>
            <a:pPr algn="ctr">
              <a:lnSpc>
                <a:spcPct val="100000"/>
              </a:lnSpc>
            </a:pPr>
            <a:endParaRPr/>
          </a:p>
        </p:txBody>
      </p:sp>
      <p:sp>
        <p:nvSpPr>
          <p:cNvPr id="953" name="TextShape 3"/>
          <p:cNvSpPr txBox="1"/>
          <p:nvPr/>
        </p:nvSpPr>
        <p:spPr>
          <a:xfrm>
            <a:off x="4800600" y="6459840"/>
            <a:ext cx="4647960" cy="364680"/>
          </a:xfrm>
          <a:prstGeom prst="rect">
            <a:avLst/>
          </a:prstGeom>
          <a:noFill/>
          <a:ln>
            <a:noFill/>
          </a:ln>
        </p:spPr>
        <p:txBody>
          <a:bodyPr anchor="ctr"/>
          <a:p>
            <a:pPr>
              <a:lnSpc>
                <a:spcPct val="100000"/>
              </a:lnSpc>
            </a:pPr>
            <a:r>
              <a:rPr lang="en-US" sz="900" strike="noStrike">
                <a:solidFill>
                  <a:srgbClr val="455f51"/>
                </a:solidFill>
                <a:latin typeface="Calibri"/>
              </a:rPr>
              <a:t>The Moss Group, Inc. </a:t>
            </a:r>
            <a:endParaRPr/>
          </a:p>
        </p:txBody>
      </p:sp>
      <p:sp>
        <p:nvSpPr>
          <p:cNvPr id="954" name="TextShape 4"/>
          <p:cNvSpPr txBox="1"/>
          <p:nvPr/>
        </p:nvSpPr>
        <p:spPr>
          <a:xfrm>
            <a:off x="9900360" y="6459840"/>
            <a:ext cx="1311840" cy="364680"/>
          </a:xfrm>
          <a:prstGeom prst="rect">
            <a:avLst/>
          </a:prstGeom>
          <a:noFill/>
          <a:ln>
            <a:noFill/>
          </a:ln>
        </p:spPr>
        <p:txBody>
          <a:bodyPr anchor="ctr"/>
          <a:p>
            <a:pPr>
              <a:lnSpc>
                <a:spcPct val="100000"/>
              </a:lnSpc>
            </a:pPr>
            <a:fld id="{5AD034C5-D010-49B5-8821-650CB62506E8}" type="slidenum">
              <a:rPr lang="en-US" sz="1050" strike="noStrike">
                <a:solidFill>
                  <a:srgbClr val="455f51"/>
                </a:solidFill>
                <a:latin typeface="Calibri"/>
              </a:rPr>
              <a:t>&lt;number&gt;</a:t>
            </a:fld>
            <a:endParaRPr/>
          </a:p>
        </p:txBody>
      </p:sp>
      <p:pic>
        <p:nvPicPr>
          <p:cNvPr id="955" name="Picture 6" descr=""/>
          <p:cNvPicPr/>
          <p:nvPr/>
        </p:nvPicPr>
        <p:blipFill>
          <a:blip r:embed="rId1"/>
          <a:stretch/>
        </p:blipFill>
        <p:spPr>
          <a:xfrm>
            <a:off x="450720" y="2957040"/>
            <a:ext cx="3200040" cy="2680560"/>
          </a:xfrm>
          <a:prstGeom prst="rect">
            <a:avLst/>
          </a:prstGeom>
          <a:ln>
            <a:noFill/>
          </a:ln>
        </p:spPr>
      </p:pic>
    </p:spTree>
  </p:cSld>
</p:sld>
</file>

<file path=ppt/slides/slide1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56"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Video Clips</a:t>
            </a:r>
            <a:endParaRPr/>
          </a:p>
        </p:txBody>
      </p:sp>
      <p:sp>
        <p:nvSpPr>
          <p:cNvPr id="957" name="TextShape 2"/>
          <p:cNvSpPr txBox="1"/>
          <p:nvPr/>
        </p:nvSpPr>
        <p:spPr>
          <a:xfrm>
            <a:off x="9900360" y="6459840"/>
            <a:ext cx="1311840" cy="364680"/>
          </a:xfrm>
          <a:prstGeom prst="rect">
            <a:avLst/>
          </a:prstGeom>
          <a:noFill/>
          <a:ln>
            <a:noFill/>
          </a:ln>
        </p:spPr>
        <p:txBody>
          <a:bodyPr anchor="ctr"/>
          <a:p>
            <a:pPr>
              <a:lnSpc>
                <a:spcPct val="100000"/>
              </a:lnSpc>
            </a:pPr>
            <a:fld id="{79271040-F8E0-4E00-B5CD-142B58849806}" type="slidenum">
              <a:rPr lang="en-US" sz="1050" strike="noStrike">
                <a:solidFill>
                  <a:srgbClr val="ffffff"/>
                </a:solidFill>
                <a:latin typeface="Calibri"/>
              </a:rPr>
              <a:t>&lt;number&gt;</a:t>
            </a:fld>
            <a:endParaRPr/>
          </a:p>
        </p:txBody>
      </p:sp>
      <p:sp>
        <p:nvSpPr>
          <p:cNvPr id="958"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pic>
        <p:nvPicPr>
          <p:cNvPr id="959" name="Picture 5" descr=""/>
          <p:cNvPicPr/>
          <p:nvPr/>
        </p:nvPicPr>
        <p:blipFill>
          <a:blip r:embed="rId1"/>
          <a:stretch/>
        </p:blipFill>
        <p:spPr>
          <a:xfrm>
            <a:off x="3686040" y="2068920"/>
            <a:ext cx="4641480" cy="4059000"/>
          </a:xfrm>
          <a:prstGeom prst="rect">
            <a:avLst/>
          </a:prstGeom>
          <a:ln>
            <a:noFill/>
          </a:ln>
        </p:spPr>
      </p:pic>
    </p:spTree>
  </p:cSld>
</p:sld>
</file>

<file path=ppt/slides/slide1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60"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Identification: Who?</a:t>
            </a:r>
            <a:endParaRPr/>
          </a:p>
        </p:txBody>
      </p:sp>
      <p:sp>
        <p:nvSpPr>
          <p:cNvPr id="961" name="TextShape 2"/>
          <p:cNvSpPr txBox="1"/>
          <p:nvPr/>
        </p:nvSpPr>
        <p:spPr>
          <a:xfrm>
            <a:off x="1097280" y="1845720"/>
            <a:ext cx="10058040" cy="4023000"/>
          </a:xfrm>
          <a:prstGeom prst="rect">
            <a:avLst/>
          </a:prstGeom>
          <a:noFill/>
          <a:ln>
            <a:noFill/>
          </a:ln>
        </p:spPr>
        <p:txBody>
          <a:bodyPr lIns="0" rIns="0"/>
          <a:p>
            <a:pPr>
              <a:lnSpc>
                <a:spcPct val="100000"/>
              </a:lnSpc>
            </a:pPr>
            <a:r>
              <a:rPr b="1" lang="en-US" sz="2600" strike="noStrike">
                <a:solidFill>
                  <a:srgbClr val="404040"/>
                </a:solidFill>
                <a:latin typeface="Calibri"/>
              </a:rPr>
              <a:t>Consider specifying in policy who should ask this question</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Other intake personnel</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Personnel conducting mental health screening</a:t>
            </a:r>
            <a:r>
              <a:rPr lang="en-US" sz="2600" strike="noStrike">
                <a:solidFill>
                  <a:srgbClr val="404040"/>
                </a:solidFill>
                <a:latin typeface="Calibri"/>
              </a:rPr>
              <a:t>
</a:t>
            </a:r>
            <a:endParaRPr/>
          </a:p>
          <a:p>
            <a:pPr algn="ctr">
              <a:lnSpc>
                <a:spcPct val="100000"/>
              </a:lnSpc>
            </a:pPr>
            <a:r>
              <a:rPr b="1" i="1" lang="en-US" sz="2600" strike="noStrike" u="sng">
                <a:solidFill>
                  <a:srgbClr val="404040"/>
                </a:solidFill>
                <a:latin typeface="Calibri"/>
              </a:rPr>
              <a:t>The “who” may impact the “when”</a:t>
            </a:r>
            <a:endParaRPr/>
          </a:p>
          <a:p>
            <a:pPr>
              <a:lnSpc>
                <a:spcPct val="90000"/>
              </a:lnSpc>
            </a:pPr>
            <a:endParaRPr/>
          </a:p>
        </p:txBody>
      </p:sp>
      <p:sp>
        <p:nvSpPr>
          <p:cNvPr id="962"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963" name="TextShape 4"/>
          <p:cNvSpPr txBox="1"/>
          <p:nvPr/>
        </p:nvSpPr>
        <p:spPr>
          <a:xfrm>
            <a:off x="9900360" y="6459840"/>
            <a:ext cx="1311840" cy="364680"/>
          </a:xfrm>
          <a:prstGeom prst="rect">
            <a:avLst/>
          </a:prstGeom>
          <a:noFill/>
          <a:ln>
            <a:noFill/>
          </a:ln>
        </p:spPr>
        <p:txBody>
          <a:bodyPr anchor="ctr"/>
          <a:p>
            <a:pPr>
              <a:lnSpc>
                <a:spcPct val="100000"/>
              </a:lnSpc>
            </a:pPr>
            <a:fld id="{D72A10EB-31D6-4633-80A0-C263ABD7B846}" type="slidenum">
              <a:rPr lang="en-US" sz="1050" strike="noStrike">
                <a:solidFill>
                  <a:srgbClr val="ffffff"/>
                </a:solidFill>
                <a:latin typeface="Calibri"/>
              </a:rPr>
              <a:t>&lt;number&gt;</a:t>
            </a:fld>
            <a:endParaRPr/>
          </a:p>
        </p:txBody>
      </p:sp>
      <p:pic>
        <p:nvPicPr>
          <p:cNvPr id="964" name="Picture 4" descr=""/>
          <p:cNvPicPr/>
          <p:nvPr/>
        </p:nvPicPr>
        <p:blipFill>
          <a:blip r:embed="rId1"/>
          <a:stretch/>
        </p:blipFill>
        <p:spPr>
          <a:xfrm>
            <a:off x="8485920" y="4016160"/>
            <a:ext cx="3593880" cy="2310840"/>
          </a:xfrm>
          <a:prstGeom prst="rect">
            <a:avLst/>
          </a:prstGeom>
          <a:ln>
            <a:noFill/>
          </a:ln>
        </p:spPr>
      </p:pic>
    </p:spTree>
  </p:cSld>
</p:sld>
</file>

<file path=ppt/slides/slide1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65" name="Picture 4" descr=""/>
          <p:cNvPicPr/>
          <p:nvPr/>
        </p:nvPicPr>
        <p:blipFill>
          <a:blip r:embed="rId1"/>
          <a:stretch/>
        </p:blipFill>
        <p:spPr>
          <a:xfrm>
            <a:off x="8283240" y="4410720"/>
            <a:ext cx="3843360" cy="1901880"/>
          </a:xfrm>
          <a:prstGeom prst="rect">
            <a:avLst/>
          </a:prstGeom>
          <a:ln>
            <a:noFill/>
          </a:ln>
        </p:spPr>
      </p:pic>
      <p:sp>
        <p:nvSpPr>
          <p:cNvPr id="966"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When?</a:t>
            </a:r>
            <a:endParaRPr/>
          </a:p>
        </p:txBody>
      </p:sp>
      <p:sp>
        <p:nvSpPr>
          <p:cNvPr id="967" name="TextShape 2"/>
          <p:cNvSpPr txBox="1"/>
          <p:nvPr/>
        </p:nvSpPr>
        <p:spPr>
          <a:xfrm>
            <a:off x="1097280" y="1845720"/>
            <a:ext cx="10058040" cy="3819600"/>
          </a:xfrm>
          <a:prstGeom prst="rect">
            <a:avLst/>
          </a:prstGeom>
          <a:noFill/>
          <a:ln>
            <a:noFill/>
          </a:ln>
        </p:spPr>
        <p:txBody>
          <a:bodyPr lIns="0" rIns="0"/>
          <a:p>
            <a:pPr>
              <a:lnSpc>
                <a:spcPct val="100000"/>
              </a:lnSpc>
            </a:pPr>
            <a:r>
              <a:rPr b="1" lang="en-US" sz="2600" strike="noStrike">
                <a:solidFill>
                  <a:srgbClr val="404040"/>
                </a:solidFill>
                <a:latin typeface="Calibri"/>
              </a:rPr>
              <a:t>Consider specifying in policy when the question should be asked:</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Day 1</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Week 1</a:t>
            </a:r>
            <a:endParaRPr/>
          </a:p>
          <a:p>
            <a:pPr>
              <a:lnSpc>
                <a:spcPct val="100000"/>
              </a:lnSpc>
            </a:pPr>
            <a:endParaRPr/>
          </a:p>
          <a:p>
            <a:pPr algn="ctr">
              <a:lnSpc>
                <a:spcPct val="100000"/>
              </a:lnSpc>
            </a:pPr>
            <a:r>
              <a:rPr b="1" lang="en-US" sz="2600" strike="noStrike" u="sng">
                <a:solidFill>
                  <a:srgbClr val="404040"/>
                </a:solidFill>
                <a:latin typeface="Calibri"/>
              </a:rPr>
              <a:t>Note that the “when” may impact the “who”</a:t>
            </a:r>
            <a:endParaRPr/>
          </a:p>
          <a:p>
            <a:pPr>
              <a:lnSpc>
                <a:spcPct val="90000"/>
              </a:lnSpc>
            </a:pPr>
            <a:endParaRPr/>
          </a:p>
        </p:txBody>
      </p:sp>
      <p:sp>
        <p:nvSpPr>
          <p:cNvPr id="968"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969" name="TextShape 4"/>
          <p:cNvSpPr txBox="1"/>
          <p:nvPr/>
        </p:nvSpPr>
        <p:spPr>
          <a:xfrm>
            <a:off x="9900360" y="6459840"/>
            <a:ext cx="1311840" cy="364680"/>
          </a:xfrm>
          <a:prstGeom prst="rect">
            <a:avLst/>
          </a:prstGeom>
          <a:noFill/>
          <a:ln>
            <a:noFill/>
          </a:ln>
        </p:spPr>
        <p:txBody>
          <a:bodyPr anchor="ctr"/>
          <a:p>
            <a:pPr>
              <a:lnSpc>
                <a:spcPct val="100000"/>
              </a:lnSpc>
            </a:pPr>
            <a:fld id="{E47DD82B-36F8-4C14-8376-B0A2A657E330}" type="slidenum">
              <a:rPr lang="en-US" sz="1050" strike="noStrike">
                <a:solidFill>
                  <a:srgbClr val="ffffff"/>
                </a:solidFill>
                <a:latin typeface="Calibri"/>
              </a:rPr>
              <a:t>&lt;number&gt;</a:t>
            </a:fld>
            <a:endParaRPr/>
          </a:p>
        </p:txBody>
      </p:sp>
    </p:spTree>
  </p:cSld>
</p:sld>
</file>

<file path=ppt/slides/slide1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70" name="Picture 5" descr=""/>
          <p:cNvPicPr/>
          <p:nvPr/>
        </p:nvPicPr>
        <p:blipFill>
          <a:blip r:embed="rId1"/>
          <a:stretch/>
        </p:blipFill>
        <p:spPr>
          <a:xfrm>
            <a:off x="8301240" y="4052160"/>
            <a:ext cx="3890160" cy="2266560"/>
          </a:xfrm>
          <a:prstGeom prst="rect">
            <a:avLst/>
          </a:prstGeom>
          <a:ln>
            <a:noFill/>
          </a:ln>
        </p:spPr>
      </p:pic>
      <p:sp>
        <p:nvSpPr>
          <p:cNvPr id="971"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Where?</a:t>
            </a:r>
            <a:endParaRPr/>
          </a:p>
        </p:txBody>
      </p:sp>
      <p:sp>
        <p:nvSpPr>
          <p:cNvPr id="972" name="TextShape 2"/>
          <p:cNvSpPr txBox="1"/>
          <p:nvPr/>
        </p:nvSpPr>
        <p:spPr>
          <a:xfrm>
            <a:off x="1097280" y="1845720"/>
            <a:ext cx="10058040" cy="4023000"/>
          </a:xfrm>
          <a:prstGeom prst="rect">
            <a:avLst/>
          </a:prstGeom>
          <a:noFill/>
          <a:ln>
            <a:noFill/>
          </a:ln>
        </p:spPr>
        <p:txBody>
          <a:bodyPr lIns="0" rIns="0"/>
          <a:p>
            <a:pPr>
              <a:lnSpc>
                <a:spcPct val="100000"/>
              </a:lnSpc>
            </a:pPr>
            <a:r>
              <a:rPr b="1" lang="en-US" sz="2600" strike="noStrike">
                <a:solidFill>
                  <a:srgbClr val="404040"/>
                </a:solidFill>
                <a:latin typeface="Calibri"/>
              </a:rPr>
              <a:t>Consider specifying in policy a location that is private, or in which the conversation cannot be overheard</a:t>
            </a:r>
            <a:endParaRPr/>
          </a:p>
          <a:p>
            <a:pPr>
              <a:lnSpc>
                <a:spcPct val="100000"/>
              </a:lnSpc>
            </a:pPr>
            <a:endParaRPr/>
          </a:p>
          <a:p>
            <a:pPr>
              <a:lnSpc>
                <a:spcPct val="100000"/>
              </a:lnSpc>
            </a:pPr>
            <a:r>
              <a:rPr i="1" lang="en-US" sz="2600" strike="noStrike">
                <a:solidFill>
                  <a:srgbClr val="404040"/>
                </a:solidFill>
                <a:latin typeface="Calibri"/>
              </a:rPr>
              <a:t>These questions may lead to emotionally difficult disclosures, and privacy will ultimately lead to greater comfort and honesty on the part of the youth. </a:t>
            </a:r>
            <a:endParaRPr/>
          </a:p>
          <a:p>
            <a:pPr>
              <a:lnSpc>
                <a:spcPct val="90000"/>
              </a:lnSpc>
            </a:pPr>
            <a:endParaRPr/>
          </a:p>
        </p:txBody>
      </p:sp>
      <p:sp>
        <p:nvSpPr>
          <p:cNvPr id="973"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974" name="TextShape 4"/>
          <p:cNvSpPr txBox="1"/>
          <p:nvPr/>
        </p:nvSpPr>
        <p:spPr>
          <a:xfrm>
            <a:off x="9900360" y="6459840"/>
            <a:ext cx="1311840" cy="364680"/>
          </a:xfrm>
          <a:prstGeom prst="rect">
            <a:avLst/>
          </a:prstGeom>
          <a:noFill/>
          <a:ln>
            <a:noFill/>
          </a:ln>
        </p:spPr>
        <p:txBody>
          <a:bodyPr anchor="ctr"/>
          <a:p>
            <a:pPr>
              <a:lnSpc>
                <a:spcPct val="100000"/>
              </a:lnSpc>
            </a:pPr>
            <a:fld id="{BCD9CC47-698C-4C92-9845-91CDA57CA152}" type="slidenum">
              <a:rPr lang="en-US" sz="1050" strike="noStrike">
                <a:solidFill>
                  <a:srgbClr val="ffffff"/>
                </a:solidFill>
                <a:latin typeface="Calibri"/>
              </a:rPr>
              <a:t>&lt;number&gt;</a:t>
            </a:fld>
            <a:endParaRPr/>
          </a:p>
        </p:txBody>
      </p:sp>
    </p:spTree>
  </p:cSld>
</p:sld>
</file>

<file path=ppt/slides/slide1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75"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How?</a:t>
            </a:r>
            <a:endParaRPr/>
          </a:p>
        </p:txBody>
      </p:sp>
      <p:sp>
        <p:nvSpPr>
          <p:cNvPr id="976" name="TextShape 2"/>
          <p:cNvSpPr txBox="1"/>
          <p:nvPr/>
        </p:nvSpPr>
        <p:spPr>
          <a:xfrm>
            <a:off x="1097280" y="1845720"/>
            <a:ext cx="10058040" cy="4023000"/>
          </a:xfrm>
          <a:prstGeom prst="rect">
            <a:avLst/>
          </a:prstGeom>
          <a:noFill/>
          <a:ln>
            <a:noFill/>
          </a:ln>
        </p:spPr>
        <p:txBody>
          <a:bodyPr lIns="0" rIns="0"/>
          <a:p>
            <a:pPr>
              <a:lnSpc>
                <a:spcPct val="100000"/>
              </a:lnSpc>
            </a:pPr>
            <a:r>
              <a:rPr b="1" lang="en-US" sz="2600" strike="noStrike">
                <a:solidFill>
                  <a:srgbClr val="404040"/>
                </a:solidFill>
                <a:latin typeface="Calibri"/>
              </a:rPr>
              <a:t>Consider specifying in policy how this question should be asked:</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Actual language, with context provided to residents</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General recommendations</a:t>
            </a:r>
            <a:endParaRPr/>
          </a:p>
          <a:p>
            <a:pPr>
              <a:lnSpc>
                <a:spcPct val="90000"/>
              </a:lnSpc>
            </a:pPr>
            <a:endParaRPr/>
          </a:p>
        </p:txBody>
      </p:sp>
      <p:sp>
        <p:nvSpPr>
          <p:cNvPr id="977"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978" name="TextShape 4"/>
          <p:cNvSpPr txBox="1"/>
          <p:nvPr/>
        </p:nvSpPr>
        <p:spPr>
          <a:xfrm>
            <a:off x="9900360" y="6459840"/>
            <a:ext cx="1311840" cy="364680"/>
          </a:xfrm>
          <a:prstGeom prst="rect">
            <a:avLst/>
          </a:prstGeom>
          <a:noFill/>
          <a:ln>
            <a:noFill/>
          </a:ln>
        </p:spPr>
        <p:txBody>
          <a:bodyPr anchor="ctr"/>
          <a:p>
            <a:pPr>
              <a:lnSpc>
                <a:spcPct val="100000"/>
              </a:lnSpc>
            </a:pPr>
            <a:fld id="{32BEBBB4-7F91-4191-B75B-0789D7739B13}" type="slidenum">
              <a:rPr lang="en-US" sz="1050" strike="noStrike">
                <a:solidFill>
                  <a:srgbClr val="ffffff"/>
                </a:solidFill>
                <a:latin typeface="Calibri"/>
              </a:rPr>
              <a:t>&lt;number&gt;</a:t>
            </a:fld>
            <a:endParaRPr/>
          </a:p>
        </p:txBody>
      </p:sp>
      <p:pic>
        <p:nvPicPr>
          <p:cNvPr id="979" name="Picture 4" descr=""/>
          <p:cNvPicPr/>
          <p:nvPr/>
        </p:nvPicPr>
        <p:blipFill>
          <a:blip r:embed="rId1"/>
          <a:stretch/>
        </p:blipFill>
        <p:spPr>
          <a:xfrm>
            <a:off x="8175960" y="3625200"/>
            <a:ext cx="4015800" cy="268812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8" name="TextShape 1"/>
          <p:cNvSpPr txBox="1"/>
          <p:nvPr/>
        </p:nvSpPr>
        <p:spPr>
          <a:xfrm>
            <a:off x="1097280" y="1254960"/>
            <a:ext cx="7543440" cy="1087560"/>
          </a:xfrm>
          <a:prstGeom prst="rect">
            <a:avLst/>
          </a:prstGeom>
          <a:noFill/>
          <a:ln>
            <a:noFill/>
          </a:ln>
        </p:spPr>
        <p:txBody>
          <a:bodyPr anchor="b"/>
          <a:p>
            <a:pPr>
              <a:lnSpc>
                <a:spcPct val="85000"/>
              </a:lnSpc>
            </a:pPr>
            <a:r>
              <a:rPr lang="en-US" sz="4800" strike="noStrike">
                <a:solidFill>
                  <a:srgbClr val="404040"/>
                </a:solidFill>
                <a:latin typeface="Calibri Light"/>
              </a:rPr>
              <a:t>
</a:t>
            </a:r>
            <a:r>
              <a:rPr lang="en-US" sz="4800" strike="noStrike">
                <a:solidFill>
                  <a:srgbClr val="404040"/>
                </a:solidFill>
                <a:latin typeface="Calibri Light"/>
              </a:rPr>
              <a:t>
</a:t>
            </a:r>
            <a:r>
              <a:rPr lang="en-US" sz="4800" strike="noStrike">
                <a:solidFill>
                  <a:srgbClr val="404040"/>
                </a:solidFill>
                <a:latin typeface="Calibri Light"/>
              </a:rPr>
              <a:t>
</a:t>
            </a:r>
            <a:r>
              <a:rPr lang="en-US" sz="4800" strike="noStrike">
                <a:solidFill>
                  <a:srgbClr val="404040"/>
                </a:solidFill>
                <a:latin typeface="Calibri Light"/>
              </a:rPr>
              <a:t>
</a:t>
            </a:r>
            <a:r>
              <a:rPr lang="en-US" sz="5300" strike="noStrike">
                <a:solidFill>
                  <a:srgbClr val="404040"/>
                </a:solidFill>
                <a:latin typeface="Calibri Light"/>
              </a:rPr>
              <a:t>LGBTQI-GNC</a:t>
            </a:r>
            <a:r>
              <a:rPr b="1" lang="en-US" sz="4800" strike="noStrike">
                <a:solidFill>
                  <a:srgbClr val="404040"/>
                </a:solidFill>
                <a:latin typeface="Calibri Light"/>
              </a:rPr>
              <a:t>
</a:t>
            </a:r>
            <a:endParaRPr/>
          </a:p>
        </p:txBody>
      </p:sp>
      <p:sp>
        <p:nvSpPr>
          <p:cNvPr id="419" name="TextShape 2"/>
          <p:cNvSpPr txBox="1"/>
          <p:nvPr/>
        </p:nvSpPr>
        <p:spPr>
          <a:xfrm>
            <a:off x="1097280" y="1845720"/>
            <a:ext cx="10058040" cy="4396680"/>
          </a:xfrm>
          <a:prstGeom prst="rect">
            <a:avLst/>
          </a:prstGeom>
          <a:noFill/>
          <a:ln>
            <a:noFill/>
          </a:ln>
        </p:spPr>
        <p:txBody>
          <a:bodyPr lIns="0" rIns="0"/>
          <a:p>
            <a:pPr>
              <a:lnSpc>
                <a:spcPct val="100000"/>
              </a:lnSpc>
            </a:pPr>
            <a:r>
              <a:rPr b="1" lang="en-US" sz="2400" strike="noStrike">
                <a:solidFill>
                  <a:srgbClr val="404040"/>
                </a:solidFill>
                <a:latin typeface="Calibri"/>
              </a:rPr>
              <a:t>L </a:t>
            </a:r>
            <a:r>
              <a:rPr lang="en-US" sz="2400" strike="noStrike">
                <a:solidFill>
                  <a:srgbClr val="404040"/>
                </a:solidFill>
                <a:latin typeface="Calibri"/>
              </a:rPr>
              <a:t>= Lesbian </a:t>
            </a:r>
            <a:r>
              <a:rPr lang="en-US" sz="2400" strike="noStrike">
                <a:solidFill>
                  <a:srgbClr val="404040"/>
                </a:solidFill>
                <a:latin typeface="Calibri"/>
              </a:rPr>
              <a:t>	</a:t>
            </a:r>
            <a:r>
              <a:rPr lang="en-US" sz="2400" strike="noStrike">
                <a:solidFill>
                  <a:srgbClr val="404040"/>
                </a:solidFill>
                <a:latin typeface="Calibri"/>
              </a:rPr>
              <a:t>	</a:t>
            </a:r>
            <a:endParaRPr/>
          </a:p>
          <a:p>
            <a:pPr>
              <a:lnSpc>
                <a:spcPct val="100000"/>
              </a:lnSpc>
            </a:pPr>
            <a:r>
              <a:rPr b="1" lang="en-US" sz="2400" strike="noStrike">
                <a:solidFill>
                  <a:srgbClr val="404040"/>
                </a:solidFill>
                <a:latin typeface="Calibri"/>
              </a:rPr>
              <a:t>G </a:t>
            </a:r>
            <a:r>
              <a:rPr lang="en-US" sz="2400" strike="noStrike">
                <a:solidFill>
                  <a:srgbClr val="404040"/>
                </a:solidFill>
                <a:latin typeface="Calibri"/>
              </a:rPr>
              <a:t>= Gay</a:t>
            </a:r>
            <a:r>
              <a:rPr lang="en-US" sz="2400" strike="noStrike">
                <a:solidFill>
                  <a:srgbClr val="404040"/>
                </a:solidFill>
                <a:latin typeface="Calibri"/>
              </a:rPr>
              <a:t>	</a:t>
            </a:r>
            <a:r>
              <a:rPr lang="en-US" sz="2400" strike="noStrike">
                <a:solidFill>
                  <a:srgbClr val="404040"/>
                </a:solidFill>
                <a:latin typeface="Calibri"/>
              </a:rPr>
              <a:t>	</a:t>
            </a:r>
            <a:endParaRPr/>
          </a:p>
          <a:p>
            <a:pPr>
              <a:lnSpc>
                <a:spcPct val="100000"/>
              </a:lnSpc>
            </a:pPr>
            <a:r>
              <a:rPr b="1" lang="en-US" sz="2400" strike="noStrike">
                <a:solidFill>
                  <a:srgbClr val="404040"/>
                </a:solidFill>
                <a:latin typeface="Calibri"/>
              </a:rPr>
              <a:t>B </a:t>
            </a:r>
            <a:r>
              <a:rPr lang="en-US" sz="2400" strike="noStrike">
                <a:solidFill>
                  <a:srgbClr val="404040"/>
                </a:solidFill>
                <a:latin typeface="Calibri"/>
              </a:rPr>
              <a:t>= Bisexual</a:t>
            </a:r>
            <a:endParaRPr/>
          </a:p>
          <a:p>
            <a:pPr>
              <a:lnSpc>
                <a:spcPct val="100000"/>
              </a:lnSpc>
            </a:pPr>
            <a:r>
              <a:rPr b="1" lang="en-US" sz="2400" strike="noStrike">
                <a:solidFill>
                  <a:srgbClr val="404040"/>
                </a:solidFill>
                <a:latin typeface="Calibri"/>
              </a:rPr>
              <a:t>T</a:t>
            </a:r>
            <a:r>
              <a:rPr lang="en-US" sz="2400" strike="noStrike">
                <a:solidFill>
                  <a:srgbClr val="404040"/>
                </a:solidFill>
                <a:latin typeface="Calibri"/>
              </a:rPr>
              <a:t> = Transgender</a:t>
            </a:r>
            <a:endParaRPr/>
          </a:p>
          <a:p>
            <a:pPr>
              <a:lnSpc>
                <a:spcPct val="100000"/>
              </a:lnSpc>
            </a:pPr>
            <a:r>
              <a:rPr b="1" lang="en-US" sz="2400" strike="noStrike">
                <a:solidFill>
                  <a:srgbClr val="404040"/>
                </a:solidFill>
                <a:latin typeface="Calibri"/>
              </a:rPr>
              <a:t>Q</a:t>
            </a:r>
            <a:r>
              <a:rPr lang="en-US" sz="2400" strike="noStrike">
                <a:solidFill>
                  <a:srgbClr val="404040"/>
                </a:solidFill>
                <a:latin typeface="Calibri"/>
              </a:rPr>
              <a:t> = Queer</a:t>
            </a:r>
            <a:endParaRPr/>
          </a:p>
          <a:p>
            <a:pPr>
              <a:lnSpc>
                <a:spcPct val="100000"/>
              </a:lnSpc>
            </a:pPr>
            <a:r>
              <a:rPr b="1" lang="en-US" sz="2400" strike="noStrike">
                <a:solidFill>
                  <a:srgbClr val="404040"/>
                </a:solidFill>
                <a:latin typeface="Calibri"/>
              </a:rPr>
              <a:t>I</a:t>
            </a:r>
            <a:r>
              <a:rPr lang="en-US" sz="2400" strike="noStrike">
                <a:solidFill>
                  <a:srgbClr val="404040"/>
                </a:solidFill>
                <a:latin typeface="Calibri"/>
              </a:rPr>
              <a:t> = Intersex</a:t>
            </a:r>
            <a:endParaRPr/>
          </a:p>
          <a:p>
            <a:pPr>
              <a:lnSpc>
                <a:spcPct val="100000"/>
              </a:lnSpc>
            </a:pPr>
            <a:r>
              <a:rPr b="1" lang="en-US" sz="2400" strike="noStrike">
                <a:solidFill>
                  <a:srgbClr val="404040"/>
                </a:solidFill>
                <a:latin typeface="Calibri"/>
              </a:rPr>
              <a:t>GNC</a:t>
            </a:r>
            <a:r>
              <a:rPr lang="en-US" sz="2400" strike="noStrike">
                <a:solidFill>
                  <a:srgbClr val="404040"/>
                </a:solidFill>
                <a:latin typeface="Calibri"/>
              </a:rPr>
              <a:t> = Gender Non-conforming </a:t>
            </a:r>
            <a:endParaRPr/>
          </a:p>
          <a:p>
            <a:pPr algn="ctr">
              <a:lnSpc>
                <a:spcPct val="100000"/>
              </a:lnSpc>
              <a:buFont typeface="Calibri"/>
              <a:buChar char=" "/>
            </a:pPr>
            <a:r>
              <a:rPr b="1" i="1" lang="en-US" sz="2000" strike="noStrike">
                <a:solidFill>
                  <a:srgbClr val="404040"/>
                </a:solidFill>
                <a:latin typeface="Calibri"/>
              </a:rPr>
              <a:t>* There has been a push to use the term “Queer” as an umbrella term by the LGBTQI community. It is felt to be empowering because they are taking a term that once was a pejorative and reclaiming it for their own.</a:t>
            </a:r>
            <a:endParaRPr/>
          </a:p>
          <a:p>
            <a:pPr>
              <a:lnSpc>
                <a:spcPct val="90000"/>
              </a:lnSpc>
            </a:pPr>
            <a:endParaRPr/>
          </a:p>
        </p:txBody>
      </p:sp>
      <p:sp>
        <p:nvSpPr>
          <p:cNvPr id="420"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421" name="TextShape 4"/>
          <p:cNvSpPr txBox="1"/>
          <p:nvPr/>
        </p:nvSpPr>
        <p:spPr>
          <a:xfrm>
            <a:off x="8949240" y="5702040"/>
            <a:ext cx="983520" cy="273600"/>
          </a:xfrm>
          <a:prstGeom prst="rect">
            <a:avLst/>
          </a:prstGeom>
          <a:noFill/>
          <a:ln>
            <a:noFill/>
          </a:ln>
        </p:spPr>
        <p:txBody>
          <a:bodyPr anchor="ctr"/>
          <a:p>
            <a:pPr algn="r">
              <a:lnSpc>
                <a:spcPct val="100000"/>
              </a:lnSpc>
            </a:pPr>
            <a:fld id="{1002E942-9CFF-4E0B-BE47-742D4A26E19D}" type="slidenum">
              <a:rPr lang="en-US" sz="1050" strike="noStrike">
                <a:solidFill>
                  <a:srgbClr val="ffffff"/>
                </a:solidFill>
                <a:latin typeface="Calibri"/>
              </a:rPr>
              <a:t>&lt;number&gt;</a:t>
            </a:fld>
            <a:endParaRPr/>
          </a:p>
        </p:txBody>
      </p:sp>
    </p:spTree>
  </p:cSld>
</p:sld>
</file>

<file path=ppt/slides/slide1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80" name="Picture 4" descr=""/>
          <p:cNvPicPr/>
          <p:nvPr/>
        </p:nvPicPr>
        <p:blipFill>
          <a:blip r:embed="rId1"/>
          <a:stretch/>
        </p:blipFill>
        <p:spPr>
          <a:xfrm>
            <a:off x="10264680" y="3903480"/>
            <a:ext cx="1781280" cy="2375280"/>
          </a:xfrm>
          <a:prstGeom prst="rect">
            <a:avLst/>
          </a:prstGeom>
          <a:ln>
            <a:noFill/>
          </a:ln>
        </p:spPr>
      </p:pic>
      <p:sp>
        <p:nvSpPr>
          <p:cNvPr id="981"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Identification Records</a:t>
            </a:r>
            <a:endParaRPr/>
          </a:p>
        </p:txBody>
      </p:sp>
      <p:sp>
        <p:nvSpPr>
          <p:cNvPr id="982" name="TextShape 2"/>
          <p:cNvSpPr txBox="1"/>
          <p:nvPr/>
        </p:nvSpPr>
        <p:spPr>
          <a:xfrm>
            <a:off x="1097280" y="1845720"/>
            <a:ext cx="9731880" cy="4023000"/>
          </a:xfrm>
          <a:prstGeom prst="rect">
            <a:avLst/>
          </a:prstGeom>
          <a:noFill/>
          <a:ln>
            <a:noFill/>
          </a:ln>
        </p:spPr>
        <p:txBody>
          <a:bodyPr lIns="0" rIns="0"/>
          <a:p>
            <a:pPr lvl="1">
              <a:lnSpc>
                <a:spcPct val="100000"/>
              </a:lnSpc>
              <a:buFont typeface="Courier New"/>
              <a:buChar char="o"/>
            </a:pPr>
            <a:r>
              <a:rPr lang="en-US" sz="2400" strike="noStrike">
                <a:solidFill>
                  <a:srgbClr val="404040"/>
                </a:solidFill>
                <a:latin typeface="Calibri"/>
              </a:rPr>
              <a:t> </a:t>
            </a:r>
            <a:r>
              <a:rPr lang="en-US" sz="2600" strike="noStrike">
                <a:solidFill>
                  <a:srgbClr val="404040"/>
                </a:solidFill>
                <a:latin typeface="Calibri"/>
              </a:rPr>
              <a:t>Where this information will be recorded and who will have access?</a:t>
            </a:r>
            <a:endParaRPr/>
          </a:p>
          <a:p>
            <a:endParaRPr/>
          </a:p>
          <a:p>
            <a:pPr lvl="1">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Should staff record information concerning residents who may be perceived as LGBTQI, but who do not self-identify as such?</a:t>
            </a:r>
            <a:endParaRPr/>
          </a:p>
          <a:p>
            <a:endParaRPr/>
          </a:p>
          <a:p>
            <a:r>
              <a:rPr lang="en-US" sz="2600" strike="noStrike">
                <a:solidFill>
                  <a:srgbClr val="404040"/>
                </a:solidFill>
                <a:latin typeface="Calibri"/>
              </a:rPr>
              <a:t>Consider specifying in policy what procedures should be followed in the event that an inmate’s genitalia is ambiguous</a:t>
            </a:r>
            <a:endParaRPr/>
          </a:p>
          <a:p>
            <a:endParaRPr/>
          </a:p>
          <a:p>
            <a:pPr>
              <a:lnSpc>
                <a:spcPct val="100000"/>
              </a:lnSpc>
            </a:pPr>
            <a:endParaRPr/>
          </a:p>
        </p:txBody>
      </p:sp>
      <p:sp>
        <p:nvSpPr>
          <p:cNvPr id="983"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984" name="TextShape 4"/>
          <p:cNvSpPr txBox="1"/>
          <p:nvPr/>
        </p:nvSpPr>
        <p:spPr>
          <a:xfrm>
            <a:off x="9900360" y="6459840"/>
            <a:ext cx="1311840" cy="364680"/>
          </a:xfrm>
          <a:prstGeom prst="rect">
            <a:avLst/>
          </a:prstGeom>
          <a:noFill/>
          <a:ln>
            <a:noFill/>
          </a:ln>
        </p:spPr>
        <p:txBody>
          <a:bodyPr anchor="ctr"/>
          <a:p>
            <a:pPr>
              <a:lnSpc>
                <a:spcPct val="100000"/>
              </a:lnSpc>
            </a:pPr>
            <a:fld id="{8268CC7C-978C-4F67-8C27-489DF2961733}" type="slidenum">
              <a:rPr lang="en-US" sz="1050" strike="noStrike">
                <a:solidFill>
                  <a:srgbClr val="ffffff"/>
                </a:solidFill>
                <a:latin typeface="Calibri"/>
              </a:rPr>
              <a:t>&lt;number&gt;</a:t>
            </a:fld>
            <a:endParaRPr/>
          </a:p>
        </p:txBody>
      </p:sp>
    </p:spTree>
  </p:cSld>
  <p:timing>
    <p:tnLst>
      <p:par>
        <p:cTn id="808" dur="indefinite" restart="never" nodeType="tmRoot">
          <p:childTnLst>
            <p:seq>
              <p:cTn id="809" dur="indefinite" nodeType="mainSeq">
                <p:childTnLst>
                  <p:par>
                    <p:cTn id="810" fill="hold">
                      <p:stCondLst>
                        <p:cond delay="indefinite"/>
                      </p:stCondLst>
                      <p:childTnLst>
                        <p:par>
                          <p:cTn id="811" fill="hold">
                            <p:stCondLst>
                              <p:cond delay="0"/>
                            </p:stCondLst>
                            <p:childTnLst>
                              <p:par>
                                <p:cTn id="812" nodeType="clickEffect" fill="hold" presetClass="entr" presetID="42">
                                  <p:stCondLst>
                                    <p:cond delay="0"/>
                                  </p:stCondLst>
                                  <p:childTnLst>
                                    <p:set>
                                      <p:cBhvr>
                                        <p:cTn id="813" dur="1" fill="hold">
                                          <p:stCondLst>
                                            <p:cond delay="0"/>
                                          </p:stCondLst>
                                        </p:cTn>
                                        <p:tgtEl>
                                          <p:spTgt spid="982">
                                            <p:txEl>
                                              <p:pRg st="0" end="67"/>
                                            </p:txEl>
                                          </p:spTgt>
                                        </p:tgtEl>
                                        <p:attrNameLst>
                                          <p:attrName>style.visibility</p:attrName>
                                        </p:attrNameLst>
                                      </p:cBhvr>
                                      <p:to>
                                        <p:strVal val="visible"/>
                                      </p:to>
                                    </p:set>
                                    <p:animEffect filter="fade" transition="in">
                                      <p:cBhvr additive="repl">
                                        <p:cTn id="814" dur="1000"/>
                                        <p:tgtEl>
                                          <p:spTgt spid="982">
                                            <p:txEl>
                                              <p:pRg st="0" end="67"/>
                                            </p:txEl>
                                          </p:spTgt>
                                        </p:tgtEl>
                                      </p:cBhvr>
                                    </p:animEffect>
                                    <p:anim calcmode="lin" valueType="num">
                                      <p:cBhvr additive="repl">
                                        <p:cTn id="815" dur="1000" fill="hold"/>
                                        <p:tgtEl>
                                          <p:spTgt spid="982">
                                            <p:txEl>
                                              <p:pRg st="0" end="67"/>
                                            </p:txEl>
                                          </p:spTgt>
                                        </p:tgtEl>
                                        <p:attrNameLst>
                                          <p:attrName>ppt_x</p:attrName>
                                        </p:attrNameLst>
                                      </p:cBhvr>
                                      <p:tavLst>
                                        <p:tav tm="0">
                                          <p:val>
                                            <p:strVal val="#ppt_x"/>
                                          </p:val>
                                        </p:tav>
                                        <p:tav tm="100000">
                                          <p:val>
                                            <p:strVal val="#ppt_x"/>
                                          </p:val>
                                        </p:tav>
                                      </p:tavLst>
                                    </p:anim>
                                    <p:anim calcmode="lin" valueType="num">
                                      <p:cBhvr additive="repl">
                                        <p:cTn id="816" dur="1000" fill="hold"/>
                                        <p:tgtEl>
                                          <p:spTgt spid="982">
                                            <p:txEl>
                                              <p:pRg st="0" end="67"/>
                                            </p:txEl>
                                          </p:spTgt>
                                        </p:tgtEl>
                                        <p:attrNameLst>
                                          <p:attrName>ppt_y</p:attrName>
                                        </p:attrNameLst>
                                      </p:cBhvr>
                                      <p:tavLst>
                                        <p:tav tm="0">
                                          <p:val>
                                            <p:strVal val="#ppt_y+.1"/>
                                          </p:val>
                                        </p:tav>
                                        <p:tav tm="100000">
                                          <p:val>
                                            <p:strVal val="#ppt_y"/>
                                          </p:val>
                                        </p:tav>
                                      </p:tavLst>
                                    </p:anim>
                                  </p:childTnLst>
                                </p:cTn>
                              </p:par>
                            </p:childTnLst>
                          </p:cTn>
                        </p:par>
                      </p:childTnLst>
                    </p:cTn>
                  </p:par>
                  <p:par>
                    <p:cTn id="817" fill="hold">
                      <p:stCondLst>
                        <p:cond delay="indefinite"/>
                      </p:stCondLst>
                      <p:childTnLst>
                        <p:par>
                          <p:cTn id="818" fill="hold">
                            <p:stCondLst>
                              <p:cond delay="0"/>
                            </p:stCondLst>
                            <p:childTnLst>
                              <p:par>
                                <p:cTn id="819" nodeType="clickEffect" fill="hold" presetClass="entr" presetID="42">
                                  <p:stCondLst>
                                    <p:cond delay="0"/>
                                  </p:stCondLst>
                                  <p:childTnLst>
                                    <p:set>
                                      <p:cBhvr>
                                        <p:cTn id="820" dur="1" fill="hold">
                                          <p:stCondLst>
                                            <p:cond delay="0"/>
                                          </p:stCondLst>
                                        </p:cTn>
                                        <p:tgtEl>
                                          <p:spTgt spid="982">
                                            <p:txEl>
                                              <p:pRg st="68" end="192"/>
                                            </p:txEl>
                                          </p:spTgt>
                                        </p:tgtEl>
                                        <p:attrNameLst>
                                          <p:attrName>style.visibility</p:attrName>
                                        </p:attrNameLst>
                                      </p:cBhvr>
                                      <p:to>
                                        <p:strVal val="visible"/>
                                      </p:to>
                                    </p:set>
                                    <p:animEffect filter="fade" transition="in">
                                      <p:cBhvr additive="repl">
                                        <p:cTn id="821" dur="1000"/>
                                        <p:tgtEl>
                                          <p:spTgt spid="982">
                                            <p:txEl>
                                              <p:pRg st="68" end="192"/>
                                            </p:txEl>
                                          </p:spTgt>
                                        </p:tgtEl>
                                      </p:cBhvr>
                                    </p:animEffect>
                                    <p:anim calcmode="lin" valueType="num">
                                      <p:cBhvr additive="repl">
                                        <p:cTn id="822" dur="1000" fill="hold"/>
                                        <p:tgtEl>
                                          <p:spTgt spid="982">
                                            <p:txEl>
                                              <p:pRg st="68" end="192"/>
                                            </p:txEl>
                                          </p:spTgt>
                                        </p:tgtEl>
                                        <p:attrNameLst>
                                          <p:attrName>ppt_x</p:attrName>
                                        </p:attrNameLst>
                                      </p:cBhvr>
                                      <p:tavLst>
                                        <p:tav tm="0">
                                          <p:val>
                                            <p:strVal val="#ppt_x"/>
                                          </p:val>
                                        </p:tav>
                                        <p:tav tm="100000">
                                          <p:val>
                                            <p:strVal val="#ppt_x"/>
                                          </p:val>
                                        </p:tav>
                                      </p:tavLst>
                                    </p:anim>
                                    <p:anim calcmode="lin" valueType="num">
                                      <p:cBhvr additive="repl">
                                        <p:cTn id="823" dur="1000" fill="hold"/>
                                        <p:tgtEl>
                                          <p:spTgt spid="982">
                                            <p:txEl>
                                              <p:pRg st="68" end="192"/>
                                            </p:txEl>
                                          </p:spTgt>
                                        </p:tgtEl>
                                        <p:attrNameLst>
                                          <p:attrName>ppt_y</p:attrName>
                                        </p:attrNameLst>
                                      </p:cBhvr>
                                      <p:tavLst>
                                        <p:tav tm="0">
                                          <p:val>
                                            <p:strVal val="#ppt_y+.1"/>
                                          </p:val>
                                        </p:tav>
                                        <p:tav tm="100000">
                                          <p:val>
                                            <p:strVal val="#ppt_y"/>
                                          </p:val>
                                        </p:tav>
                                      </p:tavLst>
                                    </p:anim>
                                  </p:childTnLst>
                                </p:cTn>
                              </p:par>
                            </p:childTnLst>
                          </p:cTn>
                        </p:par>
                      </p:childTnLst>
                    </p:cTn>
                  </p:par>
                  <p:par>
                    <p:cTn id="824" fill="hold">
                      <p:stCondLst>
                        <p:cond delay="indefinite"/>
                      </p:stCondLst>
                      <p:childTnLst>
                        <p:par>
                          <p:cTn id="825" fill="hold">
                            <p:stCondLst>
                              <p:cond delay="0"/>
                            </p:stCondLst>
                            <p:childTnLst>
                              <p:par>
                                <p:cTn id="826" nodeType="clickEffect" fill="hold" presetClass="entr" presetID="42">
                                  <p:stCondLst>
                                    <p:cond delay="0"/>
                                  </p:stCondLst>
                                  <p:childTnLst>
                                    <p:set>
                                      <p:cBhvr>
                                        <p:cTn id="827" dur="1" fill="hold">
                                          <p:stCondLst>
                                            <p:cond delay="0"/>
                                          </p:stCondLst>
                                        </p:cTn>
                                        <p:tgtEl>
                                          <p:spTgt spid="982">
                                            <p:txEl>
                                              <p:pRg st="193" end="311"/>
                                            </p:txEl>
                                          </p:spTgt>
                                        </p:tgtEl>
                                        <p:attrNameLst>
                                          <p:attrName>style.visibility</p:attrName>
                                        </p:attrNameLst>
                                      </p:cBhvr>
                                      <p:to>
                                        <p:strVal val="visible"/>
                                      </p:to>
                                    </p:set>
                                    <p:animEffect filter="fade" transition="in">
                                      <p:cBhvr additive="repl">
                                        <p:cTn id="828" dur="1000"/>
                                        <p:tgtEl>
                                          <p:spTgt spid="982">
                                            <p:txEl>
                                              <p:pRg st="193" end="311"/>
                                            </p:txEl>
                                          </p:spTgt>
                                        </p:tgtEl>
                                      </p:cBhvr>
                                    </p:animEffect>
                                    <p:anim calcmode="lin" valueType="num">
                                      <p:cBhvr additive="repl">
                                        <p:cTn id="829" dur="1000" fill="hold"/>
                                        <p:tgtEl>
                                          <p:spTgt spid="982">
                                            <p:txEl>
                                              <p:pRg st="193" end="311"/>
                                            </p:txEl>
                                          </p:spTgt>
                                        </p:tgtEl>
                                        <p:attrNameLst>
                                          <p:attrName>ppt_x</p:attrName>
                                        </p:attrNameLst>
                                      </p:cBhvr>
                                      <p:tavLst>
                                        <p:tav tm="0">
                                          <p:val>
                                            <p:strVal val="#ppt_x"/>
                                          </p:val>
                                        </p:tav>
                                        <p:tav tm="100000">
                                          <p:val>
                                            <p:strVal val="#ppt_x"/>
                                          </p:val>
                                        </p:tav>
                                      </p:tavLst>
                                    </p:anim>
                                    <p:anim calcmode="lin" valueType="num">
                                      <p:cBhvr additive="repl">
                                        <p:cTn id="830" dur="1000" fill="hold"/>
                                        <p:tgtEl>
                                          <p:spTgt spid="982">
                                            <p:txEl>
                                              <p:pRg st="193" end="3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5"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Strip Searches/Genitalia</a:t>
            </a:r>
            <a:endParaRPr/>
          </a:p>
        </p:txBody>
      </p:sp>
      <p:sp>
        <p:nvSpPr>
          <p:cNvPr id="986" name="TextShape 2"/>
          <p:cNvSpPr txBox="1"/>
          <p:nvPr/>
        </p:nvSpPr>
        <p:spPr>
          <a:xfrm>
            <a:off x="1097280" y="1845720"/>
            <a:ext cx="10058040" cy="4385520"/>
          </a:xfrm>
          <a:prstGeom prst="rect">
            <a:avLst/>
          </a:prstGeom>
          <a:noFill/>
          <a:ln>
            <a:noFill/>
          </a:ln>
        </p:spPr>
        <p:txBody>
          <a:bodyPr lIns="0" rIns="0"/>
          <a:p>
            <a:pPr algn="ctr">
              <a:lnSpc>
                <a:spcPct val="100000"/>
              </a:lnSpc>
            </a:pPr>
            <a:r>
              <a:rPr b="1" i="1" lang="en-US" sz="2000" strike="noStrike">
                <a:solidFill>
                  <a:srgbClr val="404040"/>
                </a:solidFill>
                <a:latin typeface="Calibri"/>
              </a:rPr>
              <a:t>
</a:t>
            </a:r>
            <a:r>
              <a:rPr b="1" i="1" lang="en-US" sz="2400" strike="noStrike">
                <a:solidFill>
                  <a:srgbClr val="404040"/>
                </a:solidFill>
                <a:latin typeface="Calibri"/>
              </a:rPr>
              <a:t>
</a:t>
            </a:r>
            <a:r>
              <a:rPr b="1" i="1" lang="en-US" sz="2400" strike="noStrike">
                <a:solidFill>
                  <a:srgbClr val="404040"/>
                </a:solidFill>
                <a:latin typeface="Calibri"/>
              </a:rPr>
              <a:t>In the event that a youth’s genitalia is ambiguous staff will?</a:t>
            </a:r>
            <a:r>
              <a:rPr b="1" i="1" lang="en-US" sz="2400" strike="noStrike">
                <a:solidFill>
                  <a:srgbClr val="404040"/>
                </a:solidFill>
                <a:latin typeface="Calibri"/>
              </a:rPr>
              <a:t>
</a:t>
            </a:r>
            <a:endParaRPr/>
          </a:p>
          <a:p>
            <a:pPr algn="ctr">
              <a:lnSpc>
                <a:spcPct val="100000"/>
              </a:lnSpc>
            </a:pPr>
            <a:r>
              <a:rPr b="1" i="1" lang="en-US" sz="2400" strike="noStrike">
                <a:solidFill>
                  <a:srgbClr val="404040"/>
                </a:solidFill>
                <a:latin typeface="Calibri"/>
              </a:rPr>
              <a:t>During intake if you suspect a youth’s genitalia does not match their stated gender identity what do you do?</a:t>
            </a:r>
            <a:endParaRPr/>
          </a:p>
          <a:p>
            <a:pPr>
              <a:lnSpc>
                <a:spcPct val="100000"/>
              </a:lnSpc>
            </a:pPr>
            <a:endParaRPr/>
          </a:p>
          <a:p>
            <a:pPr>
              <a:lnSpc>
                <a:spcPct val="100000"/>
              </a:lnSpc>
            </a:pPr>
            <a:r>
              <a:rPr lang="en-US" sz="2000" strike="noStrike">
                <a:solidFill>
                  <a:srgbClr val="404040"/>
                </a:solidFill>
                <a:latin typeface="Calibri"/>
              </a:rPr>
              <a:t>PREA Standard 1115.315 (e):</a:t>
            </a:r>
            <a:r>
              <a:rPr lang="en-US" sz="2000" strike="noStrike">
                <a:solidFill>
                  <a:srgbClr val="404040"/>
                </a:solidFill>
                <a:latin typeface="Calibri"/>
              </a:rPr>
              <a:t>
</a:t>
            </a:r>
            <a:r>
              <a:rPr i="1" lang="en-US" sz="2000" strike="noStrike">
                <a:solidFill>
                  <a:srgbClr val="404040"/>
                </a:solidFill>
                <a:latin typeface="Calibri"/>
              </a:rPr>
              <a:t>Prohibits an agency from conducting a strip search of a youth for the sole purpose of determining their genitalia. </a:t>
            </a:r>
            <a:endParaRPr/>
          </a:p>
        </p:txBody>
      </p:sp>
      <p:sp>
        <p:nvSpPr>
          <p:cNvPr id="987" name="TextShape 3"/>
          <p:cNvSpPr txBox="1"/>
          <p:nvPr/>
        </p:nvSpPr>
        <p:spPr>
          <a:xfrm>
            <a:off x="9900360" y="6459840"/>
            <a:ext cx="1311840" cy="364680"/>
          </a:xfrm>
          <a:prstGeom prst="rect">
            <a:avLst/>
          </a:prstGeom>
          <a:noFill/>
          <a:ln>
            <a:noFill/>
          </a:ln>
        </p:spPr>
        <p:txBody>
          <a:bodyPr anchor="ctr"/>
          <a:p>
            <a:pPr>
              <a:lnSpc>
                <a:spcPct val="100000"/>
              </a:lnSpc>
            </a:pPr>
            <a:fld id="{23BE4D9C-612F-487B-80FA-089CA3579423}" type="slidenum">
              <a:rPr lang="en-US" sz="1050" strike="noStrike">
                <a:solidFill>
                  <a:srgbClr val="ffffff"/>
                </a:solidFill>
                <a:latin typeface="Calibri"/>
              </a:rPr>
              <a:t>&lt;number&gt;</a:t>
            </a:fld>
            <a:endParaRPr/>
          </a:p>
        </p:txBody>
      </p:sp>
      <p:sp>
        <p:nvSpPr>
          <p:cNvPr id="988"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sld>
</file>

<file path=ppt/slides/slide1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9"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Follow-up</a:t>
            </a:r>
            <a:r>
              <a:rPr lang="en-US" sz="4800" strike="noStrike">
                <a:solidFill>
                  <a:srgbClr val="404040"/>
                </a:solidFill>
                <a:latin typeface="Calibri Light"/>
              </a:rPr>
              <a:t>	</a:t>
            </a:r>
            <a:r>
              <a:rPr lang="en-US" sz="4800" strike="noStrike">
                <a:solidFill>
                  <a:srgbClr val="000000"/>
                </a:solidFill>
                <a:latin typeface="Calibri Light"/>
              </a:rPr>
              <a:t> </a:t>
            </a:r>
            <a:r>
              <a:rPr lang="en-US" sz="4800" strike="noStrike">
                <a:solidFill>
                  <a:srgbClr val="000000"/>
                </a:solidFill>
                <a:latin typeface="Calibri Light"/>
              </a:rPr>
              <a:t>	</a:t>
            </a:r>
            <a:endParaRPr/>
          </a:p>
        </p:txBody>
      </p:sp>
      <p:sp>
        <p:nvSpPr>
          <p:cNvPr id="990" name="TextShape 2"/>
          <p:cNvSpPr txBox="1"/>
          <p:nvPr/>
        </p:nvSpPr>
        <p:spPr>
          <a:xfrm>
            <a:off x="1097280" y="1845720"/>
            <a:ext cx="10058040" cy="4429080"/>
          </a:xfrm>
          <a:prstGeom prst="rect">
            <a:avLst/>
          </a:prstGeom>
          <a:noFill/>
          <a:ln>
            <a:noFill/>
          </a:ln>
        </p:spPr>
        <p:txBody>
          <a:bodyPr lIns="0" rIns="0"/>
          <a:p>
            <a:pPr>
              <a:lnSpc>
                <a:spcPct val="100000"/>
              </a:lnSpc>
            </a:pPr>
            <a:r>
              <a:rPr lang="en-US" sz="2600" strike="noStrike">
                <a:solidFill>
                  <a:srgbClr val="404040"/>
                </a:solidFill>
                <a:latin typeface="Calibri"/>
              </a:rPr>
              <a:t>Consider specifying in policy whether intake personnel will:</a:t>
            </a:r>
            <a:endParaRPr/>
          </a:p>
          <a:p>
            <a:pPr>
              <a:lnSpc>
                <a:spcPct val="100000"/>
              </a:lnSpc>
              <a:buFont typeface="Calibri"/>
              <a:buAutoNum type="arabicParenR"/>
            </a:pPr>
            <a:r>
              <a:rPr lang="en-US" sz="2600" strike="noStrike">
                <a:solidFill>
                  <a:srgbClr val="404040"/>
                </a:solidFill>
                <a:latin typeface="Calibri"/>
              </a:rPr>
              <a:t>Ask whether the inmate has previously experienced sexual victimization, which is also required by PREA Standard 115.341 </a:t>
            </a:r>
            <a:endParaRPr/>
          </a:p>
          <a:p>
            <a:pPr>
              <a:lnSpc>
                <a:spcPct val="100000"/>
              </a:lnSpc>
              <a:buFont typeface="Calibri"/>
              <a:buAutoNum type="arabicParenR"/>
            </a:pPr>
            <a:r>
              <a:rPr lang="en-US" sz="2600" strike="noStrike">
                <a:solidFill>
                  <a:srgbClr val="404040"/>
                </a:solidFill>
                <a:latin typeface="Calibri"/>
              </a:rPr>
              <a:t>Ask whether the inmate feels that they will be vulnerable in a confinement setting, which is also required by PREA Standard 115.341</a:t>
            </a:r>
            <a:r>
              <a:rPr lang="en-US" sz="2600" strike="noStrike">
                <a:solidFill>
                  <a:srgbClr val="404040"/>
                </a:solidFill>
                <a:latin typeface="Calibri"/>
              </a:rPr>
              <a:t>
</a:t>
            </a:r>
            <a:endParaRPr/>
          </a:p>
          <a:p>
            <a:pPr>
              <a:lnSpc>
                <a:spcPct val="100000"/>
              </a:lnSpc>
            </a:pPr>
            <a:r>
              <a:rPr lang="en-US" sz="2600" strike="noStrike">
                <a:solidFill>
                  <a:srgbClr val="404040"/>
                </a:solidFill>
                <a:latin typeface="Calibri"/>
              </a:rPr>
              <a:t>Consider specifying in policy whether intake personnel will inquire whether the LGBTQI inmate has a family who is supportive of their status as LGBTQI. </a:t>
            </a:r>
            <a:endParaRPr/>
          </a:p>
          <a:p>
            <a:pPr>
              <a:lnSpc>
                <a:spcPct val="100000"/>
              </a:lnSpc>
            </a:pPr>
            <a:endParaRPr/>
          </a:p>
        </p:txBody>
      </p:sp>
      <p:sp>
        <p:nvSpPr>
          <p:cNvPr id="991" name="TextShape 3"/>
          <p:cNvSpPr txBox="1"/>
          <p:nvPr/>
        </p:nvSpPr>
        <p:spPr>
          <a:xfrm>
            <a:off x="9900360" y="6459840"/>
            <a:ext cx="1311840" cy="364680"/>
          </a:xfrm>
          <a:prstGeom prst="rect">
            <a:avLst/>
          </a:prstGeom>
          <a:noFill/>
          <a:ln>
            <a:noFill/>
          </a:ln>
        </p:spPr>
        <p:txBody>
          <a:bodyPr anchor="ctr"/>
          <a:p>
            <a:pPr>
              <a:lnSpc>
                <a:spcPct val="100000"/>
              </a:lnSpc>
            </a:pPr>
            <a:fld id="{C85432D1-3E85-44E1-905D-81E72AB68172}" type="slidenum">
              <a:rPr lang="en-US" sz="1050" strike="noStrike">
                <a:solidFill>
                  <a:srgbClr val="ffffff"/>
                </a:solidFill>
                <a:latin typeface="Calibri"/>
              </a:rPr>
              <a:t>&lt;number&gt;</a:t>
            </a:fld>
            <a:endParaRPr/>
          </a:p>
        </p:txBody>
      </p:sp>
      <p:sp>
        <p:nvSpPr>
          <p:cNvPr id="992"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timing>
    <p:tnLst>
      <p:par>
        <p:cTn id="831" dur="indefinite" restart="never" nodeType="tmRoot">
          <p:childTnLst>
            <p:seq>
              <p:cTn id="832" dur="indefinite" nodeType="mainSeq">
                <p:childTnLst>
                  <p:par>
                    <p:cTn id="833" fill="hold">
                      <p:stCondLst>
                        <p:cond delay="indefinite"/>
                      </p:stCondLst>
                      <p:childTnLst>
                        <p:par>
                          <p:cTn id="834" fill="hold">
                            <p:stCondLst>
                              <p:cond delay="0"/>
                            </p:stCondLst>
                            <p:childTnLst>
                              <p:par>
                                <p:cTn id="835" nodeType="clickEffect" fill="hold" presetClass="entr" presetID="1">
                                  <p:stCondLst>
                                    <p:cond delay="0"/>
                                  </p:stCondLst>
                                  <p:childTnLst>
                                    <p:set>
                                      <p:cBhvr>
                                        <p:cTn id="836" dur="1" fill="hold">
                                          <p:stCondLst>
                                            <p:cond delay="0"/>
                                          </p:stCondLst>
                                        </p:cTn>
                                        <p:tgtEl>
                                          <p:spTgt spid="990">
                                            <p:txEl>
                                              <p:pRg st="61" end="182"/>
                                            </p:txEl>
                                          </p:spTgt>
                                        </p:tgtEl>
                                        <p:attrNameLst>
                                          <p:attrName>style.visibility</p:attrName>
                                        </p:attrNameLst>
                                      </p:cBhvr>
                                      <p:to>
                                        <p:strVal val="visible"/>
                                      </p:to>
                                    </p:set>
                                  </p:childTnLst>
                                </p:cTn>
                              </p:par>
                            </p:childTnLst>
                          </p:cTn>
                        </p:par>
                      </p:childTnLst>
                    </p:cTn>
                  </p:par>
                  <p:par>
                    <p:cTn id="837" fill="hold">
                      <p:stCondLst>
                        <p:cond delay="indefinite"/>
                      </p:stCondLst>
                      <p:childTnLst>
                        <p:par>
                          <p:cTn id="838" fill="hold">
                            <p:stCondLst>
                              <p:cond delay="0"/>
                            </p:stCondLst>
                            <p:childTnLst>
                              <p:par>
                                <p:cTn id="839" nodeType="clickEffect" fill="hold" presetClass="entr" presetID="10">
                                  <p:stCondLst>
                                    <p:cond delay="0"/>
                                  </p:stCondLst>
                                  <p:childTnLst>
                                    <p:set>
                                      <p:cBhvr>
                                        <p:cTn id="840" dur="1" fill="hold">
                                          <p:stCondLst>
                                            <p:cond delay="0"/>
                                          </p:stCondLst>
                                        </p:cTn>
                                        <p:tgtEl>
                                          <p:spTgt spid="990">
                                            <p:txEl>
                                              <p:pRg st="182" end="315"/>
                                            </p:txEl>
                                          </p:spTgt>
                                        </p:tgtEl>
                                        <p:attrNameLst>
                                          <p:attrName>style.visibility</p:attrName>
                                        </p:attrNameLst>
                                      </p:cBhvr>
                                      <p:to>
                                        <p:strVal val="visible"/>
                                      </p:to>
                                    </p:set>
                                    <p:animEffect filter="fade" transition="in">
                                      <p:cBhvr additive="repl">
                                        <p:cTn id="841" dur="500"/>
                                        <p:tgtEl>
                                          <p:spTgt spid="990">
                                            <p:txEl>
                                              <p:pRg st="182" end="315"/>
                                            </p:txEl>
                                          </p:spTgt>
                                        </p:tgtEl>
                                      </p:cBhvr>
                                    </p:animEffect>
                                  </p:childTnLst>
                                </p:cTn>
                              </p:par>
                            </p:childTnLst>
                          </p:cTn>
                        </p:par>
                      </p:childTnLst>
                    </p:cTn>
                  </p:par>
                  <p:par>
                    <p:cTn id="842" fill="hold">
                      <p:stCondLst>
                        <p:cond delay="indefinite"/>
                      </p:stCondLst>
                      <p:childTnLst>
                        <p:par>
                          <p:cTn id="843" fill="hold">
                            <p:stCondLst>
                              <p:cond delay="0"/>
                            </p:stCondLst>
                            <p:childTnLst>
                              <p:par>
                                <p:cTn id="844" nodeType="clickEffect" fill="hold" presetClass="entr" presetID="10">
                                  <p:stCondLst>
                                    <p:cond delay="0"/>
                                  </p:stCondLst>
                                  <p:childTnLst>
                                    <p:set>
                                      <p:cBhvr>
                                        <p:cTn id="845" dur="1" fill="hold">
                                          <p:stCondLst>
                                            <p:cond delay="0"/>
                                          </p:stCondLst>
                                        </p:cTn>
                                        <p:tgtEl>
                                          <p:spTgt spid="990">
                                            <p:txEl>
                                              <p:pRg st="315" end="468"/>
                                            </p:txEl>
                                          </p:spTgt>
                                        </p:tgtEl>
                                        <p:attrNameLst>
                                          <p:attrName>style.visibility</p:attrName>
                                        </p:attrNameLst>
                                      </p:cBhvr>
                                      <p:to>
                                        <p:strVal val="visible"/>
                                      </p:to>
                                    </p:set>
                                    <p:animEffect filter="fade" transition="in">
                                      <p:cBhvr additive="repl">
                                        <p:cTn id="846" dur="500"/>
                                        <p:tgtEl>
                                          <p:spTgt spid="990">
                                            <p:txEl>
                                              <p:pRg st="315" end="468"/>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93"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Medical Referrals </a:t>
            </a:r>
            <a:endParaRPr/>
          </a:p>
        </p:txBody>
      </p:sp>
      <p:sp>
        <p:nvSpPr>
          <p:cNvPr id="994" name="TextShape 2"/>
          <p:cNvSpPr txBox="1"/>
          <p:nvPr/>
        </p:nvSpPr>
        <p:spPr>
          <a:xfrm>
            <a:off x="1097280" y="1845720"/>
            <a:ext cx="10058040" cy="4023000"/>
          </a:xfrm>
          <a:prstGeom prst="rect">
            <a:avLst/>
          </a:prstGeom>
          <a:noFill/>
          <a:ln>
            <a:noFill/>
          </a:ln>
        </p:spPr>
        <p:txBody>
          <a:bodyPr lIns="0" rIns="0"/>
          <a:p>
            <a:pPr lvl="1">
              <a:lnSpc>
                <a:spcPct val="100000"/>
              </a:lnSpc>
              <a:buFont typeface="Courier New"/>
              <a:buChar char="o"/>
            </a:pPr>
            <a:r>
              <a:rPr lang="en-US" sz="2400" strike="noStrike">
                <a:solidFill>
                  <a:srgbClr val="404040"/>
                </a:solidFill>
                <a:latin typeface="Calibri"/>
              </a:rPr>
              <a:t>If the inmate is intersex, they will most likely have been diagnosed as such previous to incarceration. </a:t>
            </a:r>
            <a:r>
              <a:rPr lang="en-US" sz="2400" strike="noStrike">
                <a:solidFill>
                  <a:srgbClr val="404040"/>
                </a:solidFill>
                <a:latin typeface="Calibri"/>
              </a:rPr>
              <a:t>
</a:t>
            </a:r>
            <a:endParaRPr/>
          </a:p>
          <a:p>
            <a:pPr lvl="1">
              <a:lnSpc>
                <a:spcPct val="100000"/>
              </a:lnSpc>
              <a:buFont typeface="Courier New"/>
              <a:buChar char="o"/>
            </a:pPr>
            <a:r>
              <a:rPr lang="en-US" sz="2400" strike="noStrike">
                <a:solidFill>
                  <a:srgbClr val="404040"/>
                </a:solidFill>
                <a:latin typeface="Calibri"/>
              </a:rPr>
              <a:t>Consider specifying in policy if all intersex residents will be referred to medical to ensure they are provided appropriate treatment. </a:t>
            </a:r>
            <a:endParaRPr/>
          </a:p>
        </p:txBody>
      </p:sp>
      <p:sp>
        <p:nvSpPr>
          <p:cNvPr id="995" name="TextShape 3"/>
          <p:cNvSpPr txBox="1"/>
          <p:nvPr/>
        </p:nvSpPr>
        <p:spPr>
          <a:xfrm>
            <a:off x="9900360" y="6459840"/>
            <a:ext cx="1311840" cy="364680"/>
          </a:xfrm>
          <a:prstGeom prst="rect">
            <a:avLst/>
          </a:prstGeom>
          <a:noFill/>
          <a:ln>
            <a:noFill/>
          </a:ln>
        </p:spPr>
        <p:txBody>
          <a:bodyPr anchor="ctr"/>
          <a:p>
            <a:pPr>
              <a:lnSpc>
                <a:spcPct val="100000"/>
              </a:lnSpc>
            </a:pPr>
            <a:fld id="{3BB40A5D-8165-4A13-91D7-3A2AEEEFF31E}" type="slidenum">
              <a:rPr lang="en-US" sz="1050" strike="noStrike">
                <a:solidFill>
                  <a:srgbClr val="ffffff"/>
                </a:solidFill>
                <a:latin typeface="Calibri"/>
              </a:rPr>
              <a:t>&lt;number&gt;</a:t>
            </a:fld>
            <a:endParaRPr/>
          </a:p>
        </p:txBody>
      </p:sp>
      <p:sp>
        <p:nvSpPr>
          <p:cNvPr id="996"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timing>
    <p:tnLst>
      <p:par>
        <p:cTn id="847" dur="indefinite" restart="never" nodeType="tmRoot">
          <p:childTnLst>
            <p:seq>
              <p:cTn id="848" dur="indefinite" nodeType="mainSeq">
                <p:childTnLst>
                  <p:par>
                    <p:cTn id="849" fill="hold">
                      <p:stCondLst>
                        <p:cond delay="indefinite"/>
                      </p:stCondLst>
                      <p:childTnLst>
                        <p:par>
                          <p:cTn id="850" fill="hold">
                            <p:stCondLst>
                              <p:cond delay="0"/>
                            </p:stCondLst>
                            <p:childTnLst>
                              <p:par>
                                <p:cTn id="851" nodeType="clickEffect" fill="hold" presetClass="entr" presetID="22" presetSubtype="4">
                                  <p:stCondLst>
                                    <p:cond delay="0"/>
                                  </p:stCondLst>
                                  <p:childTnLst>
                                    <p:set>
                                      <p:cBhvr>
                                        <p:cTn id="852" dur="1" fill="hold">
                                          <p:stCondLst>
                                            <p:cond delay="0"/>
                                          </p:stCondLst>
                                        </p:cTn>
                                        <p:tgtEl>
                                          <p:spTgt spid="994">
                                            <p:txEl>
                                              <p:pRg st="0" end="106"/>
                                            </p:txEl>
                                          </p:spTgt>
                                        </p:tgtEl>
                                        <p:attrNameLst>
                                          <p:attrName>style.visibility</p:attrName>
                                        </p:attrNameLst>
                                      </p:cBhvr>
                                      <p:to>
                                        <p:strVal val="visible"/>
                                      </p:to>
                                    </p:set>
                                    <p:animEffect filter="wipe(down)" transition="out">
                                      <p:cBhvr additive="repl">
                                        <p:cTn id="853" dur="500"/>
                                        <p:tgtEl>
                                          <p:spTgt spid="994">
                                            <p:txEl>
                                              <p:pRg st="0" end="106"/>
                                            </p:txEl>
                                          </p:spTgt>
                                        </p:tgtEl>
                                      </p:cBhvr>
                                    </p:animEffect>
                                  </p:childTnLst>
                                </p:cTn>
                              </p:par>
                            </p:childTnLst>
                          </p:cTn>
                        </p:par>
                      </p:childTnLst>
                    </p:cTn>
                  </p:par>
                  <p:par>
                    <p:cTn id="854" fill="hold">
                      <p:stCondLst>
                        <p:cond delay="indefinite"/>
                      </p:stCondLst>
                      <p:childTnLst>
                        <p:par>
                          <p:cTn id="855" fill="hold">
                            <p:stCondLst>
                              <p:cond delay="0"/>
                            </p:stCondLst>
                            <p:childTnLst>
                              <p:par>
                                <p:cTn id="856" nodeType="clickEffect" fill="hold" presetClass="entr" presetID="22" presetSubtype="4">
                                  <p:stCondLst>
                                    <p:cond delay="0"/>
                                  </p:stCondLst>
                                  <p:childTnLst>
                                    <p:set>
                                      <p:cBhvr>
                                        <p:cTn id="857" dur="1" fill="hold">
                                          <p:stCondLst>
                                            <p:cond delay="0"/>
                                          </p:stCondLst>
                                        </p:cTn>
                                        <p:tgtEl>
                                          <p:spTgt spid="994">
                                            <p:txEl>
                                              <p:pRg st="106" end="242"/>
                                            </p:txEl>
                                          </p:spTgt>
                                        </p:tgtEl>
                                        <p:attrNameLst>
                                          <p:attrName>style.visibility</p:attrName>
                                        </p:attrNameLst>
                                      </p:cBhvr>
                                      <p:to>
                                        <p:strVal val="visible"/>
                                      </p:to>
                                    </p:set>
                                    <p:animEffect filter="wipe(down)" transition="out">
                                      <p:cBhvr additive="repl">
                                        <p:cTn id="858" dur="500"/>
                                        <p:tgtEl>
                                          <p:spTgt spid="994">
                                            <p:txEl>
                                              <p:pRg st="106" end="24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97"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Medical Referrals </a:t>
            </a:r>
            <a:endParaRPr/>
          </a:p>
        </p:txBody>
      </p:sp>
      <p:sp>
        <p:nvSpPr>
          <p:cNvPr id="998" name="TextShape 2"/>
          <p:cNvSpPr txBox="1"/>
          <p:nvPr/>
        </p:nvSpPr>
        <p:spPr>
          <a:xfrm>
            <a:off x="1097280" y="1845720"/>
            <a:ext cx="10058040" cy="4339440"/>
          </a:xfrm>
          <a:prstGeom prst="rect">
            <a:avLst/>
          </a:prstGeom>
          <a:noFill/>
          <a:ln>
            <a:noFill/>
          </a:ln>
        </p:spPr>
        <p:txBody>
          <a:bodyPr lIns="0" rIns="0"/>
          <a:p>
            <a:pPr>
              <a:lnSpc>
                <a:spcPct val="90000"/>
              </a:lnSpc>
              <a:buFont typeface="Calibri"/>
              <a:buChar char=" "/>
            </a:pPr>
            <a:r>
              <a:rPr lang="en-US" sz="2600" strike="noStrike">
                <a:solidFill>
                  <a:srgbClr val="404040"/>
                </a:solidFill>
                <a:latin typeface="Calibri"/>
              </a:rPr>
              <a:t>If individual is </a:t>
            </a:r>
            <a:r>
              <a:rPr b="1" lang="en-US" sz="2600" strike="noStrike">
                <a:solidFill>
                  <a:srgbClr val="404040"/>
                </a:solidFill>
                <a:latin typeface="Calibri"/>
              </a:rPr>
              <a:t>transgender</a:t>
            </a:r>
            <a:r>
              <a:rPr lang="en-US" sz="2600" strike="noStrike">
                <a:solidFill>
                  <a:srgbClr val="404040"/>
                </a:solidFill>
                <a:latin typeface="Calibri"/>
              </a:rPr>
              <a:t>, they will fall into one of the following categories:</a:t>
            </a:r>
            <a:endParaRPr/>
          </a:p>
          <a:p>
            <a:pPr>
              <a:lnSpc>
                <a:spcPct val="100000"/>
              </a:lnSpc>
              <a:buFont typeface="Calibri Light"/>
              <a:buAutoNum type="arabicPeriod"/>
            </a:pPr>
            <a:r>
              <a:rPr lang="en-US" sz="2600" strike="noStrike">
                <a:solidFill>
                  <a:srgbClr val="404040"/>
                </a:solidFill>
                <a:latin typeface="Calibri"/>
              </a:rPr>
              <a:t>Diagnosed with Gender Dysphoria previously; </a:t>
            </a:r>
            <a:endParaRPr/>
          </a:p>
          <a:p>
            <a:pPr>
              <a:lnSpc>
                <a:spcPct val="100000"/>
              </a:lnSpc>
              <a:buFont typeface="Calibri Light"/>
              <a:buAutoNum type="arabicPeriod"/>
            </a:pPr>
            <a:r>
              <a:rPr lang="en-US" sz="2600" strike="noStrike">
                <a:solidFill>
                  <a:srgbClr val="404040"/>
                </a:solidFill>
                <a:latin typeface="Calibri"/>
              </a:rPr>
              <a:t>Have received hormonal or other treatments related to that diagnosis through a medical practitioner.</a:t>
            </a:r>
            <a:endParaRPr/>
          </a:p>
          <a:p>
            <a:pPr>
              <a:lnSpc>
                <a:spcPct val="100000"/>
              </a:lnSpc>
              <a:buFont typeface="Calibri Light"/>
              <a:buAutoNum type="arabicPeriod"/>
            </a:pPr>
            <a:r>
              <a:rPr lang="en-US" sz="2600" strike="noStrike">
                <a:solidFill>
                  <a:srgbClr val="404040"/>
                </a:solidFill>
                <a:latin typeface="Calibri"/>
              </a:rPr>
              <a:t>Have not been diagnosed with GD by a medical practitioner, but have self-administered hormonal treatments acquired through non-medical channels</a:t>
            </a:r>
            <a:endParaRPr/>
          </a:p>
          <a:p>
            <a:pPr>
              <a:lnSpc>
                <a:spcPct val="100000"/>
              </a:lnSpc>
              <a:buFont typeface="Calibri Light"/>
              <a:buAutoNum type="arabicPeriod"/>
            </a:pPr>
            <a:r>
              <a:rPr lang="en-US" sz="2600" strike="noStrike">
                <a:solidFill>
                  <a:srgbClr val="404040"/>
                </a:solidFill>
                <a:latin typeface="Calibri"/>
              </a:rPr>
              <a:t>Have not been diagnosed with GD; have not received medical treatment, through a practitioner or otherwise</a:t>
            </a:r>
            <a:endParaRPr/>
          </a:p>
          <a:p>
            <a:pPr>
              <a:lnSpc>
                <a:spcPct val="100000"/>
              </a:lnSpc>
            </a:pPr>
            <a:endParaRPr/>
          </a:p>
          <a:p>
            <a:pPr>
              <a:lnSpc>
                <a:spcPct val="100000"/>
              </a:lnSpc>
            </a:pPr>
            <a:endParaRPr/>
          </a:p>
        </p:txBody>
      </p:sp>
      <p:sp>
        <p:nvSpPr>
          <p:cNvPr id="999" name="TextShape 3"/>
          <p:cNvSpPr txBox="1"/>
          <p:nvPr/>
        </p:nvSpPr>
        <p:spPr>
          <a:xfrm>
            <a:off x="9900360" y="6459840"/>
            <a:ext cx="1311840" cy="364680"/>
          </a:xfrm>
          <a:prstGeom prst="rect">
            <a:avLst/>
          </a:prstGeom>
          <a:noFill/>
          <a:ln>
            <a:noFill/>
          </a:ln>
        </p:spPr>
        <p:txBody>
          <a:bodyPr anchor="ctr"/>
          <a:p>
            <a:pPr>
              <a:lnSpc>
                <a:spcPct val="100000"/>
              </a:lnSpc>
            </a:pPr>
            <a:fld id="{FA88A53A-EAAB-406E-8762-6D947B17C238}" type="slidenum">
              <a:rPr lang="en-US" sz="1050" strike="noStrike">
                <a:solidFill>
                  <a:srgbClr val="ffffff"/>
                </a:solidFill>
                <a:latin typeface="Calibri"/>
              </a:rPr>
              <a:t>&lt;number&gt;</a:t>
            </a:fld>
            <a:endParaRPr/>
          </a:p>
        </p:txBody>
      </p:sp>
      <p:sp>
        <p:nvSpPr>
          <p:cNvPr id="1000"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timing>
    <p:tnLst>
      <p:par>
        <p:cTn id="859" dur="indefinite" restart="never" nodeType="tmRoot">
          <p:childTnLst>
            <p:seq>
              <p:cTn id="860" dur="indefinite" nodeType="mainSeq">
                <p:childTnLst>
                  <p:par>
                    <p:cTn id="861" fill="hold">
                      <p:stCondLst>
                        <p:cond delay="indefinite"/>
                      </p:stCondLst>
                      <p:childTnLst>
                        <p:par>
                          <p:cTn id="862" fill="hold">
                            <p:stCondLst>
                              <p:cond delay="0"/>
                            </p:stCondLst>
                            <p:childTnLst>
                              <p:par>
                                <p:cTn id="863" nodeType="clickEffect" fill="hold" presetClass="entr" presetID="6" presetSubtype="16">
                                  <p:stCondLst>
                                    <p:cond delay="0"/>
                                  </p:stCondLst>
                                  <p:childTnLst>
                                    <p:set>
                                      <p:cBhvr>
                                        <p:cTn id="864" dur="1" fill="hold">
                                          <p:stCondLst>
                                            <p:cond delay="0"/>
                                          </p:stCondLst>
                                        </p:cTn>
                                        <p:tgtEl>
                                          <p:spTgt spid="998">
                                            <p:txEl>
                                              <p:pRg st="83" end="128"/>
                                            </p:txEl>
                                          </p:spTgt>
                                        </p:tgtEl>
                                        <p:attrNameLst>
                                          <p:attrName>style.visibility</p:attrName>
                                        </p:attrNameLst>
                                      </p:cBhvr>
                                      <p:to>
                                        <p:strVal val="visible"/>
                                      </p:to>
                                    </p:set>
                                    <p:animEffect filter="circle(in)" transition="out">
                                      <p:cBhvr additive="repl">
                                        <p:cTn id="865" dur="2000"/>
                                        <p:tgtEl>
                                          <p:spTgt spid="998">
                                            <p:txEl>
                                              <p:pRg st="83" end="128"/>
                                            </p:txEl>
                                          </p:spTgt>
                                        </p:tgtEl>
                                      </p:cBhvr>
                                    </p:animEffect>
                                  </p:childTnLst>
                                </p:cTn>
                              </p:par>
                            </p:childTnLst>
                          </p:cTn>
                        </p:par>
                      </p:childTnLst>
                    </p:cTn>
                  </p:par>
                  <p:par>
                    <p:cTn id="866" fill="hold">
                      <p:stCondLst>
                        <p:cond delay="indefinite"/>
                      </p:stCondLst>
                      <p:childTnLst>
                        <p:par>
                          <p:cTn id="867" fill="hold">
                            <p:stCondLst>
                              <p:cond delay="0"/>
                            </p:stCondLst>
                            <p:childTnLst>
                              <p:par>
                                <p:cTn id="868" nodeType="clickEffect" fill="hold" presetClass="entr" presetID="6" presetSubtype="16">
                                  <p:stCondLst>
                                    <p:cond delay="0"/>
                                  </p:stCondLst>
                                  <p:childTnLst>
                                    <p:set>
                                      <p:cBhvr>
                                        <p:cTn id="869" dur="1" fill="hold">
                                          <p:stCondLst>
                                            <p:cond delay="0"/>
                                          </p:stCondLst>
                                        </p:cTn>
                                        <p:tgtEl>
                                          <p:spTgt spid="998">
                                            <p:txEl>
                                              <p:pRg st="128" end="229"/>
                                            </p:txEl>
                                          </p:spTgt>
                                        </p:tgtEl>
                                        <p:attrNameLst>
                                          <p:attrName>style.visibility</p:attrName>
                                        </p:attrNameLst>
                                      </p:cBhvr>
                                      <p:to>
                                        <p:strVal val="visible"/>
                                      </p:to>
                                    </p:set>
                                    <p:animEffect filter="circle(in)" transition="out">
                                      <p:cBhvr additive="repl">
                                        <p:cTn id="870" dur="2000"/>
                                        <p:tgtEl>
                                          <p:spTgt spid="998">
                                            <p:txEl>
                                              <p:pRg st="128" end="229"/>
                                            </p:txEl>
                                          </p:spTgt>
                                        </p:tgtEl>
                                      </p:cBhvr>
                                    </p:animEffect>
                                  </p:childTnLst>
                                </p:cTn>
                              </p:par>
                            </p:childTnLst>
                          </p:cTn>
                        </p:par>
                      </p:childTnLst>
                    </p:cTn>
                  </p:par>
                  <p:par>
                    <p:cTn id="871" fill="hold">
                      <p:stCondLst>
                        <p:cond delay="indefinite"/>
                      </p:stCondLst>
                      <p:childTnLst>
                        <p:par>
                          <p:cTn id="872" fill="hold">
                            <p:stCondLst>
                              <p:cond delay="0"/>
                            </p:stCondLst>
                            <p:childTnLst>
                              <p:par>
                                <p:cTn id="873" nodeType="clickEffect" fill="hold" presetClass="entr" presetID="6" presetSubtype="16">
                                  <p:stCondLst>
                                    <p:cond delay="0"/>
                                  </p:stCondLst>
                                  <p:childTnLst>
                                    <p:set>
                                      <p:cBhvr>
                                        <p:cTn id="874" dur="1" fill="hold">
                                          <p:stCondLst>
                                            <p:cond delay="0"/>
                                          </p:stCondLst>
                                        </p:cTn>
                                        <p:tgtEl>
                                          <p:spTgt spid="998">
                                            <p:txEl>
                                              <p:pRg st="229" end="373"/>
                                            </p:txEl>
                                          </p:spTgt>
                                        </p:tgtEl>
                                        <p:attrNameLst>
                                          <p:attrName>style.visibility</p:attrName>
                                        </p:attrNameLst>
                                      </p:cBhvr>
                                      <p:to>
                                        <p:strVal val="visible"/>
                                      </p:to>
                                    </p:set>
                                    <p:animEffect filter="circle(in)" transition="out">
                                      <p:cBhvr additive="repl">
                                        <p:cTn id="875" dur="2000"/>
                                        <p:tgtEl>
                                          <p:spTgt spid="998">
                                            <p:txEl>
                                              <p:pRg st="229" end="373"/>
                                            </p:txEl>
                                          </p:spTgt>
                                        </p:tgtEl>
                                      </p:cBhvr>
                                    </p:animEffect>
                                  </p:childTnLst>
                                </p:cTn>
                              </p:par>
                            </p:childTnLst>
                          </p:cTn>
                        </p:par>
                      </p:childTnLst>
                    </p:cTn>
                  </p:par>
                  <p:par>
                    <p:cTn id="876" fill="hold">
                      <p:stCondLst>
                        <p:cond delay="indefinite"/>
                      </p:stCondLst>
                      <p:childTnLst>
                        <p:par>
                          <p:cTn id="877" fill="hold">
                            <p:stCondLst>
                              <p:cond delay="0"/>
                            </p:stCondLst>
                            <p:childTnLst>
                              <p:par>
                                <p:cTn id="878" nodeType="clickEffect" fill="hold" presetClass="entr" presetID="6" presetSubtype="16">
                                  <p:stCondLst>
                                    <p:cond delay="0"/>
                                  </p:stCondLst>
                                  <p:childTnLst>
                                    <p:set>
                                      <p:cBhvr>
                                        <p:cTn id="879" dur="1" fill="hold">
                                          <p:stCondLst>
                                            <p:cond delay="0"/>
                                          </p:stCondLst>
                                        </p:cTn>
                                        <p:tgtEl>
                                          <p:spTgt spid="998">
                                            <p:txEl>
                                              <p:pRg st="373" end="479"/>
                                            </p:txEl>
                                          </p:spTgt>
                                        </p:tgtEl>
                                        <p:attrNameLst>
                                          <p:attrName>style.visibility</p:attrName>
                                        </p:attrNameLst>
                                      </p:cBhvr>
                                      <p:to>
                                        <p:strVal val="visible"/>
                                      </p:to>
                                    </p:set>
                                    <p:animEffect filter="circle(in)" transition="out">
                                      <p:cBhvr additive="repl">
                                        <p:cTn id="880" dur="2000"/>
                                        <p:tgtEl>
                                          <p:spTgt spid="998">
                                            <p:txEl>
                                              <p:pRg st="373" end="47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01"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Mental Health Screening</a:t>
            </a:r>
            <a:endParaRPr/>
          </a:p>
        </p:txBody>
      </p:sp>
      <p:sp>
        <p:nvSpPr>
          <p:cNvPr id="1002" name="TextShape 2"/>
          <p:cNvSpPr txBox="1"/>
          <p:nvPr/>
        </p:nvSpPr>
        <p:spPr>
          <a:xfrm>
            <a:off x="1097280" y="1845720"/>
            <a:ext cx="10058040" cy="4023000"/>
          </a:xfrm>
          <a:prstGeom prst="rect">
            <a:avLst/>
          </a:prstGeom>
          <a:noFill/>
          <a:ln>
            <a:noFill/>
          </a:ln>
        </p:spPr>
        <p:txBody>
          <a:bodyPr lIns="0" rIns="0"/>
          <a:p>
            <a:pPr>
              <a:lnSpc>
                <a:spcPct val="100000"/>
              </a:lnSpc>
            </a:pPr>
            <a:r>
              <a:rPr lang="en-US" sz="2600" strike="noStrike">
                <a:solidFill>
                  <a:srgbClr val="404040"/>
                </a:solidFill>
                <a:latin typeface="Calibri"/>
              </a:rPr>
              <a:t>Consider specifying in policy how current mental health screening procedures will interact with intake on this issue.</a:t>
            </a:r>
            <a:endParaRPr/>
          </a:p>
        </p:txBody>
      </p:sp>
      <p:sp>
        <p:nvSpPr>
          <p:cNvPr id="1003" name="TextShape 3"/>
          <p:cNvSpPr txBox="1"/>
          <p:nvPr/>
        </p:nvSpPr>
        <p:spPr>
          <a:xfrm>
            <a:off x="9900360" y="6459840"/>
            <a:ext cx="1311840" cy="364680"/>
          </a:xfrm>
          <a:prstGeom prst="rect">
            <a:avLst/>
          </a:prstGeom>
          <a:noFill/>
          <a:ln>
            <a:noFill/>
          </a:ln>
        </p:spPr>
        <p:txBody>
          <a:bodyPr anchor="ctr"/>
          <a:p>
            <a:pPr>
              <a:lnSpc>
                <a:spcPct val="100000"/>
              </a:lnSpc>
            </a:pPr>
            <a:fld id="{D3521284-39C5-4719-8EB8-2683402E9C02}" type="slidenum">
              <a:rPr lang="en-US" sz="1050" strike="noStrike">
                <a:solidFill>
                  <a:srgbClr val="ffffff"/>
                </a:solidFill>
                <a:latin typeface="Calibri"/>
              </a:rPr>
              <a:t>&lt;number&gt;</a:t>
            </a:fld>
            <a:endParaRPr/>
          </a:p>
        </p:txBody>
      </p:sp>
      <p:sp>
        <p:nvSpPr>
          <p:cNvPr id="1004"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pic>
        <p:nvPicPr>
          <p:cNvPr id="1005" name="Picture 4" descr=""/>
          <p:cNvPicPr/>
          <p:nvPr/>
        </p:nvPicPr>
        <p:blipFill>
          <a:blip r:embed="rId1"/>
          <a:stretch/>
        </p:blipFill>
        <p:spPr>
          <a:xfrm>
            <a:off x="4161240" y="3804480"/>
            <a:ext cx="3499920" cy="2531880"/>
          </a:xfrm>
          <a:prstGeom prst="rect">
            <a:avLst/>
          </a:prstGeom>
          <a:ln>
            <a:noFill/>
          </a:ln>
        </p:spPr>
      </p:pic>
    </p:spTree>
  </p:cSld>
</p:sld>
</file>

<file path=ppt/slides/slide1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06"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Intake Housing</a:t>
            </a:r>
            <a:endParaRPr/>
          </a:p>
        </p:txBody>
      </p:sp>
      <p:sp>
        <p:nvSpPr>
          <p:cNvPr id="1007" name="TextShape 2"/>
          <p:cNvSpPr txBox="1"/>
          <p:nvPr/>
        </p:nvSpPr>
        <p:spPr>
          <a:xfrm>
            <a:off x="1097280" y="1845720"/>
            <a:ext cx="10058040" cy="4023000"/>
          </a:xfrm>
          <a:prstGeom prst="rect">
            <a:avLst/>
          </a:prstGeom>
          <a:noFill/>
          <a:ln>
            <a:noFill/>
          </a:ln>
        </p:spPr>
        <p:txBody>
          <a:bodyPr lIns="0" rIns="0"/>
          <a:p>
            <a:pPr>
              <a:lnSpc>
                <a:spcPct val="100000"/>
              </a:lnSpc>
            </a:pPr>
            <a:r>
              <a:rPr lang="en-US" sz="2600" strike="noStrike">
                <a:solidFill>
                  <a:srgbClr val="404040"/>
                </a:solidFill>
                <a:latin typeface="Calibri"/>
              </a:rPr>
              <a:t>Consider specifying in policy where LGBTQI youth will be housed during intake</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In a single room</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In a housing unit consistent with their physical sex</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In a housing unit consistent with their gender identity</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When do you consider “special housing” or “segregation?”</a:t>
            </a:r>
            <a:endParaRPr/>
          </a:p>
        </p:txBody>
      </p:sp>
      <p:sp>
        <p:nvSpPr>
          <p:cNvPr id="1008" name="TextShape 3"/>
          <p:cNvSpPr txBox="1"/>
          <p:nvPr/>
        </p:nvSpPr>
        <p:spPr>
          <a:xfrm>
            <a:off x="9900360" y="6459840"/>
            <a:ext cx="1311840" cy="364680"/>
          </a:xfrm>
          <a:prstGeom prst="rect">
            <a:avLst/>
          </a:prstGeom>
          <a:noFill/>
          <a:ln>
            <a:noFill/>
          </a:ln>
        </p:spPr>
        <p:txBody>
          <a:bodyPr anchor="ctr"/>
          <a:p>
            <a:pPr>
              <a:lnSpc>
                <a:spcPct val="100000"/>
              </a:lnSpc>
            </a:pPr>
            <a:fld id="{4B212327-5C05-4047-BD85-1C5D82E607EB}" type="slidenum">
              <a:rPr lang="en-US" sz="1050" strike="noStrike">
                <a:solidFill>
                  <a:srgbClr val="ffffff"/>
                </a:solidFill>
                <a:latin typeface="Calibri"/>
              </a:rPr>
              <a:t>&lt;number&gt;</a:t>
            </a:fld>
            <a:endParaRPr/>
          </a:p>
        </p:txBody>
      </p:sp>
      <p:sp>
        <p:nvSpPr>
          <p:cNvPr id="1009"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timing>
    <p:tnLst>
      <p:par>
        <p:cTn id="881" dur="indefinite" restart="never" nodeType="tmRoot">
          <p:childTnLst>
            <p:seq>
              <p:cTn id="882" dur="indefinite" nodeType="mainSeq">
                <p:childTnLst>
                  <p:par>
                    <p:cTn id="883" fill="hold">
                      <p:stCondLst>
                        <p:cond delay="indefinite"/>
                      </p:stCondLst>
                      <p:childTnLst>
                        <p:par>
                          <p:cTn id="884" fill="hold">
                            <p:stCondLst>
                              <p:cond delay="0"/>
                            </p:stCondLst>
                            <p:childTnLst>
                              <p:par>
                                <p:cTn id="885" nodeType="clickEffect" fill="hold" presetClass="entr" presetID="16" presetSubtype="21">
                                  <p:stCondLst>
                                    <p:cond delay="0"/>
                                  </p:stCondLst>
                                  <p:childTnLst>
                                    <p:set>
                                      <p:cBhvr>
                                        <p:cTn id="886" dur="1" fill="hold">
                                          <p:stCondLst>
                                            <p:cond delay="0"/>
                                          </p:stCondLst>
                                        </p:cTn>
                                        <p:tgtEl>
                                          <p:spTgt spid="1007">
                                            <p:txEl>
                                              <p:pRg st="78" end="96"/>
                                            </p:txEl>
                                          </p:spTgt>
                                        </p:tgtEl>
                                        <p:attrNameLst>
                                          <p:attrName>style.visibility</p:attrName>
                                        </p:attrNameLst>
                                      </p:cBhvr>
                                      <p:to>
                                        <p:strVal val="visible"/>
                                      </p:to>
                                    </p:set>
                                    <p:animEffect filter="barn(inVertical)" transition="out">
                                      <p:cBhvr additive="repl">
                                        <p:cTn id="887" dur="500"/>
                                        <p:tgtEl>
                                          <p:spTgt spid="1007">
                                            <p:txEl>
                                              <p:pRg st="78" end="96"/>
                                            </p:txEl>
                                          </p:spTgt>
                                        </p:tgtEl>
                                      </p:cBhvr>
                                    </p:animEffect>
                                  </p:childTnLst>
                                </p:cTn>
                              </p:par>
                            </p:childTnLst>
                          </p:cTn>
                        </p:par>
                      </p:childTnLst>
                    </p:cTn>
                  </p:par>
                  <p:par>
                    <p:cTn id="888" fill="hold">
                      <p:stCondLst>
                        <p:cond delay="indefinite"/>
                      </p:stCondLst>
                      <p:childTnLst>
                        <p:par>
                          <p:cTn id="889" fill="hold">
                            <p:stCondLst>
                              <p:cond delay="0"/>
                            </p:stCondLst>
                            <p:childTnLst>
                              <p:par>
                                <p:cTn id="890" nodeType="clickEffect" fill="hold" presetClass="entr" presetID="16" presetSubtype="21">
                                  <p:stCondLst>
                                    <p:cond delay="0"/>
                                  </p:stCondLst>
                                  <p:childTnLst>
                                    <p:set>
                                      <p:cBhvr>
                                        <p:cTn id="891" dur="1" fill="hold">
                                          <p:stCondLst>
                                            <p:cond delay="0"/>
                                          </p:stCondLst>
                                        </p:cTn>
                                        <p:tgtEl>
                                          <p:spTgt spid="1007">
                                            <p:txEl>
                                              <p:pRg st="96" end="150"/>
                                            </p:txEl>
                                          </p:spTgt>
                                        </p:tgtEl>
                                        <p:attrNameLst>
                                          <p:attrName>style.visibility</p:attrName>
                                        </p:attrNameLst>
                                      </p:cBhvr>
                                      <p:to>
                                        <p:strVal val="visible"/>
                                      </p:to>
                                    </p:set>
                                    <p:animEffect filter="barn(inVertical)" transition="out">
                                      <p:cBhvr additive="repl">
                                        <p:cTn id="892" dur="500"/>
                                        <p:tgtEl>
                                          <p:spTgt spid="1007">
                                            <p:txEl>
                                              <p:pRg st="96" end="150"/>
                                            </p:txEl>
                                          </p:spTgt>
                                        </p:tgtEl>
                                      </p:cBhvr>
                                    </p:animEffect>
                                  </p:childTnLst>
                                </p:cTn>
                              </p:par>
                            </p:childTnLst>
                          </p:cTn>
                        </p:par>
                      </p:childTnLst>
                    </p:cTn>
                  </p:par>
                  <p:par>
                    <p:cTn id="893" fill="hold">
                      <p:stCondLst>
                        <p:cond delay="indefinite"/>
                      </p:stCondLst>
                      <p:childTnLst>
                        <p:par>
                          <p:cTn id="894" fill="hold">
                            <p:stCondLst>
                              <p:cond delay="0"/>
                            </p:stCondLst>
                            <p:childTnLst>
                              <p:par>
                                <p:cTn id="895" nodeType="clickEffect" fill="hold" presetClass="entr" presetID="16" presetSubtype="21">
                                  <p:stCondLst>
                                    <p:cond delay="0"/>
                                  </p:stCondLst>
                                  <p:childTnLst>
                                    <p:set>
                                      <p:cBhvr>
                                        <p:cTn id="896" dur="1" fill="hold">
                                          <p:stCondLst>
                                            <p:cond delay="0"/>
                                          </p:stCondLst>
                                        </p:cTn>
                                        <p:tgtEl>
                                          <p:spTgt spid="1007">
                                            <p:txEl>
                                              <p:pRg st="150" end="207"/>
                                            </p:txEl>
                                          </p:spTgt>
                                        </p:tgtEl>
                                        <p:attrNameLst>
                                          <p:attrName>style.visibility</p:attrName>
                                        </p:attrNameLst>
                                      </p:cBhvr>
                                      <p:to>
                                        <p:strVal val="visible"/>
                                      </p:to>
                                    </p:set>
                                    <p:animEffect filter="barn(inVertical)" transition="out">
                                      <p:cBhvr additive="repl">
                                        <p:cTn id="897" dur="500"/>
                                        <p:tgtEl>
                                          <p:spTgt spid="1007">
                                            <p:txEl>
                                              <p:pRg st="150" end="207"/>
                                            </p:txEl>
                                          </p:spTgt>
                                        </p:tgtEl>
                                      </p:cBhvr>
                                    </p:animEffect>
                                  </p:childTnLst>
                                </p:cTn>
                              </p:par>
                            </p:childTnLst>
                          </p:cTn>
                        </p:par>
                      </p:childTnLst>
                    </p:cTn>
                  </p:par>
                  <p:par>
                    <p:cTn id="898" fill="hold">
                      <p:stCondLst>
                        <p:cond delay="indefinite"/>
                      </p:stCondLst>
                      <p:childTnLst>
                        <p:par>
                          <p:cTn id="899" fill="hold">
                            <p:stCondLst>
                              <p:cond delay="0"/>
                            </p:stCondLst>
                            <p:childTnLst>
                              <p:par>
                                <p:cTn id="900" nodeType="clickEffect" fill="hold" presetClass="entr" presetID="16" presetSubtype="21">
                                  <p:stCondLst>
                                    <p:cond delay="0"/>
                                  </p:stCondLst>
                                  <p:childTnLst>
                                    <p:set>
                                      <p:cBhvr>
                                        <p:cTn id="901" dur="1" fill="hold">
                                          <p:stCondLst>
                                            <p:cond delay="0"/>
                                          </p:stCondLst>
                                        </p:cTn>
                                        <p:tgtEl>
                                          <p:spTgt spid="1007">
                                            <p:txEl>
                                              <p:pRg st="207" end="265"/>
                                            </p:txEl>
                                          </p:spTgt>
                                        </p:tgtEl>
                                        <p:attrNameLst>
                                          <p:attrName>style.visibility</p:attrName>
                                        </p:attrNameLst>
                                      </p:cBhvr>
                                      <p:to>
                                        <p:strVal val="visible"/>
                                      </p:to>
                                    </p:set>
                                    <p:animEffect filter="barn(inVertical)" transition="out">
                                      <p:cBhvr additive="repl">
                                        <p:cTn id="902" dur="500"/>
                                        <p:tgtEl>
                                          <p:spTgt spid="1007">
                                            <p:txEl>
                                              <p:pRg st="207" end="26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10" name="TextShape 1"/>
          <p:cNvSpPr txBox="1"/>
          <p:nvPr/>
        </p:nvSpPr>
        <p:spPr>
          <a:xfrm>
            <a:off x="1097280" y="286560"/>
            <a:ext cx="10058040" cy="1450440"/>
          </a:xfrm>
          <a:prstGeom prst="rect">
            <a:avLst/>
          </a:prstGeom>
          <a:noFill/>
          <a:ln>
            <a:noFill/>
          </a:ln>
        </p:spPr>
        <p:txBody>
          <a:bodyPr anchor="b"/>
          <a:p>
            <a:pPr>
              <a:lnSpc>
                <a:spcPct val="85000"/>
              </a:lnSpc>
            </a:pPr>
            <a:r>
              <a:rPr lang="en-US" sz="5400" strike="noStrike">
                <a:solidFill>
                  <a:srgbClr val="404040"/>
                </a:solidFill>
                <a:latin typeface="Calibri Light"/>
              </a:rPr>
              <a:t>Information Dissemination </a:t>
            </a:r>
            <a:endParaRPr/>
          </a:p>
        </p:txBody>
      </p:sp>
      <p:sp>
        <p:nvSpPr>
          <p:cNvPr id="1011" name="TextShape 2"/>
          <p:cNvSpPr txBox="1"/>
          <p:nvPr/>
        </p:nvSpPr>
        <p:spPr>
          <a:xfrm>
            <a:off x="1097280" y="1845720"/>
            <a:ext cx="10058040" cy="4023000"/>
          </a:xfrm>
          <a:prstGeom prst="rect">
            <a:avLst/>
          </a:prstGeom>
          <a:noFill/>
          <a:ln>
            <a:noFill/>
          </a:ln>
        </p:spPr>
        <p:txBody>
          <a:bodyPr lIns="0" rIns="0"/>
          <a:p>
            <a:pPr>
              <a:lnSpc>
                <a:spcPct val="100000"/>
              </a:lnSpc>
            </a:pPr>
            <a:r>
              <a:rPr lang="en-US" sz="2600" strike="noStrike">
                <a:solidFill>
                  <a:srgbClr val="404040"/>
                </a:solidFill>
                <a:latin typeface="Calibri"/>
              </a:rPr>
              <a:t>Consider specifying in policy how appropriate information will reach facility staff</a:t>
            </a:r>
            <a:endParaRPr/>
          </a:p>
        </p:txBody>
      </p:sp>
      <p:sp>
        <p:nvSpPr>
          <p:cNvPr id="1012" name="TextShape 3"/>
          <p:cNvSpPr txBox="1"/>
          <p:nvPr/>
        </p:nvSpPr>
        <p:spPr>
          <a:xfrm>
            <a:off x="9900360" y="6459840"/>
            <a:ext cx="1311840" cy="364680"/>
          </a:xfrm>
          <a:prstGeom prst="rect">
            <a:avLst/>
          </a:prstGeom>
          <a:noFill/>
          <a:ln>
            <a:noFill/>
          </a:ln>
        </p:spPr>
        <p:txBody>
          <a:bodyPr anchor="ctr"/>
          <a:p>
            <a:pPr>
              <a:lnSpc>
                <a:spcPct val="100000"/>
              </a:lnSpc>
            </a:pPr>
            <a:fld id="{397A1F54-149F-4D55-99AF-031A1255141F}" type="slidenum">
              <a:rPr lang="en-US" sz="1050" strike="noStrike">
                <a:solidFill>
                  <a:srgbClr val="ffffff"/>
                </a:solidFill>
                <a:latin typeface="Calibri"/>
              </a:rPr>
              <a:t>&lt;number&gt;</a:t>
            </a:fld>
            <a:endParaRPr/>
          </a:p>
        </p:txBody>
      </p:sp>
      <p:sp>
        <p:nvSpPr>
          <p:cNvPr id="1013"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pic>
        <p:nvPicPr>
          <p:cNvPr id="1014" name="Picture 9" descr=""/>
          <p:cNvPicPr/>
          <p:nvPr/>
        </p:nvPicPr>
        <p:blipFill>
          <a:blip r:embed="rId1"/>
          <a:stretch/>
        </p:blipFill>
        <p:spPr>
          <a:xfrm>
            <a:off x="4008240" y="3070440"/>
            <a:ext cx="3773520" cy="3257640"/>
          </a:xfrm>
          <a:prstGeom prst="rect">
            <a:avLst/>
          </a:prstGeom>
          <a:ln>
            <a:noFill/>
          </a:ln>
        </p:spPr>
      </p:pic>
    </p:spTree>
  </p:cSld>
</p:sld>
</file>

<file path=ppt/slides/slide1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15"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Risk Assessment</a:t>
            </a:r>
            <a:endParaRPr/>
          </a:p>
        </p:txBody>
      </p:sp>
      <p:sp>
        <p:nvSpPr>
          <p:cNvPr id="1016" name="TextShape 2"/>
          <p:cNvSpPr txBox="1"/>
          <p:nvPr/>
        </p:nvSpPr>
        <p:spPr>
          <a:xfrm>
            <a:off x="1097280" y="1845720"/>
            <a:ext cx="10058040" cy="4023000"/>
          </a:xfrm>
          <a:prstGeom prst="rect">
            <a:avLst/>
          </a:prstGeom>
          <a:noFill/>
          <a:ln>
            <a:noFill/>
          </a:ln>
        </p:spPr>
        <p:txBody>
          <a:bodyPr lIns="0" rIns="0"/>
          <a:p>
            <a:pPr>
              <a:lnSpc>
                <a:spcPct val="100000"/>
              </a:lnSpc>
            </a:pPr>
            <a:r>
              <a:rPr lang="en-US" sz="2600" strike="noStrike">
                <a:solidFill>
                  <a:srgbClr val="404040"/>
                </a:solidFill>
                <a:latin typeface="Calibri"/>
              </a:rPr>
              <a:t>Consider specifying in policy how the facility’s risk assessment tools may be integrated with an LGBTQI policy.</a:t>
            </a:r>
            <a:endParaRPr/>
          </a:p>
        </p:txBody>
      </p:sp>
      <p:sp>
        <p:nvSpPr>
          <p:cNvPr id="1017" name="TextShape 3"/>
          <p:cNvSpPr txBox="1"/>
          <p:nvPr/>
        </p:nvSpPr>
        <p:spPr>
          <a:xfrm>
            <a:off x="9900360" y="6459840"/>
            <a:ext cx="1311840" cy="364680"/>
          </a:xfrm>
          <a:prstGeom prst="rect">
            <a:avLst/>
          </a:prstGeom>
          <a:noFill/>
          <a:ln>
            <a:noFill/>
          </a:ln>
        </p:spPr>
        <p:txBody>
          <a:bodyPr anchor="ctr"/>
          <a:p>
            <a:pPr>
              <a:lnSpc>
                <a:spcPct val="100000"/>
              </a:lnSpc>
            </a:pPr>
            <a:fld id="{E859CE5A-949C-4F3B-86BB-051F2C48F2D7}" type="slidenum">
              <a:rPr lang="en-US" sz="1050" strike="noStrike">
                <a:solidFill>
                  <a:srgbClr val="ffffff"/>
                </a:solidFill>
                <a:latin typeface="Calibri"/>
              </a:rPr>
              <a:t>&lt;number&gt;</a:t>
            </a:fld>
            <a:endParaRPr/>
          </a:p>
        </p:txBody>
      </p:sp>
      <p:sp>
        <p:nvSpPr>
          <p:cNvPr id="1018"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sld>
</file>

<file path=ppt/slides/slide1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19" name="TextShape 1"/>
          <p:cNvSpPr txBox="1"/>
          <p:nvPr/>
        </p:nvSpPr>
        <p:spPr>
          <a:xfrm>
            <a:off x="1097280" y="758880"/>
            <a:ext cx="10058040" cy="3565800"/>
          </a:xfrm>
          <a:prstGeom prst="rect">
            <a:avLst/>
          </a:prstGeom>
          <a:noFill/>
          <a:ln>
            <a:noFill/>
          </a:ln>
        </p:spPr>
        <p:txBody>
          <a:bodyPr anchor="b"/>
          <a:p>
            <a:pPr>
              <a:lnSpc>
                <a:spcPct val="85000"/>
              </a:lnSpc>
            </a:pPr>
            <a:r>
              <a:rPr lang="en-US" sz="6600" strike="noStrike">
                <a:solidFill>
                  <a:srgbClr val="404040"/>
                </a:solidFill>
                <a:latin typeface="Calibri Light"/>
              </a:rPr>
              <a:t>Questions</a:t>
            </a:r>
            <a:endParaRPr/>
          </a:p>
        </p:txBody>
      </p:sp>
      <p:pic>
        <p:nvPicPr>
          <p:cNvPr id="1020" name="Picture 3" descr=""/>
          <p:cNvPicPr/>
          <p:nvPr/>
        </p:nvPicPr>
        <p:blipFill>
          <a:blip r:embed="rId1"/>
          <a:stretch/>
        </p:blipFill>
        <p:spPr>
          <a:xfrm>
            <a:off x="4588200" y="2024280"/>
            <a:ext cx="2151000" cy="2151000"/>
          </a:xfrm>
          <a:prstGeom prst="rect">
            <a:avLst/>
          </a:prstGeom>
          <a:ln>
            <a:noFill/>
          </a:ln>
        </p:spPr>
      </p:pic>
      <p:sp>
        <p:nvSpPr>
          <p:cNvPr id="1021" name="TextShape 2"/>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1022" name="TextShape 3"/>
          <p:cNvSpPr txBox="1"/>
          <p:nvPr/>
        </p:nvSpPr>
        <p:spPr>
          <a:xfrm>
            <a:off x="9900360" y="6459840"/>
            <a:ext cx="1311840" cy="364680"/>
          </a:xfrm>
          <a:prstGeom prst="rect">
            <a:avLst/>
          </a:prstGeom>
          <a:noFill/>
          <a:ln>
            <a:noFill/>
          </a:ln>
        </p:spPr>
        <p:txBody>
          <a:bodyPr anchor="ctr"/>
          <a:p>
            <a:pPr algn="r">
              <a:lnSpc>
                <a:spcPct val="100000"/>
              </a:lnSpc>
            </a:pPr>
            <a:fld id="{491CCE31-0609-4928-AD11-D38B598E04C8}" type="slidenum">
              <a:rPr lang="en-US" sz="1050" strike="noStrike">
                <a:solidFill>
                  <a:srgbClr val="ffffff"/>
                </a:solidFill>
                <a:latin typeface="Calibri"/>
              </a:rPr>
              <a:t>&lt;number&gt;</a:t>
            </a:fld>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2" name="TextShape 1"/>
          <p:cNvSpPr txBox="1"/>
          <p:nvPr/>
        </p:nvSpPr>
        <p:spPr>
          <a:xfrm>
            <a:off x="1097280" y="5074920"/>
            <a:ext cx="10113120" cy="822600"/>
          </a:xfrm>
          <a:prstGeom prst="rect">
            <a:avLst/>
          </a:prstGeom>
          <a:noFill/>
          <a:ln>
            <a:noFill/>
          </a:ln>
        </p:spPr>
        <p:txBody>
          <a:bodyPr tIns="0" bIns="0" anchor="b"/>
          <a:p>
            <a:pPr>
              <a:lnSpc>
                <a:spcPct val="100000"/>
              </a:lnSpc>
            </a:pPr>
            <a:r>
              <a:rPr lang="en-US" sz="3600" strike="noStrike">
                <a:solidFill>
                  <a:srgbClr val="ffffff"/>
                </a:solidFill>
                <a:latin typeface="Calibri Light"/>
              </a:rPr>
              <a:t>Group Exercise: LGBTQI Definitions</a:t>
            </a:r>
            <a:endParaRPr/>
          </a:p>
        </p:txBody>
      </p:sp>
      <p:sp>
        <p:nvSpPr>
          <p:cNvPr id="423" name="TextShape 2"/>
          <p:cNvSpPr txBox="1"/>
          <p:nvPr/>
        </p:nvSpPr>
        <p:spPr>
          <a:xfrm>
            <a:off x="1097280" y="5906880"/>
            <a:ext cx="10112760" cy="594000"/>
          </a:xfrm>
          <a:prstGeom prst="rect">
            <a:avLst/>
          </a:prstGeom>
          <a:noFill/>
          <a:ln>
            <a:noFill/>
          </a:ln>
        </p:spPr>
        <p:txBody>
          <a:bodyPr tIns="0" bIns="0" anchor="ctr"/>
          <a:p>
            <a:endParaRPr/>
          </a:p>
        </p:txBody>
      </p:sp>
      <p:sp>
        <p:nvSpPr>
          <p:cNvPr id="424"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425" name="TextShape 4"/>
          <p:cNvSpPr txBox="1"/>
          <p:nvPr/>
        </p:nvSpPr>
        <p:spPr>
          <a:xfrm>
            <a:off x="9900360" y="6459840"/>
            <a:ext cx="1311840" cy="364680"/>
          </a:xfrm>
          <a:prstGeom prst="rect">
            <a:avLst/>
          </a:prstGeom>
          <a:noFill/>
          <a:ln>
            <a:noFill/>
          </a:ln>
        </p:spPr>
        <p:txBody>
          <a:bodyPr anchor="ctr"/>
          <a:p>
            <a:pPr algn="r">
              <a:lnSpc>
                <a:spcPct val="100000"/>
              </a:lnSpc>
            </a:pPr>
            <a:fld id="{16D5C717-7300-4824-BC9D-2769A2D66AE4}" type="slidenum">
              <a:rPr lang="en-US" sz="1050" strike="noStrike">
                <a:solidFill>
                  <a:srgbClr val="ffffff"/>
                </a:solidFill>
                <a:latin typeface="Calibri"/>
              </a:rPr>
              <a:t>&lt;number&gt;</a:t>
            </a:fld>
            <a:endParaRPr/>
          </a:p>
        </p:txBody>
      </p:sp>
      <p:pic>
        <p:nvPicPr>
          <p:cNvPr id="426" name="Content Placeholder 6" descr=""/>
          <p:cNvPicPr/>
          <p:nvPr/>
        </p:nvPicPr>
        <p:blipFill>
          <a:blip r:embed="rId1"/>
          <a:srcRect l="0" t="19765" r="0" b="19765"/>
          <a:stretch/>
        </p:blipFill>
        <p:spPr>
          <a:xfrm>
            <a:off x="2073600" y="1681920"/>
            <a:ext cx="8047440" cy="3243960"/>
          </a:xfrm>
          <a:prstGeom prst="rect">
            <a:avLst/>
          </a:prstGeom>
          <a:ln>
            <a:noFill/>
          </a:ln>
        </p:spPr>
      </p:pic>
    </p:spTree>
  </p:cSld>
</p:sld>
</file>

<file path=ppt/slides/slide1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23" name="TextShape 1"/>
          <p:cNvSpPr txBox="1"/>
          <p:nvPr/>
        </p:nvSpPr>
        <p:spPr>
          <a:xfrm>
            <a:off x="1064520" y="2930400"/>
            <a:ext cx="8987760" cy="1361880"/>
          </a:xfrm>
          <a:prstGeom prst="rect">
            <a:avLst/>
          </a:prstGeom>
          <a:noFill/>
          <a:ln>
            <a:noFill/>
          </a:ln>
        </p:spPr>
        <p:txBody>
          <a:bodyPr anchor="b"/>
          <a:p>
            <a:pPr>
              <a:lnSpc>
                <a:spcPct val="85000"/>
              </a:lnSpc>
            </a:pPr>
            <a:r>
              <a:rPr lang="en-US" sz="6600" strike="noStrike">
                <a:solidFill>
                  <a:srgbClr val="404040"/>
                </a:solidFill>
                <a:latin typeface="Calibri Light"/>
              </a:rPr>
              <a:t>Module 6: </a:t>
            </a:r>
            <a:r>
              <a:rPr lang="en-US" sz="6600" strike="noStrike">
                <a:solidFill>
                  <a:srgbClr val="404040"/>
                </a:solidFill>
                <a:latin typeface="Calibri Light"/>
              </a:rPr>
              <a:t>
</a:t>
            </a:r>
            <a:r>
              <a:rPr lang="en-US" sz="6600" strike="noStrike">
                <a:solidFill>
                  <a:srgbClr val="404040"/>
                </a:solidFill>
                <a:latin typeface="Calibri Light"/>
              </a:rPr>
              <a:t>Classification and Housing Placement</a:t>
            </a:r>
            <a:endParaRPr/>
          </a:p>
        </p:txBody>
      </p:sp>
      <p:sp>
        <p:nvSpPr>
          <p:cNvPr id="1024" name="CustomShape 2"/>
          <p:cNvSpPr/>
          <p:nvPr/>
        </p:nvSpPr>
        <p:spPr>
          <a:xfrm>
            <a:off x="6198840" y="224640"/>
            <a:ext cx="1775880" cy="364680"/>
          </a:xfrm>
          <a:prstGeom prst="rect">
            <a:avLst/>
          </a:prstGeom>
          <a:noFill/>
          <a:ln>
            <a:noFill/>
          </a:ln>
        </p:spPr>
        <p:style>
          <a:lnRef idx="0"/>
          <a:fillRef idx="0"/>
          <a:effectRef idx="0"/>
          <a:fontRef idx="minor"/>
        </p:style>
      </p:sp>
      <p:sp>
        <p:nvSpPr>
          <p:cNvPr id="1025"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1026" name="TextShape 4"/>
          <p:cNvSpPr txBox="1"/>
          <p:nvPr/>
        </p:nvSpPr>
        <p:spPr>
          <a:xfrm>
            <a:off x="9900360" y="6459840"/>
            <a:ext cx="1311840" cy="364680"/>
          </a:xfrm>
          <a:prstGeom prst="rect">
            <a:avLst/>
          </a:prstGeom>
          <a:noFill/>
          <a:ln>
            <a:noFill/>
          </a:ln>
        </p:spPr>
        <p:txBody>
          <a:bodyPr anchor="ctr"/>
          <a:p>
            <a:pPr algn="r">
              <a:lnSpc>
                <a:spcPct val="100000"/>
              </a:lnSpc>
            </a:pPr>
            <a:fld id="{61C21017-2E46-4BE5-B320-4BA660146AF8}" type="slidenum">
              <a:rPr lang="en-US" sz="1050" strike="noStrike">
                <a:solidFill>
                  <a:srgbClr val="ffffff"/>
                </a:solidFill>
                <a:latin typeface="Calibri"/>
              </a:rPr>
              <a:t>&lt;number&gt;</a:t>
            </a:fld>
            <a:endParaRPr/>
          </a:p>
        </p:txBody>
      </p:sp>
    </p:spTree>
  </p:cSld>
</p:sld>
</file>

<file path=ppt/slides/slide1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27"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Objectives</a:t>
            </a:r>
            <a:endParaRPr/>
          </a:p>
        </p:txBody>
      </p:sp>
      <p:sp>
        <p:nvSpPr>
          <p:cNvPr id="1028" name="TextShape 2"/>
          <p:cNvSpPr txBox="1"/>
          <p:nvPr/>
        </p:nvSpPr>
        <p:spPr>
          <a:xfrm>
            <a:off x="1097280" y="1845720"/>
            <a:ext cx="10058040" cy="4023000"/>
          </a:xfrm>
          <a:prstGeom prst="rect">
            <a:avLst/>
          </a:prstGeom>
          <a:noFill/>
          <a:ln>
            <a:noFill/>
          </a:ln>
        </p:spPr>
        <p:txBody>
          <a:bodyPr lIns="0" rIns="0"/>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Provide guidance to staff on the agency classification process for LGBTQI residents</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Provide staff with best practices in this area</a:t>
            </a:r>
            <a:endParaRPr/>
          </a:p>
        </p:txBody>
      </p:sp>
      <p:sp>
        <p:nvSpPr>
          <p:cNvPr id="1029" name="TextShape 3"/>
          <p:cNvSpPr txBox="1"/>
          <p:nvPr/>
        </p:nvSpPr>
        <p:spPr>
          <a:xfrm>
            <a:off x="9900360" y="6459840"/>
            <a:ext cx="1311840" cy="364680"/>
          </a:xfrm>
          <a:prstGeom prst="rect">
            <a:avLst/>
          </a:prstGeom>
          <a:noFill/>
          <a:ln>
            <a:noFill/>
          </a:ln>
        </p:spPr>
        <p:txBody>
          <a:bodyPr anchor="ctr"/>
          <a:p>
            <a:pPr>
              <a:lnSpc>
                <a:spcPct val="100000"/>
              </a:lnSpc>
            </a:pPr>
            <a:fld id="{28229DFE-8C7E-46F9-A423-0E4B4A6160CE}" type="slidenum">
              <a:rPr lang="en-US" sz="1050" strike="noStrike">
                <a:solidFill>
                  <a:srgbClr val="ffffff"/>
                </a:solidFill>
                <a:latin typeface="Calibri"/>
              </a:rPr>
              <a:t>&lt;number&gt;</a:t>
            </a:fld>
            <a:endParaRPr/>
          </a:p>
        </p:txBody>
      </p:sp>
      <p:sp>
        <p:nvSpPr>
          <p:cNvPr id="1030"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pic>
        <p:nvPicPr>
          <p:cNvPr id="1031" name="Picture 4" descr=""/>
          <p:cNvPicPr/>
          <p:nvPr/>
        </p:nvPicPr>
        <p:blipFill>
          <a:blip r:embed="rId1"/>
          <a:stretch/>
        </p:blipFill>
        <p:spPr>
          <a:xfrm>
            <a:off x="7601760" y="2453760"/>
            <a:ext cx="3666960" cy="2806920"/>
          </a:xfrm>
          <a:prstGeom prst="rect">
            <a:avLst/>
          </a:prstGeom>
          <a:ln>
            <a:noFill/>
          </a:ln>
        </p:spPr>
      </p:pic>
    </p:spTree>
  </p:cSld>
</p:sld>
</file>

<file path=ppt/slides/slide1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32"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Placement</a:t>
            </a:r>
            <a:endParaRPr/>
          </a:p>
        </p:txBody>
      </p:sp>
      <p:sp>
        <p:nvSpPr>
          <p:cNvPr id="1033" name="TextShape 2"/>
          <p:cNvSpPr txBox="1"/>
          <p:nvPr/>
        </p:nvSpPr>
        <p:spPr>
          <a:xfrm>
            <a:off x="1097280" y="1845720"/>
            <a:ext cx="10058040" cy="4459680"/>
          </a:xfrm>
          <a:prstGeom prst="rect">
            <a:avLst/>
          </a:prstGeom>
          <a:noFill/>
          <a:ln>
            <a:noFill/>
          </a:ln>
        </p:spPr>
        <p:txBody>
          <a:bodyPr lIns="0" rIns="0"/>
          <a:p>
            <a:pPr>
              <a:lnSpc>
                <a:spcPct val="100000"/>
              </a:lnSpc>
            </a:pPr>
            <a:r>
              <a:rPr lang="en-US" sz="2800" strike="noStrike">
                <a:solidFill>
                  <a:srgbClr val="404040"/>
                </a:solidFill>
                <a:latin typeface="Calibri"/>
              </a:rPr>
              <a:t>The housing placement of LGBTQI residents can impact:</a:t>
            </a:r>
            <a:endParaRPr/>
          </a:p>
          <a:p>
            <a:pPr>
              <a:lnSpc>
                <a:spcPct val="100000"/>
              </a:lnSpc>
              <a:buFont typeface="Courier New"/>
              <a:buChar char="o"/>
            </a:pPr>
            <a:r>
              <a:rPr lang="en-US" sz="2800" strike="noStrike">
                <a:solidFill>
                  <a:srgbClr val="404040"/>
                </a:solidFill>
                <a:latin typeface="Calibri"/>
              </a:rPr>
              <a:t> </a:t>
            </a:r>
            <a:r>
              <a:rPr lang="en-US" sz="2800" strike="noStrike">
                <a:solidFill>
                  <a:srgbClr val="404040"/>
                </a:solidFill>
                <a:latin typeface="Calibri"/>
              </a:rPr>
              <a:t>Their physical safety</a:t>
            </a:r>
            <a:endParaRPr/>
          </a:p>
          <a:p>
            <a:pPr>
              <a:lnSpc>
                <a:spcPct val="100000"/>
              </a:lnSpc>
              <a:buFont typeface="Courier New"/>
              <a:buChar char="o"/>
            </a:pPr>
            <a:r>
              <a:rPr lang="en-US" sz="2800" strike="noStrike">
                <a:solidFill>
                  <a:srgbClr val="404040"/>
                </a:solidFill>
                <a:latin typeface="Calibri"/>
              </a:rPr>
              <a:t> </a:t>
            </a:r>
            <a:r>
              <a:rPr lang="en-US" sz="2800" strike="noStrike">
                <a:solidFill>
                  <a:srgbClr val="404040"/>
                </a:solidFill>
                <a:latin typeface="Calibri"/>
              </a:rPr>
              <a:t>Their sexual safety</a:t>
            </a:r>
            <a:endParaRPr/>
          </a:p>
          <a:p>
            <a:pPr>
              <a:lnSpc>
                <a:spcPct val="100000"/>
              </a:lnSpc>
              <a:buFont typeface="Courier New"/>
              <a:buChar char="o"/>
            </a:pPr>
            <a:r>
              <a:rPr lang="en-US" sz="2800" strike="noStrike">
                <a:solidFill>
                  <a:srgbClr val="404040"/>
                </a:solidFill>
                <a:latin typeface="Calibri"/>
              </a:rPr>
              <a:t> </a:t>
            </a:r>
            <a:r>
              <a:rPr lang="en-US" sz="2800" strike="noStrike">
                <a:solidFill>
                  <a:srgbClr val="404040"/>
                </a:solidFill>
                <a:latin typeface="Calibri"/>
              </a:rPr>
              <a:t>Their emotional well-being</a:t>
            </a:r>
            <a:r>
              <a:rPr lang="en-US" sz="2800" strike="noStrike">
                <a:solidFill>
                  <a:srgbClr val="404040"/>
                </a:solidFill>
                <a:latin typeface="Calibri"/>
              </a:rPr>
              <a:t>
</a:t>
            </a:r>
            <a:endParaRPr/>
          </a:p>
          <a:p>
            <a:pPr>
              <a:lnSpc>
                <a:spcPct val="100000"/>
              </a:lnSpc>
            </a:pPr>
            <a:endParaRPr/>
          </a:p>
        </p:txBody>
      </p:sp>
      <p:sp>
        <p:nvSpPr>
          <p:cNvPr id="1034" name="TextShape 3"/>
          <p:cNvSpPr txBox="1"/>
          <p:nvPr/>
        </p:nvSpPr>
        <p:spPr>
          <a:xfrm>
            <a:off x="9900360" y="6459840"/>
            <a:ext cx="1311840" cy="364680"/>
          </a:xfrm>
          <a:prstGeom prst="rect">
            <a:avLst/>
          </a:prstGeom>
          <a:noFill/>
          <a:ln>
            <a:noFill/>
          </a:ln>
        </p:spPr>
        <p:txBody>
          <a:bodyPr anchor="ctr"/>
          <a:p>
            <a:pPr>
              <a:lnSpc>
                <a:spcPct val="100000"/>
              </a:lnSpc>
            </a:pPr>
            <a:fld id="{723A4847-DA4D-42A0-AB9F-B71D1D054DE3}" type="slidenum">
              <a:rPr lang="en-US" sz="1050" strike="noStrike">
                <a:solidFill>
                  <a:srgbClr val="ffffff"/>
                </a:solidFill>
                <a:latin typeface="Calibri"/>
              </a:rPr>
              <a:t>&lt;number&gt;</a:t>
            </a:fld>
            <a:endParaRPr/>
          </a:p>
        </p:txBody>
      </p:sp>
      <p:sp>
        <p:nvSpPr>
          <p:cNvPr id="1035"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sld>
</file>

<file path=ppt/slides/slide1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36"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Placement</a:t>
            </a:r>
            <a:endParaRPr/>
          </a:p>
        </p:txBody>
      </p:sp>
      <p:sp>
        <p:nvSpPr>
          <p:cNvPr id="1037" name="TextShape 2"/>
          <p:cNvSpPr txBox="1"/>
          <p:nvPr/>
        </p:nvSpPr>
        <p:spPr>
          <a:xfrm>
            <a:off x="1097280" y="1845720"/>
            <a:ext cx="10058040" cy="4459680"/>
          </a:xfrm>
          <a:prstGeom prst="rect">
            <a:avLst/>
          </a:prstGeom>
          <a:noFill/>
          <a:ln>
            <a:noFill/>
          </a:ln>
        </p:spPr>
        <p:txBody>
          <a:bodyPr lIns="0" rIns="0"/>
          <a:p>
            <a:pPr>
              <a:lnSpc>
                <a:spcPct val="100000"/>
              </a:lnSpc>
            </a:pPr>
            <a:r>
              <a:rPr lang="en-US" sz="2800" strike="noStrike">
                <a:solidFill>
                  <a:srgbClr val="404040"/>
                </a:solidFill>
                <a:latin typeface="Calibri"/>
              </a:rPr>
              <a:t>Considerations include:</a:t>
            </a:r>
            <a:endParaRPr/>
          </a:p>
          <a:p>
            <a:pPr>
              <a:lnSpc>
                <a:spcPct val="100000"/>
              </a:lnSpc>
              <a:buFont typeface="Courier New"/>
              <a:buChar char="o"/>
            </a:pPr>
            <a:r>
              <a:rPr lang="en-US" sz="2800" strike="noStrike">
                <a:solidFill>
                  <a:srgbClr val="404040"/>
                </a:solidFill>
                <a:latin typeface="Calibri"/>
              </a:rPr>
              <a:t> </a:t>
            </a:r>
            <a:r>
              <a:rPr lang="en-US" sz="2800" strike="noStrike">
                <a:solidFill>
                  <a:srgbClr val="404040"/>
                </a:solidFill>
                <a:latin typeface="Calibri"/>
              </a:rPr>
              <a:t>Appropriate facility, </a:t>
            </a:r>
            <a:endParaRPr/>
          </a:p>
          <a:p>
            <a:pPr>
              <a:lnSpc>
                <a:spcPct val="100000"/>
              </a:lnSpc>
              <a:buFont typeface="Courier New"/>
              <a:buChar char="o"/>
            </a:pPr>
            <a:r>
              <a:rPr lang="en-US" sz="2800" strike="noStrike">
                <a:solidFill>
                  <a:srgbClr val="404040"/>
                </a:solidFill>
                <a:latin typeface="Calibri"/>
              </a:rPr>
              <a:t> </a:t>
            </a:r>
            <a:r>
              <a:rPr lang="en-US" sz="2800" strike="noStrike">
                <a:solidFill>
                  <a:srgbClr val="404040"/>
                </a:solidFill>
                <a:latin typeface="Calibri"/>
              </a:rPr>
              <a:t>Appropriate unit within that facility, and </a:t>
            </a:r>
            <a:endParaRPr/>
          </a:p>
          <a:p>
            <a:pPr>
              <a:lnSpc>
                <a:spcPct val="100000"/>
              </a:lnSpc>
              <a:buFont typeface="Courier New"/>
              <a:buChar char="o"/>
            </a:pPr>
            <a:r>
              <a:rPr lang="en-US" sz="2800" strike="noStrike">
                <a:solidFill>
                  <a:srgbClr val="404040"/>
                </a:solidFill>
                <a:latin typeface="Calibri"/>
              </a:rPr>
              <a:t> </a:t>
            </a:r>
            <a:r>
              <a:rPr lang="en-US" sz="2800" strike="noStrike">
                <a:solidFill>
                  <a:srgbClr val="404040"/>
                </a:solidFill>
                <a:latin typeface="Calibri"/>
              </a:rPr>
              <a:t>Appropriate room (e.g., single vs. double) </a:t>
            </a:r>
            <a:endParaRPr/>
          </a:p>
          <a:p>
            <a:pPr>
              <a:lnSpc>
                <a:spcPct val="100000"/>
              </a:lnSpc>
              <a:buFont typeface="Courier New"/>
              <a:buChar char="o"/>
            </a:pPr>
            <a:r>
              <a:rPr lang="en-US" sz="2800" strike="noStrike">
                <a:solidFill>
                  <a:srgbClr val="404040"/>
                </a:solidFill>
                <a:latin typeface="Calibri"/>
              </a:rPr>
              <a:t> </a:t>
            </a:r>
            <a:r>
              <a:rPr lang="en-US" sz="2800" strike="noStrike">
                <a:solidFill>
                  <a:srgbClr val="404040"/>
                </a:solidFill>
                <a:latin typeface="Calibri"/>
              </a:rPr>
              <a:t>If applicable, the appropriate roommate</a:t>
            </a:r>
            <a:endParaRPr/>
          </a:p>
          <a:p>
            <a:pPr>
              <a:lnSpc>
                <a:spcPct val="100000"/>
              </a:lnSpc>
            </a:pPr>
            <a:endParaRPr/>
          </a:p>
        </p:txBody>
      </p:sp>
      <p:sp>
        <p:nvSpPr>
          <p:cNvPr id="1038" name="TextShape 3"/>
          <p:cNvSpPr txBox="1"/>
          <p:nvPr/>
        </p:nvSpPr>
        <p:spPr>
          <a:xfrm>
            <a:off x="9900360" y="6459840"/>
            <a:ext cx="1311840" cy="364680"/>
          </a:xfrm>
          <a:prstGeom prst="rect">
            <a:avLst/>
          </a:prstGeom>
          <a:noFill/>
          <a:ln>
            <a:noFill/>
          </a:ln>
        </p:spPr>
        <p:txBody>
          <a:bodyPr anchor="ctr"/>
          <a:p>
            <a:pPr>
              <a:lnSpc>
                <a:spcPct val="100000"/>
              </a:lnSpc>
            </a:pPr>
            <a:fld id="{CE6C1CAD-B859-48AE-8428-967208C3419E}" type="slidenum">
              <a:rPr lang="en-US" sz="1050" strike="noStrike">
                <a:solidFill>
                  <a:srgbClr val="ffffff"/>
                </a:solidFill>
                <a:latin typeface="Calibri"/>
              </a:rPr>
              <a:t>&lt;number&gt;</a:t>
            </a:fld>
            <a:endParaRPr/>
          </a:p>
        </p:txBody>
      </p:sp>
      <p:sp>
        <p:nvSpPr>
          <p:cNvPr id="1039"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sld>
</file>

<file path=ppt/slides/slide1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40"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Placement</a:t>
            </a:r>
            <a:r>
              <a:rPr lang="en-US" sz="4800" strike="noStrike">
                <a:solidFill>
                  <a:srgbClr val="404040"/>
                </a:solidFill>
                <a:latin typeface="Calibri Light"/>
              </a:rPr>
              <a:t>	</a:t>
            </a:r>
            <a:r>
              <a:rPr lang="en-US" sz="4800" strike="noStrike">
                <a:solidFill>
                  <a:srgbClr val="404040"/>
                </a:solidFill>
                <a:latin typeface="Calibri Light"/>
              </a:rPr>
              <a:t>Standard</a:t>
            </a:r>
            <a:endParaRPr/>
          </a:p>
        </p:txBody>
      </p:sp>
      <p:sp>
        <p:nvSpPr>
          <p:cNvPr id="1041" name="TextShape 2"/>
          <p:cNvSpPr txBox="1"/>
          <p:nvPr/>
        </p:nvSpPr>
        <p:spPr>
          <a:xfrm>
            <a:off x="1097280" y="1845720"/>
            <a:ext cx="10058040" cy="4023000"/>
          </a:xfrm>
          <a:prstGeom prst="rect">
            <a:avLst/>
          </a:prstGeom>
          <a:noFill/>
          <a:ln>
            <a:noFill/>
          </a:ln>
        </p:spPr>
        <p:txBody>
          <a:bodyPr lIns="0" rIns="0"/>
          <a:p>
            <a:pPr>
              <a:lnSpc>
                <a:spcPct val="100000"/>
              </a:lnSpc>
            </a:pPr>
            <a:r>
              <a:rPr lang="en-US" sz="2600" strike="noStrike" u="sng">
                <a:solidFill>
                  <a:srgbClr val="404040"/>
                </a:solidFill>
                <a:latin typeface="Calibri"/>
              </a:rPr>
              <a:t>PREA Standard 115.342(g) </a:t>
            </a:r>
            <a:r>
              <a:rPr i="1" lang="en-US" sz="2600" strike="noStrike">
                <a:solidFill>
                  <a:srgbClr val="404040"/>
                </a:solidFill>
                <a:latin typeface="Calibri"/>
              </a:rPr>
              <a:t>requires that lesbian, gay, bisexual, transgender, or intersex residents not be placed in particular housing, bed, or other assignments solely on the basis of such identification or status, unless such placement is in a dedicated facility, wing established in connection with a consent degree, legal settlement, or legal judgment for the purpose of protecting such residents.</a:t>
            </a:r>
            <a:endParaRPr/>
          </a:p>
        </p:txBody>
      </p:sp>
      <p:sp>
        <p:nvSpPr>
          <p:cNvPr id="1042" name="TextShape 3"/>
          <p:cNvSpPr txBox="1"/>
          <p:nvPr/>
        </p:nvSpPr>
        <p:spPr>
          <a:xfrm>
            <a:off x="9900360" y="6459840"/>
            <a:ext cx="1311840" cy="364680"/>
          </a:xfrm>
          <a:prstGeom prst="rect">
            <a:avLst/>
          </a:prstGeom>
          <a:noFill/>
          <a:ln>
            <a:noFill/>
          </a:ln>
        </p:spPr>
        <p:txBody>
          <a:bodyPr anchor="ctr"/>
          <a:p>
            <a:pPr>
              <a:lnSpc>
                <a:spcPct val="100000"/>
              </a:lnSpc>
            </a:pPr>
            <a:fld id="{ECB08D15-8AB6-41B0-A627-2DCB62C897A9}" type="slidenum">
              <a:rPr lang="en-US" sz="1050" strike="noStrike">
                <a:solidFill>
                  <a:srgbClr val="ffffff"/>
                </a:solidFill>
                <a:latin typeface="Calibri"/>
              </a:rPr>
              <a:t>&lt;number&gt;</a:t>
            </a:fld>
            <a:endParaRPr/>
          </a:p>
        </p:txBody>
      </p:sp>
      <p:sp>
        <p:nvSpPr>
          <p:cNvPr id="1043"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sld>
</file>

<file path=ppt/slides/slide1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44"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Placement: Transgender and Intersex </a:t>
            </a:r>
            <a:endParaRPr/>
          </a:p>
        </p:txBody>
      </p:sp>
      <p:sp>
        <p:nvSpPr>
          <p:cNvPr id="1045" name="TextShape 2"/>
          <p:cNvSpPr txBox="1"/>
          <p:nvPr/>
        </p:nvSpPr>
        <p:spPr>
          <a:xfrm>
            <a:off x="1097280" y="1845720"/>
            <a:ext cx="10058040" cy="4023000"/>
          </a:xfrm>
          <a:prstGeom prst="rect">
            <a:avLst/>
          </a:prstGeom>
          <a:noFill/>
          <a:ln>
            <a:noFill/>
          </a:ln>
        </p:spPr>
        <p:txBody>
          <a:bodyPr lIns="0" rIns="0"/>
          <a:p>
            <a:pPr>
              <a:lnSpc>
                <a:spcPct val="100000"/>
              </a:lnSpc>
            </a:pPr>
            <a:r>
              <a:rPr lang="en-US" sz="2600" strike="noStrike" u="sng">
                <a:solidFill>
                  <a:srgbClr val="404040"/>
                </a:solidFill>
                <a:latin typeface="Calibri"/>
              </a:rPr>
              <a:t>PREA Standard 115.342: </a:t>
            </a:r>
            <a:r>
              <a:rPr i="1" lang="en-US" sz="2600" strike="noStrike">
                <a:solidFill>
                  <a:srgbClr val="404040"/>
                </a:solidFill>
                <a:latin typeface="Calibri"/>
              </a:rPr>
              <a:t>In deciding whether to assign a transgender or intersex resident to a facility for male or female residents, and in making other housing and programming assignments, the agency shall consider on a case-by-case basis whether a placement would ensure the resident’s health and safety, and whether the placement would present management or security problems.</a:t>
            </a:r>
            <a:endParaRPr/>
          </a:p>
          <a:p>
            <a:pPr>
              <a:lnSpc>
                <a:spcPct val="100000"/>
              </a:lnSpc>
            </a:pPr>
            <a:endParaRPr/>
          </a:p>
        </p:txBody>
      </p:sp>
      <p:sp>
        <p:nvSpPr>
          <p:cNvPr id="1046" name="TextShape 3"/>
          <p:cNvSpPr txBox="1"/>
          <p:nvPr/>
        </p:nvSpPr>
        <p:spPr>
          <a:xfrm>
            <a:off x="9900360" y="6459840"/>
            <a:ext cx="1311840" cy="364680"/>
          </a:xfrm>
          <a:prstGeom prst="rect">
            <a:avLst/>
          </a:prstGeom>
          <a:noFill/>
          <a:ln>
            <a:noFill/>
          </a:ln>
        </p:spPr>
        <p:txBody>
          <a:bodyPr anchor="ctr"/>
          <a:p>
            <a:pPr>
              <a:lnSpc>
                <a:spcPct val="100000"/>
              </a:lnSpc>
            </a:pPr>
            <a:fld id="{0AAA0CAA-8FB0-40A3-A6A4-213E9F1CD6EF}" type="slidenum">
              <a:rPr lang="en-US" sz="1050" strike="noStrike">
                <a:solidFill>
                  <a:srgbClr val="ffffff"/>
                </a:solidFill>
                <a:latin typeface="Calibri"/>
              </a:rPr>
              <a:t>&lt;number&gt;</a:t>
            </a:fld>
            <a:endParaRPr/>
          </a:p>
        </p:txBody>
      </p:sp>
      <p:sp>
        <p:nvSpPr>
          <p:cNvPr id="1047"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sld>
</file>

<file path=ppt/slides/slide1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48"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Placement: Intersex Youth</a:t>
            </a:r>
            <a:endParaRPr/>
          </a:p>
        </p:txBody>
      </p:sp>
      <p:sp>
        <p:nvSpPr>
          <p:cNvPr id="1049" name="TextShape 2"/>
          <p:cNvSpPr txBox="1"/>
          <p:nvPr/>
        </p:nvSpPr>
        <p:spPr>
          <a:xfrm>
            <a:off x="1097280" y="1845720"/>
            <a:ext cx="10058040" cy="4023000"/>
          </a:xfrm>
          <a:prstGeom prst="rect">
            <a:avLst/>
          </a:prstGeom>
          <a:noFill/>
          <a:ln>
            <a:noFill/>
          </a:ln>
        </p:spPr>
        <p:txBody>
          <a:bodyPr lIns="0" rIns="0"/>
          <a:p>
            <a:pPr>
              <a:lnSpc>
                <a:spcPct val="100000"/>
              </a:lnSpc>
            </a:pPr>
            <a:r>
              <a:rPr lang="en-US" sz="2600" strike="noStrike">
                <a:solidFill>
                  <a:srgbClr val="404040"/>
                </a:solidFill>
                <a:latin typeface="Calibri"/>
              </a:rPr>
              <a:t>Intersex youth:</a:t>
            </a:r>
            <a:endParaRPr/>
          </a:p>
          <a:p>
            <a:pPr>
              <a:lnSpc>
                <a:spcPct val="100000"/>
              </a:lnSpc>
              <a:buFont typeface="Courier New"/>
              <a:buChar char="o"/>
            </a:pPr>
            <a:r>
              <a:rPr lang="en-US" sz="2600" strike="noStrike">
                <a:solidFill>
                  <a:srgbClr val="404040"/>
                </a:solidFill>
                <a:latin typeface="Calibri"/>
              </a:rPr>
              <a:t>May or may not self-identify with the gender associated with their genitalia.</a:t>
            </a:r>
            <a:endParaRPr/>
          </a:p>
          <a:p>
            <a:pPr>
              <a:lnSpc>
                <a:spcPct val="100000"/>
              </a:lnSpc>
              <a:buFont typeface="Courier New"/>
              <a:buChar char="o"/>
            </a:pPr>
            <a:r>
              <a:rPr lang="en-US" sz="2600" strike="noStrike">
                <a:solidFill>
                  <a:srgbClr val="404040"/>
                </a:solidFill>
                <a:latin typeface="Calibri"/>
              </a:rPr>
              <a:t>May present themselves as “gender-conforming” (i.e. their gender-identity matches their anatomy) or as gender non-conforming or genderless.</a:t>
            </a:r>
            <a:endParaRPr/>
          </a:p>
          <a:p>
            <a:pPr>
              <a:lnSpc>
                <a:spcPct val="100000"/>
              </a:lnSpc>
              <a:buFont typeface="Courier New"/>
              <a:buChar char="o"/>
            </a:pPr>
            <a:r>
              <a:rPr i="1" lang="en-US" sz="2600" strike="noStrike">
                <a:solidFill>
                  <a:srgbClr val="404040"/>
                </a:solidFill>
                <a:latin typeface="Calibri"/>
              </a:rPr>
              <a:t>Intersex youth may present varying challenges to the system with regards to housing placement and classification. </a:t>
            </a:r>
            <a:endParaRPr/>
          </a:p>
        </p:txBody>
      </p:sp>
      <p:sp>
        <p:nvSpPr>
          <p:cNvPr id="1050" name="TextShape 3"/>
          <p:cNvSpPr txBox="1"/>
          <p:nvPr/>
        </p:nvSpPr>
        <p:spPr>
          <a:xfrm>
            <a:off x="9900360" y="6459840"/>
            <a:ext cx="1311840" cy="364680"/>
          </a:xfrm>
          <a:prstGeom prst="rect">
            <a:avLst/>
          </a:prstGeom>
          <a:noFill/>
          <a:ln>
            <a:noFill/>
          </a:ln>
        </p:spPr>
        <p:txBody>
          <a:bodyPr anchor="ctr"/>
          <a:p>
            <a:pPr>
              <a:lnSpc>
                <a:spcPct val="100000"/>
              </a:lnSpc>
            </a:pPr>
            <a:fld id="{622F0585-44DC-467A-895A-FD930F994FC7}" type="slidenum">
              <a:rPr lang="en-US" sz="1050" strike="noStrike">
                <a:solidFill>
                  <a:srgbClr val="ffffff"/>
                </a:solidFill>
                <a:latin typeface="Calibri"/>
              </a:rPr>
              <a:t>&lt;number&gt;</a:t>
            </a:fld>
            <a:endParaRPr/>
          </a:p>
        </p:txBody>
      </p:sp>
      <p:sp>
        <p:nvSpPr>
          <p:cNvPr id="1051"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sld>
</file>

<file path=ppt/slides/slide1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52"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Placement: Transgender Youth</a:t>
            </a:r>
            <a:endParaRPr/>
          </a:p>
        </p:txBody>
      </p:sp>
      <p:sp>
        <p:nvSpPr>
          <p:cNvPr id="1053" name="TextShape 2"/>
          <p:cNvSpPr txBox="1"/>
          <p:nvPr/>
        </p:nvSpPr>
        <p:spPr>
          <a:xfrm>
            <a:off x="1097280" y="1845720"/>
            <a:ext cx="10058040" cy="4023000"/>
          </a:xfrm>
          <a:prstGeom prst="rect">
            <a:avLst/>
          </a:prstGeom>
          <a:noFill/>
          <a:ln>
            <a:noFill/>
          </a:ln>
        </p:spPr>
        <p:txBody>
          <a:bodyPr lIns="0" rIns="0"/>
          <a:p>
            <a:pPr>
              <a:lnSpc>
                <a:spcPct val="100000"/>
              </a:lnSpc>
            </a:pPr>
            <a:r>
              <a:rPr lang="en-US" sz="2600" strike="noStrike">
                <a:solidFill>
                  <a:srgbClr val="404040"/>
                </a:solidFill>
                <a:latin typeface="Calibri"/>
              </a:rPr>
              <a:t>Best practice with this population encourages agencies to:</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Respect the gender-identity of residents to the extent possible within security guidelines</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Make decisions based on the inmate in question rather than based on blanket policies. </a:t>
            </a:r>
            <a:endParaRPr/>
          </a:p>
        </p:txBody>
      </p:sp>
      <p:sp>
        <p:nvSpPr>
          <p:cNvPr id="1054" name="TextShape 3"/>
          <p:cNvSpPr txBox="1"/>
          <p:nvPr/>
        </p:nvSpPr>
        <p:spPr>
          <a:xfrm>
            <a:off x="9900360" y="6459840"/>
            <a:ext cx="1311840" cy="364680"/>
          </a:xfrm>
          <a:prstGeom prst="rect">
            <a:avLst/>
          </a:prstGeom>
          <a:noFill/>
          <a:ln>
            <a:noFill/>
          </a:ln>
        </p:spPr>
        <p:txBody>
          <a:bodyPr anchor="ctr"/>
          <a:p>
            <a:pPr>
              <a:lnSpc>
                <a:spcPct val="100000"/>
              </a:lnSpc>
            </a:pPr>
            <a:fld id="{474B6EEC-8021-425A-B330-9C49A87F3318}" type="slidenum">
              <a:rPr lang="en-US" sz="1050" strike="noStrike">
                <a:solidFill>
                  <a:srgbClr val="ffffff"/>
                </a:solidFill>
                <a:latin typeface="Calibri"/>
              </a:rPr>
              <a:t>&lt;number&gt;</a:t>
            </a:fld>
            <a:endParaRPr/>
          </a:p>
        </p:txBody>
      </p:sp>
      <p:sp>
        <p:nvSpPr>
          <p:cNvPr id="1055"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sld>
</file>

<file path=ppt/slides/slide1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56"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Use of Isolation</a:t>
            </a:r>
            <a:endParaRPr/>
          </a:p>
        </p:txBody>
      </p:sp>
      <p:sp>
        <p:nvSpPr>
          <p:cNvPr id="1057" name="TextShape 2"/>
          <p:cNvSpPr txBox="1"/>
          <p:nvPr/>
        </p:nvSpPr>
        <p:spPr>
          <a:xfrm>
            <a:off x="1097280" y="1845720"/>
            <a:ext cx="10058040" cy="4023000"/>
          </a:xfrm>
          <a:prstGeom prst="rect">
            <a:avLst/>
          </a:prstGeom>
          <a:noFill/>
          <a:ln>
            <a:noFill/>
          </a:ln>
        </p:spPr>
        <p:txBody>
          <a:bodyPr lIns="0" rIns="0"/>
          <a:p>
            <a:pPr>
              <a:lnSpc>
                <a:spcPct val="90000"/>
              </a:lnSpc>
              <a:buFont typeface="Calibri"/>
              <a:buChar char=" "/>
            </a:pPr>
            <a:r>
              <a:rPr lang="en-US" sz="2600" strike="noStrike">
                <a:solidFill>
                  <a:srgbClr val="404040"/>
                </a:solidFill>
                <a:latin typeface="Calibri"/>
              </a:rPr>
              <a:t>Isolating LGBTQI residents from the general population may keep them physically safe, but isolating residents for lengthy periods can be a liability for your agency and harmful to the residents. </a:t>
            </a:r>
            <a:endParaRPr/>
          </a:p>
          <a:p>
            <a:pPr>
              <a:lnSpc>
                <a:spcPct val="100000"/>
              </a:lnSpc>
            </a:pPr>
            <a:endParaRPr/>
          </a:p>
          <a:p>
            <a:r>
              <a:rPr lang="en-US" sz="2600" strike="noStrike" u="sng">
                <a:solidFill>
                  <a:srgbClr val="404040"/>
                </a:solidFill>
                <a:latin typeface="Calibri"/>
              </a:rPr>
              <a:t>PREA Standard 115.343  Protective Custody (excerpt):</a:t>
            </a:r>
            <a:r>
              <a:rPr lang="en-US" sz="2600" strike="noStrike" u="sng">
                <a:solidFill>
                  <a:srgbClr val="404040"/>
                </a:solidFill>
                <a:latin typeface="Calibri"/>
              </a:rPr>
              <a:t>
</a:t>
            </a:r>
            <a:r>
              <a:rPr i="1" lang="en-US" sz="2400" strike="noStrike">
                <a:solidFill>
                  <a:srgbClr val="404040"/>
                </a:solidFill>
                <a:latin typeface="Calibri"/>
              </a:rPr>
              <a:t>(a) residents at high risk for sexual victimization shall not be placed in involuntary segregated housing unless an assessment of all available alternatives has been made, and a determination has been made that there is no available alternative means of separation from likely abusers. If a facility cannot conduct such an assessment immediately, the facility may hold the inmate in involuntary segregated housing for less than 24 hours while completing the assessment</a:t>
            </a:r>
            <a:r>
              <a:rPr i="1" lang="en-US" strike="noStrike">
                <a:solidFill>
                  <a:srgbClr val="404040"/>
                </a:solidFill>
                <a:latin typeface="Calibri"/>
              </a:rPr>
              <a:t>. </a:t>
            </a:r>
            <a:endParaRPr/>
          </a:p>
          <a:p>
            <a:pPr>
              <a:lnSpc>
                <a:spcPct val="100000"/>
              </a:lnSpc>
            </a:pPr>
            <a:endParaRPr/>
          </a:p>
        </p:txBody>
      </p:sp>
      <p:sp>
        <p:nvSpPr>
          <p:cNvPr id="1058" name="TextShape 3"/>
          <p:cNvSpPr txBox="1"/>
          <p:nvPr/>
        </p:nvSpPr>
        <p:spPr>
          <a:xfrm>
            <a:off x="9900360" y="6459840"/>
            <a:ext cx="1311840" cy="364680"/>
          </a:xfrm>
          <a:prstGeom prst="rect">
            <a:avLst/>
          </a:prstGeom>
          <a:noFill/>
          <a:ln>
            <a:noFill/>
          </a:ln>
        </p:spPr>
        <p:txBody>
          <a:bodyPr anchor="ctr"/>
          <a:p>
            <a:pPr>
              <a:lnSpc>
                <a:spcPct val="100000"/>
              </a:lnSpc>
            </a:pPr>
            <a:fld id="{3D6856FE-0413-4F18-AF22-9B55DBDF38F7}" type="slidenum">
              <a:rPr lang="en-US" sz="1050" strike="noStrike">
                <a:solidFill>
                  <a:srgbClr val="ffffff"/>
                </a:solidFill>
                <a:latin typeface="Calibri"/>
              </a:rPr>
              <a:t>&lt;number&gt;</a:t>
            </a:fld>
            <a:endParaRPr/>
          </a:p>
        </p:txBody>
      </p:sp>
      <p:sp>
        <p:nvSpPr>
          <p:cNvPr id="1059"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pic>
        <p:nvPicPr>
          <p:cNvPr id="1060" name="Picture 4" descr=""/>
          <p:cNvPicPr/>
          <p:nvPr/>
        </p:nvPicPr>
        <p:blipFill>
          <a:blip r:embed="rId1"/>
          <a:stretch/>
        </p:blipFill>
        <p:spPr>
          <a:xfrm>
            <a:off x="6674040" y="0"/>
            <a:ext cx="5517720" cy="1737000"/>
          </a:xfrm>
          <a:prstGeom prst="rect">
            <a:avLst/>
          </a:prstGeom>
          <a:ln>
            <a:noFill/>
          </a:ln>
        </p:spPr>
      </p:pic>
    </p:spTree>
  </p:cSld>
</p:sld>
</file>

<file path=ppt/slides/slide1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1"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Use of Isolation</a:t>
            </a:r>
            <a:endParaRPr/>
          </a:p>
        </p:txBody>
      </p:sp>
      <p:sp>
        <p:nvSpPr>
          <p:cNvPr id="1062" name="TextShape 2"/>
          <p:cNvSpPr txBox="1"/>
          <p:nvPr/>
        </p:nvSpPr>
        <p:spPr>
          <a:xfrm>
            <a:off x="1097280" y="1845720"/>
            <a:ext cx="10058040" cy="4023000"/>
          </a:xfrm>
          <a:prstGeom prst="rect">
            <a:avLst/>
          </a:prstGeom>
          <a:noFill/>
          <a:ln>
            <a:noFill/>
          </a:ln>
        </p:spPr>
        <p:txBody>
          <a:bodyPr lIns="0" rIns="0"/>
          <a:p>
            <a:pPr>
              <a:lnSpc>
                <a:spcPct val="90000"/>
              </a:lnSpc>
              <a:buFont typeface="Calibri"/>
              <a:buChar char=" "/>
            </a:pPr>
            <a:r>
              <a:rPr lang="en-US" sz="2400" strike="noStrike" u="sng">
                <a:solidFill>
                  <a:srgbClr val="404040"/>
                </a:solidFill>
                <a:latin typeface="Calibri"/>
              </a:rPr>
              <a:t>PREA Standard 115.342</a:t>
            </a:r>
            <a:endParaRPr/>
          </a:p>
          <a:p>
            <a:pPr>
              <a:lnSpc>
                <a:spcPct val="90000"/>
              </a:lnSpc>
              <a:buFont typeface="Calibri"/>
              <a:buChar char=" "/>
            </a:pPr>
            <a:r>
              <a:rPr i="1" lang="en-US" sz="2400" strike="noStrike">
                <a:solidFill>
                  <a:srgbClr val="404040"/>
                </a:solidFill>
                <a:latin typeface="Calibri"/>
              </a:rPr>
              <a:t>Residents may be isolated from others only as a last resort when less restrictive measures are inadequate to keep them and other residents safe, and then only until an alternative means of keeping all residents safe can be arranged.</a:t>
            </a:r>
            <a:endParaRPr/>
          </a:p>
          <a:p>
            <a:pPr>
              <a:lnSpc>
                <a:spcPct val="90000"/>
              </a:lnSpc>
              <a:buFont typeface="Calibri"/>
              <a:buChar char=" "/>
            </a:pPr>
            <a:r>
              <a:rPr i="1" lang="en-US" sz="2400" strike="noStrike">
                <a:solidFill>
                  <a:srgbClr val="404040"/>
                </a:solidFill>
                <a:latin typeface="Calibri"/>
              </a:rPr>
              <a:t>During any period of isolation, agencies shall not deny residents daily large-muscle exercise and any legally required educational programming or special education services. Residents in isolation shall receive daily visits from a medical or mental health care clinician. Residents shall also have access to other programs and work opportunities to the extent possible.</a:t>
            </a:r>
            <a:endParaRPr/>
          </a:p>
          <a:p>
            <a:pPr>
              <a:lnSpc>
                <a:spcPct val="90000"/>
              </a:lnSpc>
            </a:pPr>
            <a:endParaRPr/>
          </a:p>
        </p:txBody>
      </p:sp>
      <p:sp>
        <p:nvSpPr>
          <p:cNvPr id="1063"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1064" name="TextShape 4"/>
          <p:cNvSpPr txBox="1"/>
          <p:nvPr/>
        </p:nvSpPr>
        <p:spPr>
          <a:xfrm>
            <a:off x="9900360" y="6459840"/>
            <a:ext cx="1311840" cy="364680"/>
          </a:xfrm>
          <a:prstGeom prst="rect">
            <a:avLst/>
          </a:prstGeom>
          <a:noFill/>
          <a:ln>
            <a:noFill/>
          </a:ln>
        </p:spPr>
        <p:txBody>
          <a:bodyPr anchor="ctr"/>
          <a:p>
            <a:pPr algn="r">
              <a:lnSpc>
                <a:spcPct val="100000"/>
              </a:lnSpc>
            </a:pPr>
            <a:fld id="{79DDEE44-D519-4235-83D4-78EB4F36E41F}" type="slidenum">
              <a:rPr lang="en-US" sz="1050" strike="noStrike">
                <a:solidFill>
                  <a:srgbClr val="ffffff"/>
                </a:solidFill>
                <a:latin typeface="Calibri"/>
              </a:rPr>
              <a:t>&lt;number&gt;</a:t>
            </a:fld>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7"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Why Should We Care</a:t>
            </a:r>
            <a:endParaRPr/>
          </a:p>
        </p:txBody>
      </p:sp>
      <p:sp>
        <p:nvSpPr>
          <p:cNvPr id="428" name="TextShape 2"/>
          <p:cNvSpPr txBox="1"/>
          <p:nvPr/>
        </p:nvSpPr>
        <p:spPr>
          <a:xfrm>
            <a:off x="1097280" y="1845720"/>
            <a:ext cx="10058040" cy="4385520"/>
          </a:xfrm>
          <a:prstGeom prst="rect">
            <a:avLst/>
          </a:prstGeom>
          <a:noFill/>
          <a:ln>
            <a:noFill/>
          </a:ln>
        </p:spPr>
        <p:txBody>
          <a:bodyPr lIns="0" rIns="0"/>
          <a:p>
            <a:pPr>
              <a:lnSpc>
                <a:spcPct val="90000"/>
              </a:lnSpc>
              <a:buFont typeface="Calibri"/>
              <a:buChar char=" "/>
            </a:pPr>
            <a:r>
              <a:rPr lang="en-US" sz="2800" strike="noStrike">
                <a:solidFill>
                  <a:srgbClr val="404040"/>
                </a:solidFill>
                <a:latin typeface="Calibri"/>
              </a:rPr>
              <a:t>LGBTQI youth are perceived by society (their family, their friends, their teachers and classmates, strangers on the street) as being different than heterosexual or gender-conforming youth</a:t>
            </a:r>
            <a:endParaRPr/>
          </a:p>
          <a:p>
            <a:pPr>
              <a:lnSpc>
                <a:spcPct val="90000"/>
              </a:lnSpc>
              <a:buFont typeface="Calibri"/>
              <a:buChar char=" "/>
            </a:pPr>
            <a:r>
              <a:rPr lang="en-US" sz="2800" strike="noStrike">
                <a:solidFill>
                  <a:srgbClr val="404040"/>
                </a:solidFill>
                <a:latin typeface="Calibri"/>
              </a:rPr>
              <a:t>Therefore, they are often treated differently, and they have different experiences.</a:t>
            </a:r>
            <a:endParaRPr/>
          </a:p>
          <a:p>
            <a:pPr>
              <a:lnSpc>
                <a:spcPct val="90000"/>
              </a:lnSpc>
            </a:pPr>
            <a:endParaRPr/>
          </a:p>
          <a:p>
            <a:pPr>
              <a:lnSpc>
                <a:spcPct val="100000"/>
              </a:lnSpc>
            </a:pPr>
            <a:r>
              <a:rPr lang="en-US" sz="2800" strike="noStrike">
                <a:solidFill>
                  <a:srgbClr val="404040"/>
                </a:solidFill>
                <a:latin typeface="Calibri"/>
              </a:rPr>
              <a:t>Our experiences shape who we are: how we view the world, the assumptions we make, and how we interact with others – our attitudes, values and beliefs. </a:t>
            </a:r>
            <a:endParaRPr/>
          </a:p>
        </p:txBody>
      </p:sp>
      <p:sp>
        <p:nvSpPr>
          <p:cNvPr id="429" name="CustomShape 3"/>
          <p:cNvSpPr/>
          <p:nvPr/>
        </p:nvSpPr>
        <p:spPr>
          <a:xfrm>
            <a:off x="5283360" y="3657600"/>
            <a:ext cx="1117080" cy="111708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430" name="CustomShape 4"/>
          <p:cNvSpPr/>
          <p:nvPr/>
        </p:nvSpPr>
        <p:spPr>
          <a:xfrm>
            <a:off x="6198840" y="224640"/>
            <a:ext cx="1775880" cy="364680"/>
          </a:xfrm>
          <a:prstGeom prst="rect">
            <a:avLst/>
          </a:prstGeom>
          <a:noFill/>
          <a:ln>
            <a:noFill/>
          </a:ln>
        </p:spPr>
        <p:style>
          <a:lnRef idx="0"/>
          <a:fillRef idx="0"/>
          <a:effectRef idx="0"/>
          <a:fontRef idx="minor"/>
        </p:style>
        <p:txBody>
          <a:bodyPr anchor="ctr"/>
          <a:p>
            <a:pPr>
              <a:lnSpc>
                <a:spcPct val="100000"/>
              </a:lnSpc>
            </a:pPr>
            <a:fld id="{8259664C-BEA2-45E2-90C7-1992E31D3474}" type="slidenum">
              <a:rPr lang="en-US" sz="1200" strike="noStrike">
                <a:solidFill>
                  <a:srgbClr val="ffffff"/>
                </a:solidFill>
                <a:latin typeface="Arial"/>
              </a:rPr>
              <a:t>&lt;number&gt;</a:t>
            </a:fld>
            <a:endParaRPr/>
          </a:p>
        </p:txBody>
      </p:sp>
      <p:sp>
        <p:nvSpPr>
          <p:cNvPr id="431"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432" name="TextShape 6"/>
          <p:cNvSpPr txBox="1"/>
          <p:nvPr/>
        </p:nvSpPr>
        <p:spPr>
          <a:xfrm>
            <a:off x="9900360" y="6459840"/>
            <a:ext cx="1311840" cy="364680"/>
          </a:xfrm>
          <a:prstGeom prst="rect">
            <a:avLst/>
          </a:prstGeom>
          <a:noFill/>
          <a:ln>
            <a:noFill/>
          </a:ln>
        </p:spPr>
        <p:txBody>
          <a:bodyPr anchor="ctr"/>
          <a:p>
            <a:pPr algn="r">
              <a:lnSpc>
                <a:spcPct val="100000"/>
              </a:lnSpc>
            </a:pPr>
            <a:fld id="{B52AAB9F-81AC-42C4-82E9-18EBE8D83963}" type="slidenum">
              <a:rPr lang="en-US" sz="1050" strike="noStrike">
                <a:solidFill>
                  <a:srgbClr val="ffffff"/>
                </a:solidFill>
                <a:latin typeface="Calibri"/>
              </a:rPr>
              <a:t>&lt;number&gt;</a:t>
            </a:fld>
            <a:endParaRPr/>
          </a:p>
        </p:txBody>
      </p:sp>
    </p:spTree>
  </p:cSld>
</p:sld>
</file>

<file path=ppt/slides/slide1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5"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Use of Isolation </a:t>
            </a:r>
            <a:endParaRPr/>
          </a:p>
        </p:txBody>
      </p:sp>
      <p:sp>
        <p:nvSpPr>
          <p:cNvPr id="1066" name="TextShape 2"/>
          <p:cNvSpPr txBox="1"/>
          <p:nvPr/>
        </p:nvSpPr>
        <p:spPr>
          <a:xfrm>
            <a:off x="1097280" y="1845720"/>
            <a:ext cx="10058040" cy="4023000"/>
          </a:xfrm>
          <a:prstGeom prst="rect">
            <a:avLst/>
          </a:prstGeom>
          <a:noFill/>
          <a:ln>
            <a:noFill/>
          </a:ln>
        </p:spPr>
        <p:txBody>
          <a:bodyPr lIns="0" rIns="0"/>
          <a:p>
            <a:pPr>
              <a:lnSpc>
                <a:spcPct val="90000"/>
              </a:lnSpc>
              <a:buFont typeface="Calibri"/>
              <a:buChar char=" "/>
            </a:pPr>
            <a:r>
              <a:rPr lang="en-US" sz="2400" strike="noStrike" u="sng">
                <a:solidFill>
                  <a:srgbClr val="404040"/>
                </a:solidFill>
                <a:latin typeface="Calibri"/>
              </a:rPr>
              <a:t>PREA Standard 115.432 (continued)</a:t>
            </a:r>
            <a:endParaRPr/>
          </a:p>
          <a:p>
            <a:pPr>
              <a:lnSpc>
                <a:spcPct val="90000"/>
              </a:lnSpc>
              <a:buFont typeface="Calibri"/>
              <a:buChar char=" "/>
            </a:pPr>
            <a:r>
              <a:rPr i="1" lang="en-US" sz="2400" strike="noStrike">
                <a:solidFill>
                  <a:srgbClr val="404040"/>
                </a:solidFill>
                <a:latin typeface="Calibri"/>
              </a:rPr>
              <a:t>If a resident is isolated pursuant to paragraph (b) of this section, the facility shall clearly document:</a:t>
            </a:r>
            <a:endParaRPr/>
          </a:p>
          <a:p>
            <a:pPr>
              <a:lnSpc>
                <a:spcPct val="100000"/>
              </a:lnSpc>
            </a:pPr>
            <a:r>
              <a:rPr i="1" lang="en-US" sz="2400" strike="noStrike">
                <a:solidFill>
                  <a:srgbClr val="404040"/>
                </a:solidFill>
                <a:latin typeface="Calibri"/>
              </a:rPr>
              <a:t>1. The basis for the facility’s concern for the resident’s safety; and</a:t>
            </a:r>
            <a:endParaRPr/>
          </a:p>
          <a:p>
            <a:pPr>
              <a:lnSpc>
                <a:spcPct val="100000"/>
              </a:lnSpc>
            </a:pPr>
            <a:r>
              <a:rPr i="1" lang="en-US" sz="2400" strike="noStrike">
                <a:solidFill>
                  <a:srgbClr val="404040"/>
                </a:solidFill>
                <a:latin typeface="Calibri"/>
              </a:rPr>
              <a:t>2. The reason why no alternative means of separation can be arranged.</a:t>
            </a:r>
            <a:endParaRPr/>
          </a:p>
          <a:p>
            <a:pPr>
              <a:lnSpc>
                <a:spcPct val="90000"/>
              </a:lnSpc>
              <a:buFont typeface="Calibri"/>
              <a:buChar char=" "/>
            </a:pPr>
            <a:r>
              <a:rPr i="1" lang="en-US" sz="2400" strike="noStrike">
                <a:solidFill>
                  <a:srgbClr val="404040"/>
                </a:solidFill>
                <a:latin typeface="Calibri"/>
              </a:rPr>
              <a:t>Every 30 days, the facility shall afford each resident a review to determine whether there is a continuing need for separation from the general population.</a:t>
            </a:r>
            <a:endParaRPr/>
          </a:p>
          <a:p>
            <a:pPr>
              <a:lnSpc>
                <a:spcPct val="90000"/>
              </a:lnSpc>
              <a:buFont typeface="Calibri"/>
              <a:buChar char=" "/>
            </a:pPr>
            <a:r>
              <a:rPr b="1" i="1" lang="en-US" sz="2000" strike="noStrike">
                <a:solidFill>
                  <a:srgbClr val="404040"/>
                </a:solidFill>
                <a:latin typeface="Calibri"/>
              </a:rPr>
              <a:t> </a:t>
            </a:r>
            <a:endParaRPr/>
          </a:p>
        </p:txBody>
      </p:sp>
      <p:sp>
        <p:nvSpPr>
          <p:cNvPr id="1067"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1068" name="TextShape 4"/>
          <p:cNvSpPr txBox="1"/>
          <p:nvPr/>
        </p:nvSpPr>
        <p:spPr>
          <a:xfrm>
            <a:off x="9900360" y="6459840"/>
            <a:ext cx="1311840" cy="364680"/>
          </a:xfrm>
          <a:prstGeom prst="rect">
            <a:avLst/>
          </a:prstGeom>
          <a:noFill/>
          <a:ln>
            <a:noFill/>
          </a:ln>
        </p:spPr>
        <p:txBody>
          <a:bodyPr anchor="ctr"/>
          <a:p>
            <a:pPr algn="r">
              <a:lnSpc>
                <a:spcPct val="100000"/>
              </a:lnSpc>
            </a:pPr>
            <a:fld id="{3799870A-8A3D-4A30-845F-220A790E0344}" type="slidenum">
              <a:rPr lang="en-US" sz="1050" strike="noStrike">
                <a:solidFill>
                  <a:srgbClr val="ffffff"/>
                </a:solidFill>
                <a:latin typeface="Calibri"/>
              </a:rPr>
              <a:t>&lt;number&gt;</a:t>
            </a:fld>
            <a:endParaRPr/>
          </a:p>
        </p:txBody>
      </p:sp>
    </p:spTree>
  </p:cSld>
</p:sld>
</file>

<file path=ppt/slides/slide1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9" name="TextShape 1"/>
          <p:cNvSpPr txBox="1"/>
          <p:nvPr/>
        </p:nvSpPr>
        <p:spPr>
          <a:xfrm>
            <a:off x="352440" y="538920"/>
            <a:ext cx="3409560" cy="2472480"/>
          </a:xfrm>
          <a:prstGeom prst="rect">
            <a:avLst/>
          </a:prstGeom>
          <a:noFill/>
          <a:ln>
            <a:noFill/>
          </a:ln>
        </p:spPr>
        <p:txBody>
          <a:bodyPr anchor="b"/>
          <a:p>
            <a:pPr algn="ctr">
              <a:lnSpc>
                <a:spcPct val="100000"/>
              </a:lnSpc>
            </a:pPr>
            <a:r>
              <a:rPr lang="en-US" sz="4000" strike="noStrike">
                <a:solidFill>
                  <a:srgbClr val="ffffff"/>
                </a:solidFill>
                <a:latin typeface="Calibri Light"/>
              </a:rPr>
              <a:t>Group Discussion</a:t>
            </a:r>
            <a:endParaRPr/>
          </a:p>
        </p:txBody>
      </p:sp>
      <p:sp>
        <p:nvSpPr>
          <p:cNvPr id="1070" name="TextShape 2"/>
          <p:cNvSpPr txBox="1"/>
          <p:nvPr/>
        </p:nvSpPr>
        <p:spPr>
          <a:xfrm>
            <a:off x="4457880" y="2118240"/>
            <a:ext cx="7378920" cy="3234960"/>
          </a:xfrm>
          <a:prstGeom prst="rect">
            <a:avLst/>
          </a:prstGeom>
          <a:noFill/>
          <a:ln>
            <a:noFill/>
          </a:ln>
        </p:spPr>
        <p:txBody>
          <a:bodyPr lIns="0" rIns="0"/>
          <a:p>
            <a:pPr algn="ctr">
              <a:lnSpc>
                <a:spcPct val="100000"/>
              </a:lnSpc>
            </a:pPr>
            <a:r>
              <a:rPr i="1" lang="en-US" sz="2800" strike="noStrike">
                <a:solidFill>
                  <a:srgbClr val="404040"/>
                </a:solidFill>
                <a:latin typeface="Calibri"/>
              </a:rPr>
              <a:t>Who should be involved in the placement decisions for transgender residents. What processes should the unit team follow?</a:t>
            </a:r>
            <a:endParaRPr/>
          </a:p>
          <a:p>
            <a:pPr algn="ctr">
              <a:lnSpc>
                <a:spcPct val="100000"/>
              </a:lnSpc>
            </a:pPr>
            <a:endParaRPr/>
          </a:p>
        </p:txBody>
      </p:sp>
      <p:sp>
        <p:nvSpPr>
          <p:cNvPr id="1071" name="TextShape 3"/>
          <p:cNvSpPr txBox="1"/>
          <p:nvPr/>
        </p:nvSpPr>
        <p:spPr>
          <a:xfrm>
            <a:off x="4800600" y="6459840"/>
            <a:ext cx="4647960" cy="364680"/>
          </a:xfrm>
          <a:prstGeom prst="rect">
            <a:avLst/>
          </a:prstGeom>
          <a:noFill/>
          <a:ln>
            <a:noFill/>
          </a:ln>
        </p:spPr>
        <p:txBody>
          <a:bodyPr anchor="ctr"/>
          <a:p>
            <a:pPr>
              <a:lnSpc>
                <a:spcPct val="100000"/>
              </a:lnSpc>
            </a:pPr>
            <a:r>
              <a:rPr lang="en-US" sz="900" strike="noStrike">
                <a:solidFill>
                  <a:srgbClr val="455f51"/>
                </a:solidFill>
                <a:latin typeface="Calibri"/>
              </a:rPr>
              <a:t>The Moss Group, Inc. </a:t>
            </a:r>
            <a:endParaRPr/>
          </a:p>
        </p:txBody>
      </p:sp>
      <p:sp>
        <p:nvSpPr>
          <p:cNvPr id="1072" name="TextShape 4"/>
          <p:cNvSpPr txBox="1"/>
          <p:nvPr/>
        </p:nvSpPr>
        <p:spPr>
          <a:xfrm>
            <a:off x="9900360" y="6459840"/>
            <a:ext cx="1311840" cy="364680"/>
          </a:xfrm>
          <a:prstGeom prst="rect">
            <a:avLst/>
          </a:prstGeom>
          <a:noFill/>
          <a:ln>
            <a:noFill/>
          </a:ln>
        </p:spPr>
        <p:txBody>
          <a:bodyPr anchor="ctr"/>
          <a:p>
            <a:pPr>
              <a:lnSpc>
                <a:spcPct val="100000"/>
              </a:lnSpc>
            </a:pPr>
            <a:fld id="{43901835-E543-44FD-AD68-952FAD64D047}" type="slidenum">
              <a:rPr lang="en-US" sz="1050" strike="noStrike">
                <a:solidFill>
                  <a:srgbClr val="455f51"/>
                </a:solidFill>
                <a:latin typeface="Calibri"/>
              </a:rPr>
              <a:t>&lt;number&gt;</a:t>
            </a:fld>
            <a:endParaRPr/>
          </a:p>
        </p:txBody>
      </p:sp>
      <p:pic>
        <p:nvPicPr>
          <p:cNvPr id="1073" name="Picture 6" descr=""/>
          <p:cNvPicPr/>
          <p:nvPr/>
        </p:nvPicPr>
        <p:blipFill>
          <a:blip r:embed="rId1"/>
          <a:stretch/>
        </p:blipFill>
        <p:spPr>
          <a:xfrm>
            <a:off x="457200" y="3011760"/>
            <a:ext cx="3200040" cy="2680560"/>
          </a:xfrm>
          <a:prstGeom prst="rect">
            <a:avLst/>
          </a:prstGeom>
          <a:ln>
            <a:noFill/>
          </a:ln>
        </p:spPr>
      </p:pic>
    </p:spTree>
  </p:cSld>
</p:sld>
</file>

<file path=ppt/slides/slide1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74"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Re-Assessment</a:t>
            </a:r>
            <a:endParaRPr/>
          </a:p>
        </p:txBody>
      </p:sp>
      <p:sp>
        <p:nvSpPr>
          <p:cNvPr id="1075" name="TextShape 2"/>
          <p:cNvSpPr txBox="1"/>
          <p:nvPr/>
        </p:nvSpPr>
        <p:spPr>
          <a:xfrm>
            <a:off x="1097280" y="1845720"/>
            <a:ext cx="10058040" cy="4023000"/>
          </a:xfrm>
          <a:prstGeom prst="rect">
            <a:avLst/>
          </a:prstGeom>
          <a:noFill/>
          <a:ln>
            <a:noFill/>
          </a:ln>
        </p:spPr>
        <p:txBody>
          <a:bodyPr lIns="0" rIns="0"/>
          <a:p>
            <a:pPr>
              <a:lnSpc>
                <a:spcPct val="100000"/>
              </a:lnSpc>
            </a:pPr>
            <a:r>
              <a:rPr lang="en-US" sz="2600" strike="noStrike" u="sng">
                <a:solidFill>
                  <a:srgbClr val="404040"/>
                </a:solidFill>
                <a:latin typeface="Calibri"/>
              </a:rPr>
              <a:t>PREA Standard 115.342(d) </a:t>
            </a:r>
            <a:r>
              <a:rPr i="1" lang="en-US" sz="2600" strike="noStrike">
                <a:solidFill>
                  <a:srgbClr val="404040"/>
                </a:solidFill>
                <a:latin typeface="Calibri"/>
              </a:rPr>
              <a:t>requires that placement and programming assignments for each transgender or intersex inmate shall be reassessed at least twice each year to review any threats to safety experienced by the resident. </a:t>
            </a:r>
            <a:endParaRPr/>
          </a:p>
          <a:p>
            <a:pPr>
              <a:lnSpc>
                <a:spcPct val="100000"/>
              </a:lnSpc>
              <a:buFont typeface="Courier New"/>
              <a:buChar char="o"/>
            </a:pPr>
            <a:r>
              <a:rPr lang="en-US" sz="2600" strike="noStrike">
                <a:solidFill>
                  <a:srgbClr val="404040"/>
                </a:solidFill>
                <a:latin typeface="Calibri"/>
              </a:rPr>
              <a:t>Best practice dictates that housing placement be reassessed upon request and in the event of an incident of physical or sexual abuse. </a:t>
            </a:r>
            <a:endParaRPr/>
          </a:p>
          <a:p>
            <a:pPr>
              <a:lnSpc>
                <a:spcPct val="100000"/>
              </a:lnSpc>
            </a:pPr>
            <a:endParaRPr/>
          </a:p>
        </p:txBody>
      </p:sp>
      <p:sp>
        <p:nvSpPr>
          <p:cNvPr id="1076" name="TextShape 3"/>
          <p:cNvSpPr txBox="1"/>
          <p:nvPr/>
        </p:nvSpPr>
        <p:spPr>
          <a:xfrm>
            <a:off x="9900360" y="6459840"/>
            <a:ext cx="1311840" cy="364680"/>
          </a:xfrm>
          <a:prstGeom prst="rect">
            <a:avLst/>
          </a:prstGeom>
          <a:noFill/>
          <a:ln>
            <a:noFill/>
          </a:ln>
        </p:spPr>
        <p:txBody>
          <a:bodyPr anchor="ctr"/>
          <a:p>
            <a:pPr>
              <a:lnSpc>
                <a:spcPct val="100000"/>
              </a:lnSpc>
            </a:pPr>
            <a:fld id="{2AE091EA-950B-411A-94B1-26A0860D5F4C}" type="slidenum">
              <a:rPr lang="en-US" sz="1050" strike="noStrike">
                <a:solidFill>
                  <a:srgbClr val="ffffff"/>
                </a:solidFill>
                <a:latin typeface="Calibri"/>
              </a:rPr>
              <a:t>&lt;number&gt;</a:t>
            </a:fld>
            <a:endParaRPr/>
          </a:p>
        </p:txBody>
      </p:sp>
      <p:sp>
        <p:nvSpPr>
          <p:cNvPr id="1077"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sld>
</file>

<file path=ppt/slides/slide1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78" name="TextShape 1"/>
          <p:cNvSpPr txBox="1"/>
          <p:nvPr/>
        </p:nvSpPr>
        <p:spPr>
          <a:xfrm>
            <a:off x="1097280" y="758880"/>
            <a:ext cx="10058040" cy="3565800"/>
          </a:xfrm>
          <a:prstGeom prst="rect">
            <a:avLst/>
          </a:prstGeom>
          <a:noFill/>
          <a:ln>
            <a:noFill/>
          </a:ln>
        </p:spPr>
        <p:txBody>
          <a:bodyPr anchor="b"/>
          <a:p>
            <a:pPr>
              <a:lnSpc>
                <a:spcPct val="85000"/>
              </a:lnSpc>
            </a:pPr>
            <a:r>
              <a:rPr lang="en-US" sz="6600" strike="noStrike">
                <a:solidFill>
                  <a:srgbClr val="404040"/>
                </a:solidFill>
                <a:latin typeface="Calibri Light"/>
              </a:rPr>
              <a:t>Questions</a:t>
            </a:r>
            <a:endParaRPr/>
          </a:p>
        </p:txBody>
      </p:sp>
      <p:pic>
        <p:nvPicPr>
          <p:cNvPr id="1079" name="Picture 3" descr=""/>
          <p:cNvPicPr/>
          <p:nvPr/>
        </p:nvPicPr>
        <p:blipFill>
          <a:blip r:embed="rId1"/>
          <a:stretch/>
        </p:blipFill>
        <p:spPr>
          <a:xfrm>
            <a:off x="4588200" y="2024280"/>
            <a:ext cx="2151000" cy="2151000"/>
          </a:xfrm>
          <a:prstGeom prst="rect">
            <a:avLst/>
          </a:prstGeom>
          <a:ln>
            <a:noFill/>
          </a:ln>
        </p:spPr>
      </p:pic>
      <p:sp>
        <p:nvSpPr>
          <p:cNvPr id="1080" name="TextShape 2"/>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1081" name="TextShape 3"/>
          <p:cNvSpPr txBox="1"/>
          <p:nvPr/>
        </p:nvSpPr>
        <p:spPr>
          <a:xfrm>
            <a:off x="9900360" y="6459840"/>
            <a:ext cx="1311840" cy="364680"/>
          </a:xfrm>
          <a:prstGeom prst="rect">
            <a:avLst/>
          </a:prstGeom>
          <a:noFill/>
          <a:ln>
            <a:noFill/>
          </a:ln>
        </p:spPr>
        <p:txBody>
          <a:bodyPr anchor="ctr"/>
          <a:p>
            <a:pPr algn="r">
              <a:lnSpc>
                <a:spcPct val="100000"/>
              </a:lnSpc>
            </a:pPr>
            <a:fld id="{F3BDAF19-7890-43AB-AC97-D690BE7352F7}" type="slidenum">
              <a:rPr lang="en-US" sz="1050" strike="noStrike">
                <a:solidFill>
                  <a:srgbClr val="ffffff"/>
                </a:solidFill>
                <a:latin typeface="Calibri"/>
              </a:rPr>
              <a:t>&lt;number&gt;</a:t>
            </a:fld>
            <a:endParaRPr/>
          </a:p>
        </p:txBody>
      </p:sp>
    </p:spTree>
  </p:cSld>
</p:sld>
</file>

<file path=ppt/slides/slide1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2" name="TextShape 1"/>
          <p:cNvSpPr txBox="1"/>
          <p:nvPr/>
        </p:nvSpPr>
        <p:spPr>
          <a:xfrm>
            <a:off x="1097280" y="758880"/>
            <a:ext cx="10058040" cy="3565800"/>
          </a:xfrm>
          <a:prstGeom prst="rect">
            <a:avLst/>
          </a:prstGeom>
          <a:noFill/>
          <a:ln>
            <a:noFill/>
          </a:ln>
        </p:spPr>
        <p:txBody>
          <a:bodyPr anchor="b"/>
          <a:p>
            <a:pPr>
              <a:lnSpc>
                <a:spcPct val="85000"/>
              </a:lnSpc>
            </a:pPr>
            <a:r>
              <a:rPr lang="en-US" sz="6000" strike="noStrike">
                <a:solidFill>
                  <a:srgbClr val="404040"/>
                </a:solidFill>
                <a:latin typeface="Calibri Light"/>
              </a:rPr>
              <a:t>
</a:t>
            </a:r>
            <a:r>
              <a:rPr lang="en-US" sz="6000" strike="noStrike">
                <a:solidFill>
                  <a:srgbClr val="404040"/>
                </a:solidFill>
                <a:latin typeface="Calibri Light"/>
              </a:rPr>
              <a:t>Now It’s Your Turn! </a:t>
            </a:r>
            <a:endParaRPr/>
          </a:p>
        </p:txBody>
      </p:sp>
      <p:sp>
        <p:nvSpPr>
          <p:cNvPr id="1083" name="TextShape 2"/>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1084" name="TextShape 3"/>
          <p:cNvSpPr txBox="1"/>
          <p:nvPr/>
        </p:nvSpPr>
        <p:spPr>
          <a:xfrm>
            <a:off x="9900360" y="6459840"/>
            <a:ext cx="1311840" cy="364680"/>
          </a:xfrm>
          <a:prstGeom prst="rect">
            <a:avLst/>
          </a:prstGeom>
          <a:noFill/>
          <a:ln>
            <a:noFill/>
          </a:ln>
        </p:spPr>
        <p:txBody>
          <a:bodyPr anchor="ctr"/>
          <a:p>
            <a:pPr algn="r">
              <a:lnSpc>
                <a:spcPct val="100000"/>
              </a:lnSpc>
            </a:pPr>
            <a:fld id="{6C8F7691-3A8F-4585-9371-9852F7AA9CD7}" type="slidenum">
              <a:rPr lang="en-US" sz="1050" strike="noStrike">
                <a:solidFill>
                  <a:srgbClr val="ffffff"/>
                </a:solidFill>
                <a:latin typeface="Calibri"/>
              </a:rPr>
              <a:t>&lt;number&gt;</a:t>
            </a:fld>
            <a:endParaRPr/>
          </a:p>
        </p:txBody>
      </p:sp>
    </p:spTree>
  </p:cSld>
</p:sld>
</file>

<file path=ppt/slides/slide1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5"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Module Review Guiding Questions</a:t>
            </a:r>
            <a:r>
              <a:rPr lang="en-US" sz="4800" strike="noStrike">
                <a:solidFill>
                  <a:srgbClr val="404040"/>
                </a:solidFill>
                <a:latin typeface="Calibri Light"/>
              </a:rPr>
              <a:t>	</a:t>
            </a:r>
            <a:endParaRPr/>
          </a:p>
        </p:txBody>
      </p:sp>
      <p:sp>
        <p:nvSpPr>
          <p:cNvPr id="1086" name="TextShape 2"/>
          <p:cNvSpPr txBox="1"/>
          <p:nvPr/>
        </p:nvSpPr>
        <p:spPr>
          <a:xfrm>
            <a:off x="1097280" y="1845720"/>
            <a:ext cx="10058040" cy="4023000"/>
          </a:xfrm>
          <a:prstGeom prst="rect">
            <a:avLst/>
          </a:prstGeom>
          <a:noFill/>
          <a:ln>
            <a:noFill/>
          </a:ln>
        </p:spPr>
        <p:txBody>
          <a:bodyPr lIns="0" rIns="0"/>
          <a:p>
            <a:pPr>
              <a:lnSpc>
                <a:spcPct val="90000"/>
              </a:lnSpc>
              <a:buFont typeface="Calibri"/>
              <a:buChar char=" "/>
            </a:pPr>
            <a:r>
              <a:rPr lang="en-US" sz="2400" strike="noStrike">
                <a:solidFill>
                  <a:srgbClr val="404040"/>
                </a:solidFill>
                <a:latin typeface="Calibri"/>
              </a:rPr>
              <a:t>In your small group please review each of the modules you were assigned. For each module have a discussion using the following questions as a guide:</a:t>
            </a:r>
            <a:endParaRPr/>
          </a:p>
          <a:p>
            <a:pPr>
              <a:lnSpc>
                <a:spcPct val="100000"/>
              </a:lnSpc>
              <a:buFont typeface="Courier New"/>
              <a:buChar char="o"/>
            </a:pPr>
            <a:r>
              <a:rPr lang="en-US" sz="2400" strike="noStrike">
                <a:solidFill>
                  <a:srgbClr val="404040"/>
                </a:solidFill>
                <a:latin typeface="Calibri"/>
              </a:rPr>
              <a:t>What did you like that was included in the module; what was the most important information?</a:t>
            </a:r>
            <a:endParaRPr/>
          </a:p>
          <a:p>
            <a:pPr>
              <a:lnSpc>
                <a:spcPct val="100000"/>
              </a:lnSpc>
              <a:buFont typeface="Courier New"/>
              <a:buChar char="o"/>
            </a:pPr>
            <a:r>
              <a:rPr lang="en-US" sz="2400" strike="noStrike">
                <a:solidFill>
                  <a:srgbClr val="404040"/>
                </a:solidFill>
                <a:latin typeface="Calibri"/>
              </a:rPr>
              <a:t>What was hard to follow or understand? Describe this and also some suggestions for improvement.</a:t>
            </a:r>
            <a:endParaRPr/>
          </a:p>
          <a:p>
            <a:pPr>
              <a:lnSpc>
                <a:spcPct val="100000"/>
              </a:lnSpc>
              <a:buFont typeface="Courier New"/>
              <a:buChar char="o"/>
            </a:pPr>
            <a:r>
              <a:rPr lang="en-US" sz="2400" strike="noStrike">
                <a:solidFill>
                  <a:srgbClr val="404040"/>
                </a:solidFill>
                <a:latin typeface="Calibri"/>
              </a:rPr>
              <a:t>What would you want more of? Was there additional content or practice you would like to see included?</a:t>
            </a:r>
            <a:endParaRPr/>
          </a:p>
          <a:p>
            <a:pPr>
              <a:lnSpc>
                <a:spcPct val="100000"/>
              </a:lnSpc>
              <a:buFont typeface="Courier New"/>
              <a:buChar char="o"/>
            </a:pPr>
            <a:r>
              <a:rPr lang="en-US" sz="2400" strike="noStrike">
                <a:solidFill>
                  <a:srgbClr val="404040"/>
                </a:solidFill>
                <a:latin typeface="Calibri"/>
              </a:rPr>
              <a:t>What else?</a:t>
            </a:r>
            <a:endParaRPr/>
          </a:p>
        </p:txBody>
      </p:sp>
      <p:sp>
        <p:nvSpPr>
          <p:cNvPr id="1087"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1088" name="TextShape 4"/>
          <p:cNvSpPr txBox="1"/>
          <p:nvPr/>
        </p:nvSpPr>
        <p:spPr>
          <a:xfrm>
            <a:off x="9900360" y="6459840"/>
            <a:ext cx="1311840" cy="364680"/>
          </a:xfrm>
          <a:prstGeom prst="rect">
            <a:avLst/>
          </a:prstGeom>
          <a:noFill/>
          <a:ln>
            <a:noFill/>
          </a:ln>
        </p:spPr>
        <p:txBody>
          <a:bodyPr anchor="ctr"/>
          <a:p>
            <a:pPr algn="r">
              <a:lnSpc>
                <a:spcPct val="100000"/>
              </a:lnSpc>
            </a:pPr>
            <a:fld id="{D014F05E-2481-44B2-BF62-B5DC8AB342F0}" type="slidenum">
              <a:rPr lang="en-US" sz="1050" strike="noStrike">
                <a:solidFill>
                  <a:srgbClr val="ffffff"/>
                </a:solidFill>
                <a:latin typeface="Calibri"/>
              </a:rPr>
              <a:t>&lt;number&gt;</a:t>
            </a:fld>
            <a:endParaRPr/>
          </a:p>
        </p:txBody>
      </p:sp>
    </p:spTree>
  </p:cSld>
</p:sld>
</file>

<file path=ppt/slides/slide1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9"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Wrap up</a:t>
            </a:r>
            <a:endParaRPr/>
          </a:p>
        </p:txBody>
      </p:sp>
      <p:sp>
        <p:nvSpPr>
          <p:cNvPr id="1090" name="TextShape 2"/>
          <p:cNvSpPr txBox="1"/>
          <p:nvPr/>
        </p:nvSpPr>
        <p:spPr>
          <a:xfrm>
            <a:off x="1097280" y="1845720"/>
            <a:ext cx="10058040" cy="4023000"/>
          </a:xfrm>
          <a:prstGeom prst="rect">
            <a:avLst/>
          </a:prstGeom>
          <a:noFill/>
          <a:ln>
            <a:noFill/>
          </a:ln>
        </p:spPr>
        <p:txBody>
          <a:bodyPr lIns="0" rIns="0"/>
          <a:p>
            <a:pPr>
              <a:lnSpc>
                <a:spcPct val="100000"/>
              </a:lnSpc>
              <a:buFont typeface="Arial"/>
              <a:buChar char="•"/>
            </a:pPr>
            <a:r>
              <a:rPr lang="en-US" sz="3000" strike="noStrike">
                <a:solidFill>
                  <a:srgbClr val="404040"/>
                </a:solidFill>
                <a:latin typeface="Calibri"/>
              </a:rPr>
              <a:t> </a:t>
            </a:r>
            <a:r>
              <a:rPr lang="en-US" sz="3000" strike="noStrike">
                <a:solidFill>
                  <a:srgbClr val="404040"/>
                </a:solidFill>
                <a:latin typeface="Calibri"/>
              </a:rPr>
              <a:t>Review of Training Objectives</a:t>
            </a:r>
            <a:endParaRPr/>
          </a:p>
          <a:p>
            <a:pPr>
              <a:lnSpc>
                <a:spcPct val="100000"/>
              </a:lnSpc>
              <a:buFont typeface="Arial"/>
              <a:buChar char="•"/>
            </a:pPr>
            <a:r>
              <a:rPr lang="en-US" sz="3000" strike="noStrike">
                <a:solidFill>
                  <a:srgbClr val="404040"/>
                </a:solidFill>
                <a:latin typeface="Calibri"/>
              </a:rPr>
              <a:t> </a:t>
            </a:r>
            <a:r>
              <a:rPr lang="en-US" sz="3000" strike="noStrike">
                <a:solidFill>
                  <a:srgbClr val="404040"/>
                </a:solidFill>
                <a:latin typeface="Calibri"/>
              </a:rPr>
              <a:t>Parking Lot</a:t>
            </a:r>
            <a:endParaRPr/>
          </a:p>
          <a:p>
            <a:pPr>
              <a:lnSpc>
                <a:spcPct val="100000"/>
              </a:lnSpc>
              <a:buFont typeface="Arial"/>
              <a:buChar char="•"/>
            </a:pPr>
            <a:r>
              <a:rPr lang="en-US" sz="3000" strike="noStrike">
                <a:solidFill>
                  <a:srgbClr val="404040"/>
                </a:solidFill>
                <a:latin typeface="Calibri"/>
              </a:rPr>
              <a:t> </a:t>
            </a:r>
            <a:r>
              <a:rPr lang="en-US" sz="3000" strike="noStrike">
                <a:solidFill>
                  <a:srgbClr val="404040"/>
                </a:solidFill>
                <a:latin typeface="Calibri"/>
              </a:rPr>
              <a:t>Evaluations</a:t>
            </a:r>
            <a:endParaRPr/>
          </a:p>
          <a:p>
            <a:pPr>
              <a:lnSpc>
                <a:spcPct val="100000"/>
              </a:lnSpc>
            </a:pPr>
            <a:endParaRPr/>
          </a:p>
        </p:txBody>
      </p:sp>
      <p:sp>
        <p:nvSpPr>
          <p:cNvPr id="1091"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1092" name="TextShape 4"/>
          <p:cNvSpPr txBox="1"/>
          <p:nvPr/>
        </p:nvSpPr>
        <p:spPr>
          <a:xfrm>
            <a:off x="9900360" y="6459840"/>
            <a:ext cx="1311840" cy="364680"/>
          </a:xfrm>
          <a:prstGeom prst="rect">
            <a:avLst/>
          </a:prstGeom>
          <a:noFill/>
          <a:ln>
            <a:noFill/>
          </a:ln>
        </p:spPr>
        <p:txBody>
          <a:bodyPr anchor="ctr"/>
          <a:p>
            <a:pPr algn="r">
              <a:lnSpc>
                <a:spcPct val="100000"/>
              </a:lnSpc>
            </a:pPr>
            <a:fld id="{AA5432C0-1E93-43A8-882B-70239C8E9BAC}" type="slidenum">
              <a:rPr lang="en-US" sz="1050" strike="noStrike">
                <a:solidFill>
                  <a:srgbClr val="ffffff"/>
                </a:solidFill>
                <a:latin typeface="Calibri"/>
              </a:rPr>
              <a:t>&lt;number&gt;</a:t>
            </a:fld>
            <a:endParaRPr/>
          </a:p>
        </p:txBody>
      </p:sp>
    </p:spTree>
  </p:cSld>
</p:sld>
</file>

<file path=ppt/slides/slide1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93" name="TextShape 1"/>
          <p:cNvSpPr txBox="1"/>
          <p:nvPr/>
        </p:nvSpPr>
        <p:spPr>
          <a:xfrm>
            <a:off x="1097280" y="286560"/>
            <a:ext cx="10058040" cy="1450440"/>
          </a:xfrm>
          <a:prstGeom prst="rect">
            <a:avLst/>
          </a:prstGeom>
          <a:noFill/>
          <a:ln>
            <a:noFill/>
          </a:ln>
        </p:spPr>
        <p:txBody>
          <a:bodyPr anchor="b"/>
          <a:p>
            <a:pPr algn="ctr">
              <a:lnSpc>
                <a:spcPct val="100000"/>
              </a:lnSpc>
            </a:pPr>
            <a:r>
              <a:rPr lang="en-US" sz="4800" strike="noStrike">
                <a:solidFill>
                  <a:srgbClr val="404040"/>
                </a:solidFill>
                <a:latin typeface="Calibri Light"/>
              </a:rPr>
              <a:t>Thank You!</a:t>
            </a:r>
            <a:endParaRPr/>
          </a:p>
        </p:txBody>
      </p:sp>
      <p:sp>
        <p:nvSpPr>
          <p:cNvPr id="1094" name="TextShape 2"/>
          <p:cNvSpPr txBox="1"/>
          <p:nvPr/>
        </p:nvSpPr>
        <p:spPr>
          <a:xfrm>
            <a:off x="1233720" y="2182320"/>
            <a:ext cx="9921600" cy="3321000"/>
          </a:xfrm>
          <a:prstGeom prst="rect">
            <a:avLst/>
          </a:prstGeom>
          <a:gradFill>
            <a:gsLst>
              <a:gs pos="0">
                <a:srgbClr val="bedf97"/>
              </a:gs>
              <a:gs pos="100000">
                <a:srgbClr val="d0edae"/>
              </a:gs>
            </a:gsLst>
            <a:path path="circle"/>
          </a:gradFill>
          <a:ln w="38160">
            <a:solidFill>
              <a:srgbClr val="4a7c29"/>
            </a:solidFill>
            <a:round/>
          </a:ln>
        </p:spPr>
        <p:txBody>
          <a:bodyPr lIns="0" rIns="0"/>
          <a:p>
            <a:pPr algn="ctr">
              <a:lnSpc>
                <a:spcPct val="100000"/>
              </a:lnSpc>
            </a:pPr>
            <a:endParaRPr/>
          </a:p>
          <a:p>
            <a:pPr algn="ctr">
              <a:lnSpc>
                <a:spcPct val="100000"/>
              </a:lnSpc>
              <a:buFont typeface="Calibri"/>
              <a:buChar char=" "/>
            </a:pPr>
            <a:r>
              <a:rPr b="1" lang="en-US" sz="3200" strike="noStrike">
                <a:solidFill>
                  <a:srgbClr val="000000"/>
                </a:solidFill>
                <a:latin typeface="Calibri"/>
              </a:rPr>
              <a:t>The Moss Group, Inc.</a:t>
            </a:r>
            <a:endParaRPr/>
          </a:p>
          <a:p>
            <a:pPr algn="ctr">
              <a:lnSpc>
                <a:spcPct val="100000"/>
              </a:lnSpc>
              <a:buFont typeface="Calibri"/>
              <a:buChar char=" "/>
            </a:pPr>
            <a:r>
              <a:rPr b="1" lang="en-US" sz="2800" strike="noStrike">
                <a:solidFill>
                  <a:srgbClr val="000000"/>
                </a:solidFill>
                <a:latin typeface="Calibri"/>
              </a:rPr>
              <a:t>1312 Pennsylvania Avenue SE</a:t>
            </a:r>
            <a:endParaRPr/>
          </a:p>
          <a:p>
            <a:pPr algn="ctr">
              <a:lnSpc>
                <a:spcPct val="100000"/>
              </a:lnSpc>
              <a:buFont typeface="Calibri"/>
              <a:buChar char=" "/>
            </a:pPr>
            <a:r>
              <a:rPr b="1" lang="en-US" sz="2800" strike="noStrike">
                <a:solidFill>
                  <a:srgbClr val="000000"/>
                </a:solidFill>
                <a:latin typeface="Calibri"/>
              </a:rPr>
              <a:t>Washington, D.C. 20003</a:t>
            </a:r>
            <a:endParaRPr/>
          </a:p>
          <a:p>
            <a:pPr algn="ctr">
              <a:lnSpc>
                <a:spcPct val="100000"/>
              </a:lnSpc>
              <a:buFont typeface="Calibri"/>
              <a:buChar char=" "/>
            </a:pPr>
            <a:r>
              <a:rPr b="1" lang="en-US" sz="2800" strike="noStrike">
                <a:solidFill>
                  <a:srgbClr val="000000"/>
                </a:solidFill>
                <a:latin typeface="Calibri"/>
              </a:rPr>
              <a:t>202-546-4747</a:t>
            </a:r>
            <a:endParaRPr/>
          </a:p>
          <a:p>
            <a:pPr algn="ctr">
              <a:lnSpc>
                <a:spcPct val="100000"/>
              </a:lnSpc>
              <a:buFont typeface="Calibri"/>
              <a:buChar char=" "/>
            </a:pPr>
            <a:r>
              <a:rPr b="1" lang="en-US" sz="2800" strike="noStrike" u="sng">
                <a:solidFill>
                  <a:srgbClr val="6b9f25"/>
                </a:solidFill>
                <a:latin typeface="Calibri"/>
              </a:rPr>
              <a:t>www.mossgroup.us</a:t>
            </a:r>
            <a:endParaRPr/>
          </a:p>
          <a:p>
            <a:pPr>
              <a:lnSpc>
                <a:spcPct val="90000"/>
              </a:lnSpc>
            </a:pPr>
            <a:endParaRPr/>
          </a:p>
        </p:txBody>
      </p:sp>
      <p:sp>
        <p:nvSpPr>
          <p:cNvPr id="1095"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1096" name="TextShape 4"/>
          <p:cNvSpPr txBox="1"/>
          <p:nvPr/>
        </p:nvSpPr>
        <p:spPr>
          <a:xfrm>
            <a:off x="9900360" y="6459840"/>
            <a:ext cx="1311840" cy="364680"/>
          </a:xfrm>
          <a:prstGeom prst="rect">
            <a:avLst/>
          </a:prstGeom>
          <a:noFill/>
          <a:ln>
            <a:noFill/>
          </a:ln>
        </p:spPr>
        <p:txBody>
          <a:bodyPr anchor="ctr"/>
          <a:p>
            <a:pPr algn="r">
              <a:lnSpc>
                <a:spcPct val="100000"/>
              </a:lnSpc>
            </a:pPr>
            <a:fld id="{7C2D7C38-7387-491A-B313-BDD0BFB9547B}" type="slidenum">
              <a:rPr lang="en-US" sz="1050" strike="noStrike">
                <a:solidFill>
                  <a:srgbClr val="ffffff"/>
                </a:solidFill>
                <a:latin typeface="Calibri"/>
              </a:rPr>
              <a:t>&lt;number&gt;</a:t>
            </a:fld>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33" name="Picture 3" descr=""/>
          <p:cNvPicPr/>
          <p:nvPr/>
        </p:nvPicPr>
        <p:blipFill>
          <a:blip r:embed="rId1"/>
          <a:stretch/>
        </p:blipFill>
        <p:spPr>
          <a:xfrm>
            <a:off x="9550440" y="2641680"/>
            <a:ext cx="2641320" cy="3674160"/>
          </a:xfrm>
          <a:prstGeom prst="rect">
            <a:avLst/>
          </a:prstGeom>
          <a:ln>
            <a:noFill/>
          </a:ln>
        </p:spPr>
      </p:pic>
      <p:sp>
        <p:nvSpPr>
          <p:cNvPr id="434"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Statistics: Why Should We Care</a:t>
            </a:r>
            <a:endParaRPr/>
          </a:p>
        </p:txBody>
      </p:sp>
      <p:sp>
        <p:nvSpPr>
          <p:cNvPr id="435" name="TextShape 2"/>
          <p:cNvSpPr txBox="1"/>
          <p:nvPr/>
        </p:nvSpPr>
        <p:spPr>
          <a:xfrm>
            <a:off x="1097280" y="1845720"/>
            <a:ext cx="10058040" cy="4023000"/>
          </a:xfrm>
          <a:prstGeom prst="rect">
            <a:avLst/>
          </a:prstGeom>
          <a:noFill/>
          <a:ln>
            <a:noFill/>
          </a:ln>
        </p:spPr>
        <p:txBody>
          <a:bodyPr lIns="0" rIns="0"/>
          <a:p>
            <a:pPr>
              <a:lnSpc>
                <a:spcPct val="100000"/>
              </a:lnSpc>
            </a:pPr>
            <a:r>
              <a:rPr lang="en-US" sz="2800" strike="noStrike">
                <a:solidFill>
                  <a:srgbClr val="404040"/>
                </a:solidFill>
                <a:latin typeface="Calibri"/>
              </a:rPr>
              <a:t>We look at statistics to gain an understanding of the experiences undergone by LGBTQI youth before they find their way to, and to try to understand how they view the world around them.</a:t>
            </a:r>
            <a:endParaRPr/>
          </a:p>
        </p:txBody>
      </p:sp>
      <p:sp>
        <p:nvSpPr>
          <p:cNvPr id="436" name="CustomShape 3"/>
          <p:cNvSpPr/>
          <p:nvPr/>
        </p:nvSpPr>
        <p:spPr>
          <a:xfrm>
            <a:off x="6198840" y="224640"/>
            <a:ext cx="1775880" cy="364680"/>
          </a:xfrm>
          <a:prstGeom prst="rect">
            <a:avLst/>
          </a:prstGeom>
          <a:noFill/>
          <a:ln>
            <a:noFill/>
          </a:ln>
        </p:spPr>
        <p:style>
          <a:lnRef idx="0"/>
          <a:fillRef idx="0"/>
          <a:effectRef idx="0"/>
          <a:fontRef idx="minor"/>
        </p:style>
        <p:txBody>
          <a:bodyPr anchor="ctr"/>
          <a:p>
            <a:pPr>
              <a:lnSpc>
                <a:spcPct val="100000"/>
              </a:lnSpc>
            </a:pPr>
            <a:fld id="{9F514BEA-FBCF-4022-A0CC-213E41C82350}" type="slidenum">
              <a:rPr lang="en-US" sz="1200" strike="noStrike">
                <a:solidFill>
                  <a:srgbClr val="ffffff"/>
                </a:solidFill>
                <a:latin typeface="Arial"/>
              </a:rPr>
              <a:t>&lt;number&gt;</a:t>
            </a:fld>
            <a:endParaRPr/>
          </a:p>
        </p:txBody>
      </p:sp>
      <p:sp>
        <p:nvSpPr>
          <p:cNvPr id="437"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438" name="TextShape 5"/>
          <p:cNvSpPr txBox="1"/>
          <p:nvPr/>
        </p:nvSpPr>
        <p:spPr>
          <a:xfrm>
            <a:off x="9900360" y="6459840"/>
            <a:ext cx="1311840" cy="364680"/>
          </a:xfrm>
          <a:prstGeom prst="rect">
            <a:avLst/>
          </a:prstGeom>
          <a:noFill/>
          <a:ln>
            <a:noFill/>
          </a:ln>
        </p:spPr>
        <p:txBody>
          <a:bodyPr anchor="ctr"/>
          <a:p>
            <a:pPr algn="r">
              <a:lnSpc>
                <a:spcPct val="100000"/>
              </a:lnSpc>
            </a:pPr>
            <a:fld id="{45D23555-D669-4332-83F9-7313BA83BE82}" type="slidenum">
              <a:rPr lang="en-US" sz="1050" strike="noStrike">
                <a:solidFill>
                  <a:srgbClr val="ffffff"/>
                </a:solidFill>
                <a:latin typeface="Calibri"/>
              </a:rPr>
              <a:t>&lt;number&gt;</a:t>
            </a:fld>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9" name="TextShape 1"/>
          <p:cNvSpPr txBox="1"/>
          <p:nvPr/>
        </p:nvSpPr>
        <p:spPr>
          <a:xfrm>
            <a:off x="1264320" y="1732680"/>
            <a:ext cx="8026200" cy="5790960"/>
          </a:xfrm>
          <a:prstGeom prst="rect">
            <a:avLst/>
          </a:prstGeom>
          <a:noFill/>
          <a:ln>
            <a:noFill/>
          </a:ln>
        </p:spPr>
        <p:txBody>
          <a:bodyPr lIns="0" rIns="0"/>
          <a:p>
            <a:r>
              <a:rPr b="1" lang="en-US" sz="2000" strike="noStrike" u="sng">
                <a:solidFill>
                  <a:srgbClr val="404040"/>
                </a:solidFill>
                <a:latin typeface="Calibri"/>
              </a:rPr>
              <a:t>Suicide Risk:</a:t>
            </a:r>
            <a:endParaRPr/>
          </a:p>
          <a:p>
            <a:pPr>
              <a:lnSpc>
                <a:spcPct val="90000"/>
              </a:lnSpc>
              <a:buFont typeface="Calibri"/>
              <a:buChar char=" "/>
            </a:pPr>
            <a:r>
              <a:rPr lang="en-US" sz="2000" strike="noStrike">
                <a:solidFill>
                  <a:srgbClr val="404040"/>
                </a:solidFill>
                <a:latin typeface="Calibri"/>
              </a:rPr>
              <a:t>Suicide is the </a:t>
            </a:r>
            <a:r>
              <a:rPr b="1" lang="en-US" sz="2000" strike="noStrike">
                <a:solidFill>
                  <a:srgbClr val="404040"/>
                </a:solidFill>
                <a:latin typeface="Calibri"/>
              </a:rPr>
              <a:t>leading cause of death </a:t>
            </a:r>
            <a:r>
              <a:rPr lang="en-US" sz="2000" strike="noStrike">
                <a:solidFill>
                  <a:srgbClr val="404040"/>
                </a:solidFill>
                <a:latin typeface="Calibri"/>
              </a:rPr>
              <a:t>among gay and lesbian youth. </a:t>
            </a:r>
            <a:endParaRPr/>
          </a:p>
          <a:p>
            <a:pPr>
              <a:lnSpc>
                <a:spcPct val="90000"/>
              </a:lnSpc>
              <a:buFont typeface="Calibri"/>
              <a:buChar char=" "/>
            </a:pPr>
            <a:r>
              <a:rPr lang="en-US" sz="2000" strike="noStrike">
                <a:solidFill>
                  <a:srgbClr val="404040"/>
                </a:solidFill>
                <a:latin typeface="Calibri"/>
              </a:rPr>
              <a:t>Gay and lesbian youth are </a:t>
            </a:r>
            <a:r>
              <a:rPr b="1" lang="en-US" sz="2000" strike="noStrike">
                <a:solidFill>
                  <a:srgbClr val="404040"/>
                </a:solidFill>
                <a:latin typeface="Calibri"/>
              </a:rPr>
              <a:t>2-6x </a:t>
            </a:r>
            <a:r>
              <a:rPr lang="en-US" sz="2000" strike="noStrike">
                <a:solidFill>
                  <a:srgbClr val="404040"/>
                </a:solidFill>
                <a:latin typeface="Calibri"/>
              </a:rPr>
              <a:t>more likely to attempt suicide than heterosexual youth. </a:t>
            </a:r>
            <a:endParaRPr/>
          </a:p>
          <a:p>
            <a:pPr lvl="1">
              <a:lnSpc>
                <a:spcPct val="100000"/>
              </a:lnSpc>
              <a:buFont typeface="Calibri"/>
              <a:buChar char="◦"/>
            </a:pPr>
            <a:r>
              <a:rPr lang="en-US" sz="2000" strike="noStrike">
                <a:solidFill>
                  <a:srgbClr val="404040"/>
                </a:solidFill>
                <a:latin typeface="Calibri"/>
              </a:rPr>
              <a:t>LGBTQI youth are </a:t>
            </a:r>
            <a:r>
              <a:rPr b="1" lang="en-US" sz="2000" strike="noStrike">
                <a:solidFill>
                  <a:srgbClr val="404040"/>
                </a:solidFill>
                <a:latin typeface="Calibri"/>
              </a:rPr>
              <a:t>4x </a:t>
            </a:r>
            <a:r>
              <a:rPr lang="en-US" sz="2000" strike="noStrike">
                <a:solidFill>
                  <a:srgbClr val="404040"/>
                </a:solidFill>
                <a:latin typeface="Calibri"/>
              </a:rPr>
              <a:t>more likely to report making a suicide attempt that required medical attention</a:t>
            </a:r>
            <a:endParaRPr/>
          </a:p>
          <a:p>
            <a:pPr lvl="1">
              <a:lnSpc>
                <a:spcPct val="100000"/>
              </a:lnSpc>
              <a:buFont typeface="Calibri"/>
              <a:buChar char="◦"/>
            </a:pPr>
            <a:r>
              <a:rPr lang="en-US" sz="2000" strike="noStrike">
                <a:solidFill>
                  <a:srgbClr val="404040"/>
                </a:solidFill>
                <a:latin typeface="Calibri"/>
              </a:rPr>
              <a:t>LGBTQI kids who experience high levels of family rejection are:</a:t>
            </a:r>
            <a:endParaRPr/>
          </a:p>
          <a:p>
            <a:pPr lvl="2">
              <a:lnSpc>
                <a:spcPct val="100000"/>
              </a:lnSpc>
              <a:buFont typeface="Calibri"/>
              <a:buChar char="◦"/>
            </a:pPr>
            <a:r>
              <a:rPr lang="en-US" strike="noStrike">
                <a:solidFill>
                  <a:srgbClr val="404040"/>
                </a:solidFill>
                <a:latin typeface="Calibri"/>
              </a:rPr>
              <a:t> </a:t>
            </a:r>
            <a:r>
              <a:rPr b="1" lang="en-US" strike="noStrike">
                <a:solidFill>
                  <a:srgbClr val="404040"/>
                </a:solidFill>
                <a:latin typeface="Calibri"/>
              </a:rPr>
              <a:t>8.4x</a:t>
            </a:r>
            <a:r>
              <a:rPr lang="en-US" strike="noStrike">
                <a:solidFill>
                  <a:srgbClr val="404040"/>
                </a:solidFill>
                <a:latin typeface="Calibri"/>
              </a:rPr>
              <a:t> more likely than other LGBTQI kids to have attempted suicide </a:t>
            </a:r>
            <a:endParaRPr/>
          </a:p>
          <a:p>
            <a:pPr lvl="2">
              <a:lnSpc>
                <a:spcPct val="100000"/>
              </a:lnSpc>
              <a:buFont typeface="Calibri"/>
              <a:buChar char="◦"/>
            </a:pPr>
            <a:r>
              <a:rPr b="1" lang="en-US" strike="noStrike">
                <a:solidFill>
                  <a:srgbClr val="404040"/>
                </a:solidFill>
                <a:latin typeface="Calibri"/>
              </a:rPr>
              <a:t> </a:t>
            </a:r>
            <a:r>
              <a:rPr b="1" lang="en-US" strike="noStrike">
                <a:solidFill>
                  <a:srgbClr val="404040"/>
                </a:solidFill>
                <a:latin typeface="Calibri"/>
              </a:rPr>
              <a:t>5.9x </a:t>
            </a:r>
            <a:r>
              <a:rPr lang="en-US" strike="noStrike">
                <a:solidFill>
                  <a:srgbClr val="404040"/>
                </a:solidFill>
                <a:latin typeface="Calibri"/>
              </a:rPr>
              <a:t>more likely to report high levels of depression</a:t>
            </a:r>
            <a:endParaRPr/>
          </a:p>
          <a:p>
            <a:pPr>
              <a:lnSpc>
                <a:spcPct val="100000"/>
              </a:lnSpc>
              <a:buFont typeface="Calibri"/>
              <a:buChar char=" "/>
            </a:pPr>
            <a:r>
              <a:rPr lang="en-US" sz="2000" strike="noStrike">
                <a:solidFill>
                  <a:srgbClr val="404040"/>
                </a:solidFill>
                <a:latin typeface="Calibri"/>
              </a:rPr>
              <a:t>Note additional risk factors:</a:t>
            </a:r>
            <a:endParaRPr/>
          </a:p>
          <a:p>
            <a:pPr lvl="1">
              <a:lnSpc>
                <a:spcPct val="100000"/>
              </a:lnSpc>
              <a:buFont typeface="Calibri"/>
              <a:buChar char="◦"/>
            </a:pPr>
            <a:r>
              <a:rPr lang="en-US" strike="noStrike">
                <a:solidFill>
                  <a:srgbClr val="404040"/>
                </a:solidFill>
                <a:latin typeface="Calibri"/>
              </a:rPr>
              <a:t>Psychiatric disorders, depression and anxiety</a:t>
            </a:r>
            <a:endParaRPr/>
          </a:p>
          <a:p>
            <a:pPr lvl="1">
              <a:lnSpc>
                <a:spcPct val="100000"/>
              </a:lnSpc>
              <a:buFont typeface="Calibri"/>
              <a:buChar char="◦"/>
            </a:pPr>
            <a:r>
              <a:rPr lang="en-US" strike="noStrike">
                <a:solidFill>
                  <a:srgbClr val="404040"/>
                </a:solidFill>
                <a:latin typeface="Calibri"/>
              </a:rPr>
              <a:t>Previous victims of sexual abuse</a:t>
            </a:r>
            <a:endParaRPr/>
          </a:p>
          <a:p>
            <a:endParaRPr/>
          </a:p>
          <a:p>
            <a:r>
              <a:rPr lang="en-US" strike="noStrike">
                <a:solidFill>
                  <a:srgbClr val="404040"/>
                </a:solidFill>
                <a:latin typeface="Calibri"/>
              </a:rPr>
              <a:t>	</a:t>
            </a:r>
            <a:r>
              <a:rPr lang="en-US" strike="noStrike">
                <a:solidFill>
                  <a:srgbClr val="404040"/>
                </a:solidFill>
                <a:latin typeface="Calibri"/>
              </a:rPr>
              <a:t>	</a:t>
            </a:r>
            <a:r>
              <a:rPr lang="en-US" strike="noStrike">
                <a:solidFill>
                  <a:srgbClr val="404040"/>
                </a:solidFill>
                <a:latin typeface="Calibri"/>
              </a:rPr>
              <a:t>	</a:t>
            </a:r>
            <a:r>
              <a:rPr lang="en-US" strike="noStrike">
                <a:solidFill>
                  <a:srgbClr val="404040"/>
                </a:solidFill>
                <a:latin typeface="Calibri"/>
              </a:rPr>
              <a:t>	</a:t>
            </a:r>
            <a:r>
              <a:rPr lang="en-US" strike="noStrike">
                <a:solidFill>
                  <a:srgbClr val="404040"/>
                </a:solidFill>
                <a:latin typeface="Calibri"/>
              </a:rPr>
              <a:t>	</a:t>
            </a:r>
            <a:endParaRPr/>
          </a:p>
          <a:p>
            <a:r>
              <a:rPr lang="en-US" strike="noStrike">
                <a:solidFill>
                  <a:srgbClr val="404040"/>
                </a:solidFill>
                <a:latin typeface="Calibri"/>
              </a:rPr>
              <a:t>	</a:t>
            </a:r>
            <a:r>
              <a:rPr lang="en-US" strike="noStrike">
                <a:solidFill>
                  <a:srgbClr val="404040"/>
                </a:solidFill>
                <a:latin typeface="Calibri"/>
              </a:rPr>
              <a:t>	</a:t>
            </a:r>
            <a:r>
              <a:rPr lang="en-US" strike="noStrike">
                <a:solidFill>
                  <a:srgbClr val="404040"/>
                </a:solidFill>
                <a:latin typeface="Calibri"/>
              </a:rPr>
              <a:t>	</a:t>
            </a:r>
            <a:r>
              <a:rPr lang="en-US" strike="noStrike">
                <a:solidFill>
                  <a:srgbClr val="404040"/>
                </a:solidFill>
                <a:latin typeface="Calibri"/>
              </a:rPr>
              <a:t>	</a:t>
            </a:r>
            <a:r>
              <a:rPr lang="en-US" strike="noStrike">
                <a:solidFill>
                  <a:srgbClr val="404040"/>
                </a:solidFill>
                <a:latin typeface="Calibri"/>
              </a:rPr>
              <a:t>	</a:t>
            </a:r>
            <a:endParaRPr/>
          </a:p>
        </p:txBody>
      </p:sp>
      <p:sp>
        <p:nvSpPr>
          <p:cNvPr id="440" name="CustomShape 2"/>
          <p:cNvSpPr/>
          <p:nvPr/>
        </p:nvSpPr>
        <p:spPr>
          <a:xfrm>
            <a:off x="5393160" y="5937120"/>
            <a:ext cx="6582960" cy="699480"/>
          </a:xfrm>
          <a:prstGeom prst="rect">
            <a:avLst/>
          </a:prstGeom>
          <a:solidFill>
            <a:srgbClr val="92d050"/>
          </a:solidFill>
          <a:ln>
            <a:noFill/>
          </a:ln>
          <a:effectLst>
            <a:outerShdw algn="tl" blurRad="50800" dir="27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i="1" lang="en-US" sz="1000" strike="noStrike">
                <a:solidFill>
                  <a:srgbClr val="000000"/>
                </a:solidFill>
                <a:latin typeface="Arial"/>
              </a:rPr>
              <a:t>Sources: Locked Up &amp; Out: LGBTQI Youth in Louisiana’s Juvenile Justice System (2010), Sullivan, Irene. “Judges Counsel Discusses Gay Youth, Checklists for Judges,” Youth Today, Aug. 18, 20011. </a:t>
            </a:r>
            <a:endParaRPr/>
          </a:p>
          <a:p>
            <a:pPr>
              <a:lnSpc>
                <a:spcPct val="100000"/>
              </a:lnSpc>
            </a:pPr>
            <a:r>
              <a:rPr lang="en-US" sz="1000" strike="noStrike">
                <a:solidFill>
                  <a:srgbClr val="000000"/>
                </a:solidFill>
                <a:latin typeface="Arial"/>
              </a:rPr>
              <a:t>U.S. Department of Health and Human Services, “Report of the Secretary's Task Force on Youth Suicide:  Gay Male and Lesbian Youth Suicide.” (1989)</a:t>
            </a:r>
            <a:endParaRPr/>
          </a:p>
        </p:txBody>
      </p:sp>
      <p:sp>
        <p:nvSpPr>
          <p:cNvPr id="441" name="CustomShape 3"/>
          <p:cNvSpPr/>
          <p:nvPr/>
        </p:nvSpPr>
        <p:spPr>
          <a:xfrm>
            <a:off x="6172920" y="224640"/>
            <a:ext cx="1331640" cy="364680"/>
          </a:xfrm>
          <a:prstGeom prst="rect">
            <a:avLst/>
          </a:prstGeom>
          <a:noFill/>
          <a:ln>
            <a:noFill/>
          </a:ln>
        </p:spPr>
        <p:style>
          <a:lnRef idx="0"/>
          <a:fillRef idx="0"/>
          <a:effectRef idx="0"/>
          <a:fontRef idx="minor"/>
        </p:style>
        <p:txBody>
          <a:bodyPr anchor="ctr"/>
          <a:p>
            <a:pPr>
              <a:lnSpc>
                <a:spcPct val="100000"/>
              </a:lnSpc>
            </a:pPr>
            <a:fld id="{96BF32DE-39BB-46D2-8824-F831FD7A9976}" type="slidenum">
              <a:rPr lang="en-US" sz="1200" strike="noStrike">
                <a:solidFill>
                  <a:srgbClr val="ffffff"/>
                </a:solidFill>
                <a:latin typeface="Arial"/>
              </a:rPr>
              <a:t>&lt;number&gt;</a:t>
            </a:fld>
            <a:endParaRPr/>
          </a:p>
        </p:txBody>
      </p:sp>
      <p:sp>
        <p:nvSpPr>
          <p:cNvPr id="442"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443" name="TextShape 5"/>
          <p:cNvSpPr txBox="1"/>
          <p:nvPr/>
        </p:nvSpPr>
        <p:spPr>
          <a:xfrm>
            <a:off x="9900360" y="6459840"/>
            <a:ext cx="1311840" cy="364680"/>
          </a:xfrm>
          <a:prstGeom prst="rect">
            <a:avLst/>
          </a:prstGeom>
          <a:noFill/>
          <a:ln>
            <a:noFill/>
          </a:ln>
        </p:spPr>
        <p:txBody>
          <a:bodyPr anchor="ctr"/>
          <a:p>
            <a:pPr algn="r">
              <a:lnSpc>
                <a:spcPct val="100000"/>
              </a:lnSpc>
            </a:pPr>
            <a:fld id="{4A2584EE-7760-461D-8269-BA7593FE959E}" type="slidenum">
              <a:rPr lang="en-US" sz="1050" strike="noStrike">
                <a:solidFill>
                  <a:srgbClr val="ffffff"/>
                </a:solidFill>
                <a:latin typeface="Calibri"/>
              </a:rPr>
              <a:t>&lt;number&gt;</a:t>
            </a:fld>
            <a:endParaRPr/>
          </a:p>
        </p:txBody>
      </p:sp>
      <p:sp>
        <p:nvSpPr>
          <p:cNvPr id="444" name="CustomShape 6"/>
          <p:cNvSpPr/>
          <p:nvPr/>
        </p:nvSpPr>
        <p:spPr>
          <a:xfrm>
            <a:off x="1068480" y="387000"/>
            <a:ext cx="10058040" cy="1450440"/>
          </a:xfrm>
          <a:prstGeom prst="rect">
            <a:avLst/>
          </a:prstGeom>
          <a:noFill/>
          <a:ln>
            <a:noFill/>
          </a:ln>
        </p:spPr>
        <p:style>
          <a:lnRef idx="0"/>
          <a:fillRef idx="0"/>
          <a:effectRef idx="0"/>
          <a:fontRef idx="minor"/>
        </p:style>
        <p:txBody>
          <a:bodyPr anchor="b"/>
          <a:p>
            <a:pPr>
              <a:lnSpc>
                <a:spcPct val="85000"/>
              </a:lnSpc>
            </a:pPr>
            <a:r>
              <a:rPr lang="en-US" sz="4800" strike="noStrike">
                <a:solidFill>
                  <a:srgbClr val="404040"/>
                </a:solidFill>
                <a:latin typeface="Calibri Light"/>
              </a:rPr>
              <a:t>LGBTQI Residents: Relevant Statistics</a:t>
            </a:r>
            <a:endParaRPr/>
          </a:p>
        </p:txBody>
      </p:sp>
    </p:spTree>
  </p:cSld>
  <p:timing>
    <p:tnLst>
      <p:par>
        <p:cTn id="74" dur="indefinite" restart="never" nodeType="tmRoot">
          <p:childTnLst>
            <p:seq>
              <p:cTn id="75" dur="indefinite" nodeType="mainSeq">
                <p:childTnLst>
                  <p:par>
                    <p:cTn id="76" fill="hold">
                      <p:stCondLst>
                        <p:cond delay="indefinite"/>
                      </p:stCondLst>
                      <p:childTnLst>
                        <p:par>
                          <p:cTn id="77" fill="hold">
                            <p:stCondLst>
                              <p:cond delay="0"/>
                            </p:stCondLst>
                            <p:childTnLst>
                              <p:par>
                                <p:cTn id="78" nodeType="withEffect" fill="hold" presetClass="entr" presetID="16" presetSubtype="21">
                                  <p:stCondLst>
                                    <p:cond delay="0"/>
                                  </p:stCondLst>
                                  <p:childTnLst>
                                    <p:set>
                                      <p:cBhvr>
                                        <p:cTn id="79" dur="1" fill="hold">
                                          <p:stCondLst>
                                            <p:cond delay="0"/>
                                          </p:stCondLst>
                                        </p:cTn>
                                        <p:tgtEl>
                                          <p:spTgt spid="439">
                                            <p:txEl>
                                              <p:pRg st="0" end="14"/>
                                            </p:txEl>
                                          </p:spTgt>
                                        </p:tgtEl>
                                        <p:attrNameLst>
                                          <p:attrName>style.visibility</p:attrName>
                                        </p:attrNameLst>
                                      </p:cBhvr>
                                      <p:to>
                                        <p:strVal val="visible"/>
                                      </p:to>
                                    </p:set>
                                    <p:animEffect filter="barn(inVertical)" transition="out">
                                      <p:cBhvr additive="repl">
                                        <p:cTn id="80" dur="500"/>
                                        <p:tgtEl>
                                          <p:spTgt spid="439">
                                            <p:txEl>
                                              <p:pRg st="0" end="14"/>
                                            </p:txEl>
                                          </p:spTgt>
                                        </p:tgtEl>
                                      </p:cBhvr>
                                    </p:animEffect>
                                  </p:childTnLst>
                                </p:cTn>
                              </p:par>
                              <p:par>
                                <p:cTn id="81" nodeType="withEffect" fill="hold" presetClass="entr" presetID="16" presetSubtype="21">
                                  <p:stCondLst>
                                    <p:cond delay="0"/>
                                  </p:stCondLst>
                                  <p:childTnLst>
                                    <p:set>
                                      <p:cBhvr>
                                        <p:cTn id="82" dur="1" fill="hold">
                                          <p:stCondLst>
                                            <p:cond delay="0"/>
                                          </p:stCondLst>
                                        </p:cTn>
                                        <p:tgtEl>
                                          <p:spTgt spid="439">
                                            <p:txEl>
                                              <p:pRg st="14" end="82"/>
                                            </p:txEl>
                                          </p:spTgt>
                                        </p:tgtEl>
                                        <p:attrNameLst>
                                          <p:attrName>style.visibility</p:attrName>
                                        </p:attrNameLst>
                                      </p:cBhvr>
                                      <p:to>
                                        <p:strVal val="visible"/>
                                      </p:to>
                                    </p:set>
                                    <p:animEffect filter="barn(inVertical)" transition="out">
                                      <p:cBhvr additive="repl">
                                        <p:cTn id="83" dur="500"/>
                                        <p:tgtEl>
                                          <p:spTgt spid="439">
                                            <p:txEl>
                                              <p:pRg st="14" end="82"/>
                                            </p:txEl>
                                          </p:spTgt>
                                        </p:tgtEl>
                                      </p:cBhvr>
                                    </p:animEffect>
                                  </p:childTnLst>
                                </p:cTn>
                              </p:par>
                              <p:par>
                                <p:cTn id="84" nodeType="withEffect" fill="hold" presetClass="entr" presetID="16" presetSubtype="21">
                                  <p:stCondLst>
                                    <p:cond delay="0"/>
                                  </p:stCondLst>
                                  <p:childTnLst>
                                    <p:set>
                                      <p:cBhvr>
                                        <p:cTn id="85" dur="1" fill="hold">
                                          <p:stCondLst>
                                            <p:cond delay="0"/>
                                          </p:stCondLst>
                                        </p:cTn>
                                        <p:tgtEl>
                                          <p:spTgt spid="439">
                                            <p:txEl>
                                              <p:pRg st="82" end="170"/>
                                            </p:txEl>
                                          </p:spTgt>
                                        </p:tgtEl>
                                        <p:attrNameLst>
                                          <p:attrName>style.visibility</p:attrName>
                                        </p:attrNameLst>
                                      </p:cBhvr>
                                      <p:to>
                                        <p:strVal val="visible"/>
                                      </p:to>
                                    </p:set>
                                    <p:animEffect filter="barn(inVertical)" transition="out">
                                      <p:cBhvr additive="repl">
                                        <p:cTn id="86" dur="500"/>
                                        <p:tgtEl>
                                          <p:spTgt spid="439">
                                            <p:txEl>
                                              <p:pRg st="82" end="170"/>
                                            </p:txEl>
                                          </p:spTgt>
                                        </p:tgtEl>
                                      </p:cBhvr>
                                    </p:animEffect>
                                  </p:childTnLst>
                                </p:cTn>
                              </p:par>
                              <p:par>
                                <p:cTn id="87" nodeType="withEffect" fill="hold" presetClass="entr" presetID="16" presetSubtype="21">
                                  <p:stCondLst>
                                    <p:cond delay="0"/>
                                  </p:stCondLst>
                                  <p:childTnLst>
                                    <p:set>
                                      <p:cBhvr>
                                        <p:cTn id="88" dur="1" fill="hold">
                                          <p:stCondLst>
                                            <p:cond delay="0"/>
                                          </p:stCondLst>
                                        </p:cTn>
                                        <p:tgtEl>
                                          <p:spTgt spid="439">
                                            <p:txEl>
                                              <p:pRg st="170" end="269"/>
                                            </p:txEl>
                                          </p:spTgt>
                                        </p:tgtEl>
                                        <p:attrNameLst>
                                          <p:attrName>style.visibility</p:attrName>
                                        </p:attrNameLst>
                                      </p:cBhvr>
                                      <p:to>
                                        <p:strVal val="visible"/>
                                      </p:to>
                                    </p:set>
                                    <p:animEffect filter="barn(inVertical)" transition="out">
                                      <p:cBhvr additive="repl">
                                        <p:cTn id="89" dur="500"/>
                                        <p:tgtEl>
                                          <p:spTgt spid="439">
                                            <p:txEl>
                                              <p:pRg st="170" end="269"/>
                                            </p:txEl>
                                          </p:spTgt>
                                        </p:tgtEl>
                                      </p:cBhvr>
                                    </p:animEffect>
                                  </p:childTnLst>
                                </p:cTn>
                              </p:par>
                              <p:par>
                                <p:cTn id="90" nodeType="withEffect" fill="hold" presetClass="entr" presetID="16" presetSubtype="21">
                                  <p:stCondLst>
                                    <p:cond delay="0"/>
                                  </p:stCondLst>
                                  <p:childTnLst>
                                    <p:set>
                                      <p:cBhvr>
                                        <p:cTn id="91" dur="1" fill="hold">
                                          <p:stCondLst>
                                            <p:cond delay="0"/>
                                          </p:stCondLst>
                                        </p:cTn>
                                        <p:tgtEl>
                                          <p:spTgt spid="439">
                                            <p:txEl>
                                              <p:pRg st="269" end="333"/>
                                            </p:txEl>
                                          </p:spTgt>
                                        </p:tgtEl>
                                        <p:attrNameLst>
                                          <p:attrName>style.visibility</p:attrName>
                                        </p:attrNameLst>
                                      </p:cBhvr>
                                      <p:to>
                                        <p:strVal val="visible"/>
                                      </p:to>
                                    </p:set>
                                    <p:animEffect filter="barn(inVertical)" transition="out">
                                      <p:cBhvr additive="repl">
                                        <p:cTn id="92" dur="500"/>
                                        <p:tgtEl>
                                          <p:spTgt spid="439">
                                            <p:txEl>
                                              <p:pRg st="269" end="333"/>
                                            </p:txEl>
                                          </p:spTgt>
                                        </p:tgtEl>
                                      </p:cBhvr>
                                    </p:animEffect>
                                  </p:childTnLst>
                                </p:cTn>
                              </p:par>
                              <p:par>
                                <p:cTn id="93" nodeType="withEffect" fill="hold" presetClass="entr" presetID="16" presetSubtype="21">
                                  <p:stCondLst>
                                    <p:cond delay="0"/>
                                  </p:stCondLst>
                                  <p:childTnLst>
                                    <p:set>
                                      <p:cBhvr>
                                        <p:cTn id="94" dur="1" fill="hold">
                                          <p:stCondLst>
                                            <p:cond delay="0"/>
                                          </p:stCondLst>
                                        </p:cTn>
                                        <p:tgtEl>
                                          <p:spTgt spid="439">
                                            <p:txEl>
                                              <p:pRg st="333" end="401"/>
                                            </p:txEl>
                                          </p:spTgt>
                                        </p:tgtEl>
                                        <p:attrNameLst>
                                          <p:attrName>style.visibility</p:attrName>
                                        </p:attrNameLst>
                                      </p:cBhvr>
                                      <p:to>
                                        <p:strVal val="visible"/>
                                      </p:to>
                                    </p:set>
                                    <p:animEffect filter="barn(inVertical)" transition="out">
                                      <p:cBhvr additive="repl">
                                        <p:cTn id="95" dur="500"/>
                                        <p:tgtEl>
                                          <p:spTgt spid="439">
                                            <p:txEl>
                                              <p:pRg st="333" end="401"/>
                                            </p:txEl>
                                          </p:spTgt>
                                        </p:tgtEl>
                                      </p:cBhvr>
                                    </p:animEffect>
                                  </p:childTnLst>
                                </p:cTn>
                              </p:par>
                              <p:par>
                                <p:cTn id="96" nodeType="withEffect" fill="hold" presetClass="entr" presetID="16" presetSubtype="21">
                                  <p:stCondLst>
                                    <p:cond delay="0"/>
                                  </p:stCondLst>
                                  <p:childTnLst>
                                    <p:set>
                                      <p:cBhvr>
                                        <p:cTn id="97" dur="1" fill="hold">
                                          <p:stCondLst>
                                            <p:cond delay="0"/>
                                          </p:stCondLst>
                                        </p:cTn>
                                        <p:tgtEl>
                                          <p:spTgt spid="439">
                                            <p:txEl>
                                              <p:pRg st="401" end="455"/>
                                            </p:txEl>
                                          </p:spTgt>
                                        </p:tgtEl>
                                        <p:attrNameLst>
                                          <p:attrName>style.visibility</p:attrName>
                                        </p:attrNameLst>
                                      </p:cBhvr>
                                      <p:to>
                                        <p:strVal val="visible"/>
                                      </p:to>
                                    </p:set>
                                    <p:animEffect filter="barn(inVertical)" transition="out">
                                      <p:cBhvr additive="repl">
                                        <p:cTn id="98" dur="500"/>
                                        <p:tgtEl>
                                          <p:spTgt spid="439">
                                            <p:txEl>
                                              <p:pRg st="401" end="455"/>
                                            </p:txEl>
                                          </p:spTgt>
                                        </p:tgtEl>
                                      </p:cBhvr>
                                    </p:animEffect>
                                  </p:childTnLst>
                                </p:cTn>
                              </p:par>
                              <p:par>
                                <p:cTn id="99" nodeType="withEffect" fill="hold" presetClass="entr" presetID="16" presetSubtype="21">
                                  <p:stCondLst>
                                    <p:cond delay="0"/>
                                  </p:stCondLst>
                                  <p:childTnLst>
                                    <p:set>
                                      <p:cBhvr>
                                        <p:cTn id="100" dur="1" fill="hold">
                                          <p:stCondLst>
                                            <p:cond delay="0"/>
                                          </p:stCondLst>
                                        </p:cTn>
                                        <p:tgtEl>
                                          <p:spTgt spid="439">
                                            <p:txEl>
                                              <p:pRg st="455" end="485"/>
                                            </p:txEl>
                                          </p:spTgt>
                                        </p:tgtEl>
                                        <p:attrNameLst>
                                          <p:attrName>style.visibility</p:attrName>
                                        </p:attrNameLst>
                                      </p:cBhvr>
                                      <p:to>
                                        <p:strVal val="visible"/>
                                      </p:to>
                                    </p:set>
                                    <p:animEffect filter="barn(inVertical)" transition="out">
                                      <p:cBhvr additive="repl">
                                        <p:cTn id="101" dur="500"/>
                                        <p:tgtEl>
                                          <p:spTgt spid="439">
                                            <p:txEl>
                                              <p:pRg st="455" end="485"/>
                                            </p:txEl>
                                          </p:spTgt>
                                        </p:tgtEl>
                                      </p:cBhvr>
                                    </p:animEffect>
                                  </p:childTnLst>
                                </p:cTn>
                              </p:par>
                              <p:par>
                                <p:cTn id="102" nodeType="withEffect" fill="hold" presetClass="entr" presetID="16" presetSubtype="21">
                                  <p:stCondLst>
                                    <p:cond delay="0"/>
                                  </p:stCondLst>
                                  <p:childTnLst>
                                    <p:set>
                                      <p:cBhvr>
                                        <p:cTn id="103" dur="1" fill="hold">
                                          <p:stCondLst>
                                            <p:cond delay="0"/>
                                          </p:stCondLst>
                                        </p:cTn>
                                        <p:tgtEl>
                                          <p:spTgt spid="439">
                                            <p:txEl>
                                              <p:pRg st="485" end="531"/>
                                            </p:txEl>
                                          </p:spTgt>
                                        </p:tgtEl>
                                        <p:attrNameLst>
                                          <p:attrName>style.visibility</p:attrName>
                                        </p:attrNameLst>
                                      </p:cBhvr>
                                      <p:to>
                                        <p:strVal val="visible"/>
                                      </p:to>
                                    </p:set>
                                    <p:animEffect filter="barn(inVertical)" transition="out">
                                      <p:cBhvr additive="repl">
                                        <p:cTn id="104" dur="500"/>
                                        <p:tgtEl>
                                          <p:spTgt spid="439">
                                            <p:txEl>
                                              <p:pRg st="485" end="531"/>
                                            </p:txEl>
                                          </p:spTgt>
                                        </p:tgtEl>
                                      </p:cBhvr>
                                    </p:animEffect>
                                  </p:childTnLst>
                                </p:cTn>
                              </p:par>
                              <p:par>
                                <p:cTn id="105" nodeType="withEffect" fill="hold" presetClass="entr" presetID="16" presetSubtype="21">
                                  <p:stCondLst>
                                    <p:cond delay="0"/>
                                  </p:stCondLst>
                                  <p:childTnLst>
                                    <p:set>
                                      <p:cBhvr>
                                        <p:cTn id="106" dur="1" fill="hold">
                                          <p:stCondLst>
                                            <p:cond delay="0"/>
                                          </p:stCondLst>
                                        </p:cTn>
                                        <p:tgtEl>
                                          <p:spTgt spid="439">
                                            <p:txEl>
                                              <p:pRg st="531" end="564"/>
                                            </p:txEl>
                                          </p:spTgt>
                                        </p:tgtEl>
                                        <p:attrNameLst>
                                          <p:attrName>style.visibility</p:attrName>
                                        </p:attrNameLst>
                                      </p:cBhvr>
                                      <p:to>
                                        <p:strVal val="visible"/>
                                      </p:to>
                                    </p:set>
                                    <p:animEffect filter="barn(inVertical)" transition="out">
                                      <p:cBhvr additive="repl">
                                        <p:cTn id="107" dur="500"/>
                                        <p:tgtEl>
                                          <p:spTgt spid="439">
                                            <p:txEl>
                                              <p:pRg st="531" end="56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5"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What Can We Learn From This?</a:t>
            </a:r>
            <a:endParaRPr/>
          </a:p>
        </p:txBody>
      </p:sp>
      <p:sp>
        <p:nvSpPr>
          <p:cNvPr id="446" name="TextShape 2"/>
          <p:cNvSpPr txBox="1"/>
          <p:nvPr/>
        </p:nvSpPr>
        <p:spPr>
          <a:xfrm>
            <a:off x="1097280" y="1845720"/>
            <a:ext cx="10058040" cy="4023000"/>
          </a:xfrm>
          <a:prstGeom prst="rect">
            <a:avLst/>
          </a:prstGeom>
          <a:noFill/>
          <a:ln>
            <a:noFill/>
          </a:ln>
        </p:spPr>
        <p:txBody>
          <a:bodyPr lIns="0" rIns="0"/>
          <a:p>
            <a:pPr>
              <a:lnSpc>
                <a:spcPct val="100000"/>
              </a:lnSpc>
            </a:pPr>
            <a:r>
              <a:rPr lang="en-US" sz="2800" strike="noStrike">
                <a:solidFill>
                  <a:srgbClr val="404040"/>
                </a:solidFill>
                <a:latin typeface="Calibri"/>
              </a:rPr>
              <a:t>Not all LGBTQI youth are depressed or suicidal.</a:t>
            </a:r>
            <a:endParaRPr/>
          </a:p>
          <a:p>
            <a:pPr>
              <a:lnSpc>
                <a:spcPct val="90000"/>
              </a:lnSpc>
              <a:buFont typeface="Calibri"/>
              <a:buChar char=" "/>
            </a:pPr>
            <a:r>
              <a:rPr lang="en-US" sz="2800" strike="noStrike">
                <a:solidFill>
                  <a:srgbClr val="404040"/>
                </a:solidFill>
                <a:latin typeface="Calibri"/>
              </a:rPr>
              <a:t>HOWEVER, more LGBTQI youth are seriously, clinically depressed than their straight counterparts.</a:t>
            </a:r>
            <a:endParaRPr/>
          </a:p>
          <a:p>
            <a:pPr>
              <a:lnSpc>
                <a:spcPct val="90000"/>
              </a:lnSpc>
              <a:buFont typeface="Calibri"/>
              <a:buChar char=" "/>
            </a:pPr>
            <a:r>
              <a:rPr lang="en-US" sz="2800" strike="noStrike">
                <a:solidFill>
                  <a:srgbClr val="404040"/>
                </a:solidFill>
                <a:latin typeface="Calibri"/>
              </a:rPr>
              <a:t>Why might this be?</a:t>
            </a:r>
            <a:endParaRPr/>
          </a:p>
          <a:p>
            <a:pPr lvl="1">
              <a:lnSpc>
                <a:spcPct val="100000"/>
              </a:lnSpc>
              <a:buFont typeface="Calibri"/>
              <a:buChar char="◦"/>
            </a:pPr>
            <a:r>
              <a:rPr lang="en-US" sz="2800" strike="noStrike">
                <a:solidFill>
                  <a:srgbClr val="404040"/>
                </a:solidFill>
                <a:latin typeface="Calibri"/>
              </a:rPr>
              <a:t>Experiences with family</a:t>
            </a:r>
            <a:endParaRPr/>
          </a:p>
          <a:p>
            <a:pPr lvl="1">
              <a:lnSpc>
                <a:spcPct val="100000"/>
              </a:lnSpc>
              <a:buFont typeface="Calibri"/>
              <a:buChar char="◦"/>
            </a:pPr>
            <a:r>
              <a:rPr lang="en-US" sz="2800" strike="noStrike">
                <a:solidFill>
                  <a:srgbClr val="404040"/>
                </a:solidFill>
                <a:latin typeface="Calibri"/>
              </a:rPr>
              <a:t>Experiences in school</a:t>
            </a:r>
            <a:endParaRPr/>
          </a:p>
          <a:p>
            <a:pPr lvl="1">
              <a:lnSpc>
                <a:spcPct val="100000"/>
              </a:lnSpc>
              <a:buFont typeface="Calibri"/>
              <a:buChar char="◦"/>
            </a:pPr>
            <a:r>
              <a:rPr lang="en-US" sz="2800" strike="noStrike">
                <a:solidFill>
                  <a:srgbClr val="404040"/>
                </a:solidFill>
                <a:latin typeface="Calibri"/>
              </a:rPr>
              <a:t>Experiences with religion</a:t>
            </a:r>
            <a:endParaRPr/>
          </a:p>
          <a:p>
            <a:pPr lvl="1">
              <a:lnSpc>
                <a:spcPct val="100000"/>
              </a:lnSpc>
              <a:buFont typeface="Calibri"/>
              <a:buChar char="◦"/>
            </a:pPr>
            <a:r>
              <a:rPr lang="en-US" sz="2800" strike="noStrike">
                <a:solidFill>
                  <a:srgbClr val="404040"/>
                </a:solidFill>
                <a:latin typeface="Calibri"/>
              </a:rPr>
              <a:t>Perceptions of how they are viewed by society</a:t>
            </a:r>
            <a:endParaRPr/>
          </a:p>
        </p:txBody>
      </p:sp>
      <p:sp>
        <p:nvSpPr>
          <p:cNvPr id="447" name="CustomShape 3"/>
          <p:cNvSpPr/>
          <p:nvPr/>
        </p:nvSpPr>
        <p:spPr>
          <a:xfrm>
            <a:off x="6198840" y="224640"/>
            <a:ext cx="1775880" cy="364680"/>
          </a:xfrm>
          <a:prstGeom prst="rect">
            <a:avLst/>
          </a:prstGeom>
          <a:noFill/>
          <a:ln>
            <a:noFill/>
          </a:ln>
        </p:spPr>
        <p:style>
          <a:lnRef idx="0"/>
          <a:fillRef idx="0"/>
          <a:effectRef idx="0"/>
          <a:fontRef idx="minor"/>
        </p:style>
        <p:txBody>
          <a:bodyPr anchor="ctr"/>
          <a:p>
            <a:pPr>
              <a:lnSpc>
                <a:spcPct val="100000"/>
              </a:lnSpc>
            </a:pPr>
            <a:fld id="{31ADEC8A-8250-48DA-9EAE-AD44ED029F88}" type="slidenum">
              <a:rPr lang="en-US" sz="1200" strike="noStrike">
                <a:solidFill>
                  <a:srgbClr val="ffffff"/>
                </a:solidFill>
                <a:latin typeface="Arial"/>
              </a:rPr>
              <a:t>&lt;number&gt;</a:t>
            </a:fld>
            <a:endParaRPr/>
          </a:p>
        </p:txBody>
      </p:sp>
      <p:sp>
        <p:nvSpPr>
          <p:cNvPr id="448"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449" name="TextShape 5"/>
          <p:cNvSpPr txBox="1"/>
          <p:nvPr/>
        </p:nvSpPr>
        <p:spPr>
          <a:xfrm>
            <a:off x="9900360" y="6459840"/>
            <a:ext cx="1311840" cy="364680"/>
          </a:xfrm>
          <a:prstGeom prst="rect">
            <a:avLst/>
          </a:prstGeom>
          <a:noFill/>
          <a:ln>
            <a:noFill/>
          </a:ln>
        </p:spPr>
        <p:txBody>
          <a:bodyPr anchor="ctr"/>
          <a:p>
            <a:pPr algn="r">
              <a:lnSpc>
                <a:spcPct val="100000"/>
              </a:lnSpc>
            </a:pPr>
            <a:fld id="{0090750C-6371-457E-A7A4-8C784123BAD3}" type="slidenum">
              <a:rPr lang="en-US" sz="1050" strike="noStrike">
                <a:solidFill>
                  <a:srgbClr val="ffffff"/>
                </a:solidFill>
                <a:latin typeface="Calibri"/>
              </a:rPr>
              <a:t>&lt;number&gt;</a:t>
            </a:fld>
            <a:endParaRPr/>
          </a:p>
        </p:txBody>
      </p:sp>
      <p:pic>
        <p:nvPicPr>
          <p:cNvPr id="450" name="Picture 7" descr=""/>
          <p:cNvPicPr/>
          <p:nvPr/>
        </p:nvPicPr>
        <p:blipFill>
          <a:blip r:embed="rId1"/>
          <a:stretch/>
        </p:blipFill>
        <p:spPr>
          <a:xfrm>
            <a:off x="8177760" y="3156480"/>
            <a:ext cx="2378160" cy="256788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1"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LGBTQI Youth: Relevant Statistics</a:t>
            </a:r>
            <a:endParaRPr/>
          </a:p>
        </p:txBody>
      </p:sp>
      <p:sp>
        <p:nvSpPr>
          <p:cNvPr id="452" name="TextShape 2"/>
          <p:cNvSpPr txBox="1"/>
          <p:nvPr/>
        </p:nvSpPr>
        <p:spPr>
          <a:xfrm>
            <a:off x="1097280" y="1845720"/>
            <a:ext cx="10058040" cy="4393440"/>
          </a:xfrm>
          <a:prstGeom prst="rect">
            <a:avLst/>
          </a:prstGeom>
          <a:noFill/>
          <a:ln>
            <a:noFill/>
          </a:ln>
        </p:spPr>
        <p:txBody>
          <a:bodyPr lIns="0" rIns="0"/>
          <a:p>
            <a:r>
              <a:rPr lang="en-US" sz="2400" strike="noStrike" u="sng">
                <a:solidFill>
                  <a:srgbClr val="404040"/>
                </a:solidFill>
                <a:latin typeface="Calibri"/>
              </a:rPr>
              <a:t>Substance Abuse:</a:t>
            </a:r>
            <a:endParaRPr/>
          </a:p>
          <a:p>
            <a:pPr lvl="1">
              <a:lnSpc>
                <a:spcPct val="100000"/>
              </a:lnSpc>
              <a:buFont typeface="Calibri"/>
              <a:buChar char="◦"/>
            </a:pPr>
            <a:r>
              <a:rPr lang="en-US" sz="2400" strike="noStrike">
                <a:solidFill>
                  <a:srgbClr val="404040"/>
                </a:solidFill>
                <a:latin typeface="Calibri"/>
              </a:rPr>
              <a:t>The odds of substance abuse for LGB youth are 190% higher than with heterosexual youth</a:t>
            </a:r>
            <a:endParaRPr/>
          </a:p>
          <a:p>
            <a:pPr lvl="1">
              <a:lnSpc>
                <a:spcPct val="100000"/>
              </a:lnSpc>
              <a:buFont typeface="Calibri"/>
              <a:buChar char="◦"/>
            </a:pPr>
            <a:r>
              <a:rPr lang="en-US" sz="2400" strike="noStrike">
                <a:solidFill>
                  <a:srgbClr val="404040"/>
                </a:solidFill>
                <a:latin typeface="Calibri"/>
              </a:rPr>
              <a:t>60% of gay/bisexual young men are substance abusers</a:t>
            </a:r>
            <a:endParaRPr/>
          </a:p>
          <a:p>
            <a:r>
              <a:rPr lang="en-US" sz="2400" strike="noStrike">
                <a:solidFill>
                  <a:srgbClr val="404040"/>
                </a:solidFill>
                <a:latin typeface="Calibri"/>
              </a:rPr>
              <a:t>
</a:t>
            </a:r>
            <a:r>
              <a:rPr lang="en-US" sz="2400" strike="noStrike" u="sng">
                <a:solidFill>
                  <a:srgbClr val="404040"/>
                </a:solidFill>
                <a:latin typeface="Calibri"/>
              </a:rPr>
              <a:t>Running Away:</a:t>
            </a:r>
            <a:endParaRPr/>
          </a:p>
          <a:p>
            <a:pPr lvl="1">
              <a:lnSpc>
                <a:spcPct val="100000"/>
              </a:lnSpc>
              <a:buFont typeface="Calibri"/>
              <a:buChar char="◦"/>
            </a:pPr>
            <a:r>
              <a:rPr lang="en-US" sz="2400" strike="noStrike">
                <a:solidFill>
                  <a:srgbClr val="404040"/>
                </a:solidFill>
                <a:latin typeface="Calibri"/>
              </a:rPr>
              <a:t>40%  of street youth identify as LGBTQI</a:t>
            </a:r>
            <a:endParaRPr/>
          </a:p>
          <a:p>
            <a:pPr lvl="1">
              <a:lnSpc>
                <a:spcPct val="100000"/>
              </a:lnSpc>
              <a:buFont typeface="Calibri"/>
              <a:buChar char="◦"/>
            </a:pPr>
            <a:r>
              <a:rPr lang="en-US" sz="2400" strike="noStrike">
                <a:solidFill>
                  <a:srgbClr val="404040"/>
                </a:solidFill>
                <a:latin typeface="Calibri"/>
              </a:rPr>
              <a:t>28% of LGBTQI youth detained before seeing a judge are detained for running away from their home or placement versus 12% of detained heterosexual</a:t>
            </a:r>
            <a:endParaRPr/>
          </a:p>
          <a:p>
            <a:endParaRPr/>
          </a:p>
          <a:p>
            <a:endParaRPr/>
          </a:p>
          <a:p>
            <a:pPr>
              <a:lnSpc>
                <a:spcPct val="90000"/>
              </a:lnSpc>
            </a:pPr>
            <a:endParaRPr/>
          </a:p>
        </p:txBody>
      </p:sp>
      <p:sp>
        <p:nvSpPr>
          <p:cNvPr id="453"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454" name="TextShape 4"/>
          <p:cNvSpPr txBox="1"/>
          <p:nvPr/>
        </p:nvSpPr>
        <p:spPr>
          <a:xfrm>
            <a:off x="9900360" y="6459840"/>
            <a:ext cx="1311840" cy="364680"/>
          </a:xfrm>
          <a:prstGeom prst="rect">
            <a:avLst/>
          </a:prstGeom>
          <a:noFill/>
          <a:ln>
            <a:noFill/>
          </a:ln>
        </p:spPr>
        <p:txBody>
          <a:bodyPr anchor="ctr"/>
          <a:p>
            <a:pPr algn="r">
              <a:lnSpc>
                <a:spcPct val="100000"/>
              </a:lnSpc>
            </a:pPr>
            <a:fld id="{3D5698E9-F457-4400-8081-61E91504303F}" type="slidenum">
              <a:rPr lang="en-US" sz="1050" strike="noStrike">
                <a:solidFill>
                  <a:srgbClr val="ffffff"/>
                </a:solidFill>
                <a:latin typeface="Calibri"/>
              </a:rPr>
              <a:t>&lt;number&gt;</a:t>
            </a:fld>
            <a:endParaRPr/>
          </a:p>
        </p:txBody>
      </p:sp>
      <p:sp>
        <p:nvSpPr>
          <p:cNvPr id="455" name="CustomShape 5"/>
          <p:cNvSpPr/>
          <p:nvPr/>
        </p:nvSpPr>
        <p:spPr>
          <a:xfrm>
            <a:off x="6705720" y="6059520"/>
            <a:ext cx="4266720" cy="394920"/>
          </a:xfrm>
          <a:prstGeom prst="rect">
            <a:avLst/>
          </a:prstGeom>
          <a:solidFill>
            <a:srgbClr val="92d050"/>
          </a:solidFill>
          <a:ln>
            <a:noFill/>
          </a:ln>
          <a:effectLst>
            <a:outerShdw algn="tl" blurRad="50800" dir="27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i="1" lang="en-US" sz="1000" strike="noStrike">
                <a:solidFill>
                  <a:srgbClr val="000000"/>
                </a:solidFill>
                <a:latin typeface="Arial"/>
              </a:rPr>
              <a:t>Sources: Locked Up &amp; Out: LGBTQI Youth in Louisiana’s Juvenile Justice System (2010)</a:t>
            </a:r>
            <a:endParaRPr/>
          </a:p>
        </p:txBody>
      </p:sp>
      <p:sp>
        <p:nvSpPr>
          <p:cNvPr id="456" name="CustomShape 6"/>
          <p:cNvSpPr/>
          <p:nvPr/>
        </p:nvSpPr>
        <p:spPr>
          <a:xfrm>
            <a:off x="6198840" y="224640"/>
            <a:ext cx="1775880" cy="364680"/>
          </a:xfrm>
          <a:prstGeom prst="rect">
            <a:avLst/>
          </a:prstGeom>
          <a:noFill/>
          <a:ln>
            <a:noFill/>
          </a:ln>
        </p:spPr>
        <p:style>
          <a:lnRef idx="0"/>
          <a:fillRef idx="0"/>
          <a:effectRef idx="0"/>
          <a:fontRef idx="minor"/>
        </p:style>
        <p:txBody>
          <a:bodyPr anchor="ctr"/>
          <a:p>
            <a:pPr>
              <a:lnSpc>
                <a:spcPct val="100000"/>
              </a:lnSpc>
            </a:pPr>
            <a:fld id="{A675FAD0-FA5A-4734-B2E6-B33D7A518B41}" type="slidenum">
              <a:rPr lang="en-US" sz="1200" strike="noStrike">
                <a:solidFill>
                  <a:srgbClr val="ffffff"/>
                </a:solidFill>
                <a:latin typeface="Arial"/>
              </a:rPr>
              <a:t>&lt;number&gt;</a:t>
            </a:fld>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7" name="TextShape 1"/>
          <p:cNvSpPr txBox="1"/>
          <p:nvPr/>
        </p:nvSpPr>
        <p:spPr>
          <a:xfrm>
            <a:off x="1097280" y="1845720"/>
            <a:ext cx="10058040" cy="4023000"/>
          </a:xfrm>
          <a:prstGeom prst="rect">
            <a:avLst/>
          </a:prstGeom>
          <a:noFill/>
          <a:ln>
            <a:noFill/>
          </a:ln>
        </p:spPr>
        <p:txBody>
          <a:bodyPr lIns="0" rIns="0"/>
          <a:p>
            <a:pPr>
              <a:lnSpc>
                <a:spcPct val="90000"/>
              </a:lnSpc>
              <a:buFont typeface="Calibri"/>
              <a:buChar char=" "/>
            </a:pPr>
            <a:r>
              <a:rPr lang="en-US" sz="2800" strike="noStrike">
                <a:solidFill>
                  <a:srgbClr val="404040"/>
                </a:solidFill>
                <a:latin typeface="Calibri"/>
              </a:rPr>
              <a:t>Substance abuse often results from an inability to cope with external pressures</a:t>
            </a:r>
            <a:endParaRPr/>
          </a:p>
          <a:p>
            <a:pPr>
              <a:lnSpc>
                <a:spcPct val="90000"/>
              </a:lnSpc>
              <a:buFont typeface="Calibri"/>
              <a:buChar char=" "/>
            </a:pPr>
            <a:r>
              <a:rPr lang="en-US" sz="2800" strike="noStrike">
                <a:solidFill>
                  <a:srgbClr val="404040"/>
                </a:solidFill>
                <a:latin typeface="Calibri"/>
              </a:rPr>
              <a:t>LGBTQI youth often face rejection from:</a:t>
            </a:r>
            <a:endParaRPr/>
          </a:p>
          <a:p>
            <a:pPr lvl="1">
              <a:lnSpc>
                <a:spcPct val="100000"/>
              </a:lnSpc>
              <a:buFont typeface="Calibri"/>
              <a:buChar char="◦"/>
            </a:pPr>
            <a:r>
              <a:rPr lang="en-US" sz="2800" strike="noStrike">
                <a:solidFill>
                  <a:srgbClr val="404040"/>
                </a:solidFill>
                <a:latin typeface="Calibri"/>
              </a:rPr>
              <a:t>Family </a:t>
            </a:r>
            <a:endParaRPr/>
          </a:p>
          <a:p>
            <a:pPr lvl="1">
              <a:lnSpc>
                <a:spcPct val="100000"/>
              </a:lnSpc>
              <a:buFont typeface="Calibri"/>
              <a:buChar char="◦"/>
            </a:pPr>
            <a:r>
              <a:rPr lang="en-US" sz="2800" strike="noStrike">
                <a:solidFill>
                  <a:srgbClr val="404040"/>
                </a:solidFill>
                <a:latin typeface="Calibri"/>
              </a:rPr>
              <a:t>Class-mates</a:t>
            </a:r>
            <a:endParaRPr/>
          </a:p>
          <a:p>
            <a:pPr lvl="1">
              <a:lnSpc>
                <a:spcPct val="100000"/>
              </a:lnSpc>
              <a:buFont typeface="Calibri"/>
              <a:buChar char="◦"/>
            </a:pPr>
            <a:r>
              <a:rPr lang="en-US" sz="2800" strike="noStrike">
                <a:solidFill>
                  <a:srgbClr val="404040"/>
                </a:solidFill>
                <a:latin typeface="Calibri"/>
              </a:rPr>
              <a:t>Community at large</a:t>
            </a:r>
            <a:endParaRPr/>
          </a:p>
          <a:p>
            <a:pPr>
              <a:lnSpc>
                <a:spcPct val="90000"/>
              </a:lnSpc>
              <a:buFont typeface="Calibri"/>
              <a:buChar char=" "/>
            </a:pPr>
            <a:r>
              <a:rPr lang="en-US" sz="2800" strike="noStrike">
                <a:solidFill>
                  <a:srgbClr val="404040"/>
                </a:solidFill>
                <a:latin typeface="Calibri"/>
              </a:rPr>
              <a:t>The majority of LGBTQI youth report alcohol and drug use as common mechanisms for coping with feelings of severe isolation. </a:t>
            </a:r>
            <a:endParaRPr/>
          </a:p>
        </p:txBody>
      </p:sp>
      <p:sp>
        <p:nvSpPr>
          <p:cNvPr id="458" name="CustomShape 2"/>
          <p:cNvSpPr/>
          <p:nvPr/>
        </p:nvSpPr>
        <p:spPr>
          <a:xfrm>
            <a:off x="6705720" y="6182280"/>
            <a:ext cx="5283000" cy="394920"/>
          </a:xfrm>
          <a:prstGeom prst="rect">
            <a:avLst/>
          </a:prstGeom>
          <a:solidFill>
            <a:srgbClr val="92d050"/>
          </a:solidFill>
          <a:ln>
            <a:noFill/>
          </a:ln>
          <a:effectLst>
            <a:outerShdw algn="tl" blurRad="50800" dir="27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i="1" lang="en-US" sz="1000" strike="noStrike">
                <a:solidFill>
                  <a:srgbClr val="000000"/>
                </a:solidFill>
                <a:latin typeface="Arial"/>
              </a:rPr>
              <a:t>Sources: New York State Office of Children and Family Services Guidelines for Childcare Practices with Lesbian, Gay, Bisexual, Transgender and Questioning Youth</a:t>
            </a:r>
            <a:endParaRPr/>
          </a:p>
        </p:txBody>
      </p:sp>
      <p:sp>
        <p:nvSpPr>
          <p:cNvPr id="459" name="CustomShape 3"/>
          <p:cNvSpPr/>
          <p:nvPr/>
        </p:nvSpPr>
        <p:spPr>
          <a:xfrm>
            <a:off x="6198840" y="224640"/>
            <a:ext cx="1775880" cy="364680"/>
          </a:xfrm>
          <a:prstGeom prst="rect">
            <a:avLst/>
          </a:prstGeom>
          <a:noFill/>
          <a:ln>
            <a:noFill/>
          </a:ln>
        </p:spPr>
        <p:style>
          <a:lnRef idx="0"/>
          <a:fillRef idx="0"/>
          <a:effectRef idx="0"/>
          <a:fontRef idx="minor"/>
        </p:style>
        <p:txBody>
          <a:bodyPr anchor="ctr"/>
          <a:p>
            <a:pPr>
              <a:lnSpc>
                <a:spcPct val="100000"/>
              </a:lnSpc>
            </a:pPr>
            <a:fld id="{7909201D-AD9F-4466-BF5A-0ACB10A96134}" type="slidenum">
              <a:rPr lang="en-US" sz="1200" strike="noStrike">
                <a:solidFill>
                  <a:srgbClr val="ffffff"/>
                </a:solidFill>
                <a:latin typeface="Arial"/>
              </a:rPr>
              <a:t>&lt;number&gt;</a:t>
            </a:fld>
            <a:endParaRPr/>
          </a:p>
        </p:txBody>
      </p:sp>
      <p:sp>
        <p:nvSpPr>
          <p:cNvPr id="460"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461" name="TextShape 5"/>
          <p:cNvSpPr txBox="1"/>
          <p:nvPr/>
        </p:nvSpPr>
        <p:spPr>
          <a:xfrm>
            <a:off x="9900360" y="6459840"/>
            <a:ext cx="1311840" cy="364680"/>
          </a:xfrm>
          <a:prstGeom prst="rect">
            <a:avLst/>
          </a:prstGeom>
          <a:noFill/>
          <a:ln>
            <a:noFill/>
          </a:ln>
        </p:spPr>
        <p:txBody>
          <a:bodyPr anchor="ctr"/>
          <a:p>
            <a:pPr algn="r">
              <a:lnSpc>
                <a:spcPct val="100000"/>
              </a:lnSpc>
            </a:pPr>
            <a:fld id="{1FB99A2D-B5D5-4E0B-BEF9-3228FA92885D}" type="slidenum">
              <a:rPr lang="en-US" sz="1050" strike="noStrike">
                <a:solidFill>
                  <a:srgbClr val="ffffff"/>
                </a:solidFill>
                <a:latin typeface="Calibri"/>
              </a:rPr>
              <a:t>&lt;number&gt;</a:t>
            </a:fld>
            <a:endParaRPr/>
          </a:p>
        </p:txBody>
      </p:sp>
      <p:sp>
        <p:nvSpPr>
          <p:cNvPr id="462" name="CustomShape 6"/>
          <p:cNvSpPr/>
          <p:nvPr/>
        </p:nvSpPr>
        <p:spPr>
          <a:xfrm>
            <a:off x="1097280" y="394920"/>
            <a:ext cx="10058040" cy="1450440"/>
          </a:xfrm>
          <a:prstGeom prst="rect">
            <a:avLst/>
          </a:prstGeom>
          <a:noFill/>
          <a:ln>
            <a:noFill/>
          </a:ln>
        </p:spPr>
        <p:style>
          <a:lnRef idx="0"/>
          <a:fillRef idx="0"/>
          <a:effectRef idx="0"/>
          <a:fontRef idx="minor"/>
        </p:style>
        <p:txBody>
          <a:bodyPr anchor="b"/>
          <a:p>
            <a:pPr>
              <a:lnSpc>
                <a:spcPct val="85000"/>
              </a:lnSpc>
            </a:pPr>
            <a:r>
              <a:rPr lang="en-US" sz="4800" strike="noStrike">
                <a:solidFill>
                  <a:srgbClr val="404040"/>
                </a:solidFill>
                <a:latin typeface="Calibri Light"/>
              </a:rPr>
              <a:t>What Can We Learn From This?</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0" name="TextShape 1"/>
          <p:cNvSpPr txBox="1"/>
          <p:nvPr/>
        </p:nvSpPr>
        <p:spPr>
          <a:xfrm>
            <a:off x="1097280" y="758880"/>
            <a:ext cx="10058040" cy="3565800"/>
          </a:xfrm>
          <a:prstGeom prst="rect">
            <a:avLst/>
          </a:prstGeom>
          <a:noFill/>
          <a:ln>
            <a:noFill/>
          </a:ln>
        </p:spPr>
        <p:txBody>
          <a:bodyPr anchor="b"/>
          <a:p>
            <a:pPr>
              <a:lnSpc>
                <a:spcPct val="85000"/>
              </a:lnSpc>
            </a:pPr>
            <a:r>
              <a:rPr lang="en-US" sz="6600" strike="noStrike">
                <a:solidFill>
                  <a:srgbClr val="404040"/>
                </a:solidFill>
                <a:latin typeface="Calibri Light"/>
              </a:rPr>
              <a:t>
</a:t>
            </a:r>
            <a:r>
              <a:rPr lang="en-US" sz="6600" strike="noStrike">
                <a:solidFill>
                  <a:srgbClr val="404040"/>
                </a:solidFill>
                <a:latin typeface="Calibri Light"/>
              </a:rPr>
              <a:t>Introduction</a:t>
            </a:r>
            <a:endParaRPr/>
          </a:p>
        </p:txBody>
      </p:sp>
      <p:sp>
        <p:nvSpPr>
          <p:cNvPr id="361" name="TextShape 2"/>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362" name="TextShape 3"/>
          <p:cNvSpPr txBox="1"/>
          <p:nvPr/>
        </p:nvSpPr>
        <p:spPr>
          <a:xfrm>
            <a:off x="9900360" y="6459840"/>
            <a:ext cx="1311840" cy="364680"/>
          </a:xfrm>
          <a:prstGeom prst="rect">
            <a:avLst/>
          </a:prstGeom>
          <a:noFill/>
          <a:ln>
            <a:noFill/>
          </a:ln>
        </p:spPr>
        <p:txBody>
          <a:bodyPr anchor="ctr"/>
          <a:p>
            <a:pPr algn="r">
              <a:lnSpc>
                <a:spcPct val="100000"/>
              </a:lnSpc>
            </a:pPr>
            <a:fld id="{DE69985F-E3E6-4DDC-B17E-AB799EA856B1}" type="slidenum">
              <a:rPr lang="en-US" sz="1050" strike="noStrike">
                <a:solidFill>
                  <a:srgbClr val="ffffff"/>
                </a:solidFill>
                <a:latin typeface="Calibri"/>
              </a:rPr>
              <a:t>&lt;number&gt;</a:t>
            </a:fld>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3" name="TextShape 1"/>
          <p:cNvSpPr txBox="1"/>
          <p:nvPr/>
        </p:nvSpPr>
        <p:spPr>
          <a:xfrm>
            <a:off x="1219320" y="1776960"/>
            <a:ext cx="7924320" cy="4166280"/>
          </a:xfrm>
          <a:prstGeom prst="rect">
            <a:avLst/>
          </a:prstGeom>
          <a:noFill/>
          <a:ln>
            <a:noFill/>
          </a:ln>
        </p:spPr>
        <p:txBody>
          <a:bodyPr lIns="0" rIns="0"/>
          <a:p>
            <a:pPr>
              <a:lnSpc>
                <a:spcPct val="100000"/>
              </a:lnSpc>
            </a:pPr>
            <a:r>
              <a:rPr b="1" lang="en-US" sz="2200" strike="noStrike" u="sng">
                <a:solidFill>
                  <a:srgbClr val="404040"/>
                </a:solidFill>
                <a:latin typeface="Calibri"/>
              </a:rPr>
              <a:t>Discrimination in the Criminal Justice System</a:t>
            </a:r>
            <a:endParaRPr/>
          </a:p>
          <a:p>
            <a:endParaRPr/>
          </a:p>
          <a:p>
            <a:r>
              <a:rPr lang="en-US" sz="2100" strike="noStrike">
                <a:solidFill>
                  <a:srgbClr val="404040"/>
                </a:solidFill>
                <a:latin typeface="Calibri"/>
              </a:rPr>
              <a:t>Running away/truancy leads to</a:t>
            </a:r>
            <a:endParaRPr/>
          </a:p>
          <a:p>
            <a:pPr lvl="1">
              <a:lnSpc>
                <a:spcPct val="100000"/>
              </a:lnSpc>
              <a:buFont typeface="Calibri Light"/>
              <a:buAutoNum type="arabicPeriod"/>
            </a:pPr>
            <a:r>
              <a:rPr lang="en-US" sz="2100" strike="noStrike">
                <a:solidFill>
                  <a:srgbClr val="404040"/>
                </a:solidFill>
                <a:latin typeface="Calibri"/>
              </a:rPr>
              <a:t>Higher ratings in standard risk assessments used in detention hearings</a:t>
            </a:r>
            <a:endParaRPr/>
          </a:p>
          <a:p>
            <a:pPr lvl="1">
              <a:lnSpc>
                <a:spcPct val="100000"/>
              </a:lnSpc>
              <a:buFont typeface="Calibri Light"/>
              <a:buAutoNum type="arabicPeriod"/>
            </a:pPr>
            <a:r>
              <a:rPr lang="en-US" sz="2100" strike="noStrike">
                <a:solidFill>
                  <a:srgbClr val="404040"/>
                </a:solidFill>
                <a:latin typeface="Calibri"/>
              </a:rPr>
              <a:t>More likely to be detained in a facility before trial </a:t>
            </a:r>
            <a:endParaRPr/>
          </a:p>
          <a:p>
            <a:endParaRPr/>
          </a:p>
          <a:p>
            <a:r>
              <a:rPr b="1" i="1" lang="en-US" sz="2100" strike="noStrike">
                <a:solidFill>
                  <a:srgbClr val="404040"/>
                </a:solidFill>
                <a:latin typeface="Calibri"/>
              </a:rPr>
              <a:t>How might this impact youth placement in Oregon detention facilities?</a:t>
            </a:r>
            <a:r>
              <a:rPr b="1" i="1" lang="en-US" sz="2100" strike="noStrike">
                <a:solidFill>
                  <a:srgbClr val="404040"/>
                </a:solidFill>
                <a:latin typeface="Calibri"/>
              </a:rPr>
              <a:t>
</a:t>
            </a:r>
            <a:endParaRPr/>
          </a:p>
          <a:p>
            <a:pPr>
              <a:lnSpc>
                <a:spcPct val="90000"/>
              </a:lnSpc>
              <a:buFont typeface="Calibri"/>
              <a:buChar char=" "/>
            </a:pPr>
            <a:r>
              <a:rPr lang="en-US" sz="2100" strike="noStrike">
                <a:solidFill>
                  <a:srgbClr val="404040"/>
                </a:solidFill>
                <a:latin typeface="Calibri"/>
              </a:rPr>
              <a:t>LGBTQI youth are over-represented in the juvenile justice system:</a:t>
            </a:r>
            <a:endParaRPr/>
          </a:p>
          <a:p>
            <a:pPr lvl="1">
              <a:lnSpc>
                <a:spcPct val="100000"/>
              </a:lnSpc>
              <a:buFont typeface="Calibri"/>
              <a:buChar char="◦"/>
            </a:pPr>
            <a:r>
              <a:rPr lang="en-US" sz="2100" strike="noStrike">
                <a:solidFill>
                  <a:srgbClr val="404040"/>
                </a:solidFill>
                <a:latin typeface="Calibri"/>
              </a:rPr>
              <a:t>They represent 2-10% of the general population </a:t>
            </a:r>
            <a:endParaRPr/>
          </a:p>
          <a:p>
            <a:pPr lvl="1">
              <a:lnSpc>
                <a:spcPct val="100000"/>
              </a:lnSpc>
              <a:buFont typeface="Calibri"/>
              <a:buChar char="◦"/>
            </a:pPr>
            <a:r>
              <a:rPr lang="en-US" sz="2100" strike="noStrike">
                <a:solidFill>
                  <a:srgbClr val="404040"/>
                </a:solidFill>
                <a:latin typeface="Calibri"/>
              </a:rPr>
              <a:t>They represent </a:t>
            </a:r>
            <a:r>
              <a:rPr b="1" lang="en-US" sz="2100" strike="noStrike">
                <a:solidFill>
                  <a:srgbClr val="404040"/>
                </a:solidFill>
                <a:latin typeface="Calibri"/>
              </a:rPr>
              <a:t>13-15% </a:t>
            </a:r>
            <a:r>
              <a:rPr lang="en-US" sz="2100" strike="noStrike">
                <a:solidFill>
                  <a:srgbClr val="404040"/>
                </a:solidFill>
                <a:latin typeface="Calibri"/>
              </a:rPr>
              <a:t>of detained population</a:t>
            </a:r>
            <a:endParaRPr/>
          </a:p>
        </p:txBody>
      </p:sp>
      <p:sp>
        <p:nvSpPr>
          <p:cNvPr id="464" name="CustomShape 2"/>
          <p:cNvSpPr/>
          <p:nvPr/>
        </p:nvSpPr>
        <p:spPr>
          <a:xfrm>
            <a:off x="6706440" y="5924520"/>
            <a:ext cx="4101840" cy="547200"/>
          </a:xfrm>
          <a:prstGeom prst="rect">
            <a:avLst/>
          </a:prstGeom>
          <a:solidFill>
            <a:srgbClr val="92d050"/>
          </a:solidFill>
          <a:ln>
            <a:noFill/>
          </a:ln>
          <a:effectLst>
            <a:outerShdw algn="tl" blurRad="50800" dir="27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i="1" lang="en-US" sz="1000" strike="noStrike">
                <a:solidFill>
                  <a:srgbClr val="000000"/>
                </a:solidFill>
                <a:latin typeface="Arial"/>
              </a:rPr>
              <a:t>Sources: Locked Up &amp; Out: LGBTQI Youth in Louisiana’s Juvenile Justice System (2010), Sullivan, Irene. “Judges Counsel Discusses Gay Youth, Checklists for Judges,” Youth Today, Aug. 18, 2011. </a:t>
            </a:r>
            <a:endParaRPr/>
          </a:p>
        </p:txBody>
      </p:sp>
      <p:sp>
        <p:nvSpPr>
          <p:cNvPr id="465" name="CustomShape 3"/>
          <p:cNvSpPr/>
          <p:nvPr/>
        </p:nvSpPr>
        <p:spPr>
          <a:xfrm>
            <a:off x="6172920" y="224640"/>
            <a:ext cx="1331640" cy="364680"/>
          </a:xfrm>
          <a:prstGeom prst="rect">
            <a:avLst/>
          </a:prstGeom>
          <a:noFill/>
          <a:ln>
            <a:noFill/>
          </a:ln>
        </p:spPr>
        <p:style>
          <a:lnRef idx="0"/>
          <a:fillRef idx="0"/>
          <a:effectRef idx="0"/>
          <a:fontRef idx="minor"/>
        </p:style>
        <p:txBody>
          <a:bodyPr anchor="ctr"/>
          <a:p>
            <a:pPr>
              <a:lnSpc>
                <a:spcPct val="100000"/>
              </a:lnSpc>
            </a:pPr>
            <a:fld id="{D1C026D6-4D19-42C5-977F-999D7D33283B}" type="slidenum">
              <a:rPr lang="en-US" sz="1200" strike="noStrike">
                <a:solidFill>
                  <a:srgbClr val="ffffff"/>
                </a:solidFill>
                <a:latin typeface="Arial"/>
              </a:rPr>
              <a:t>&lt;number&gt;</a:t>
            </a:fld>
            <a:endParaRPr/>
          </a:p>
        </p:txBody>
      </p:sp>
      <p:sp>
        <p:nvSpPr>
          <p:cNvPr id="466"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467" name="TextShape 5"/>
          <p:cNvSpPr txBox="1"/>
          <p:nvPr/>
        </p:nvSpPr>
        <p:spPr>
          <a:xfrm>
            <a:off x="9900360" y="6459840"/>
            <a:ext cx="1311840" cy="364680"/>
          </a:xfrm>
          <a:prstGeom prst="rect">
            <a:avLst/>
          </a:prstGeom>
          <a:noFill/>
          <a:ln>
            <a:noFill/>
          </a:ln>
        </p:spPr>
        <p:txBody>
          <a:bodyPr anchor="ctr"/>
          <a:p>
            <a:pPr algn="r">
              <a:lnSpc>
                <a:spcPct val="100000"/>
              </a:lnSpc>
            </a:pPr>
            <a:fld id="{14C75F91-8D9A-41B2-B241-37B7CCEB0E4D}" type="slidenum">
              <a:rPr lang="en-US" sz="1050" strike="noStrike">
                <a:solidFill>
                  <a:srgbClr val="ffffff"/>
                </a:solidFill>
                <a:latin typeface="Calibri"/>
              </a:rPr>
              <a:t>&lt;number&gt;</a:t>
            </a:fld>
            <a:endParaRPr/>
          </a:p>
        </p:txBody>
      </p:sp>
      <p:sp>
        <p:nvSpPr>
          <p:cNvPr id="468" name="TextShape 6"/>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LGBTQI Youth: Relevant Statistics</a:t>
            </a: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9" name="TextShape 1"/>
          <p:cNvSpPr txBox="1"/>
          <p:nvPr/>
        </p:nvSpPr>
        <p:spPr>
          <a:xfrm>
            <a:off x="1098720" y="5275800"/>
            <a:ext cx="10113120" cy="822600"/>
          </a:xfrm>
          <a:prstGeom prst="rect">
            <a:avLst/>
          </a:prstGeom>
          <a:noFill/>
          <a:ln>
            <a:noFill/>
          </a:ln>
        </p:spPr>
        <p:txBody>
          <a:bodyPr tIns="0" bIns="0" anchor="b"/>
          <a:p>
            <a:pPr>
              <a:lnSpc>
                <a:spcPct val="100000"/>
              </a:lnSpc>
            </a:pPr>
            <a:r>
              <a:rPr lang="en-US" sz="4400" strike="noStrike">
                <a:solidFill>
                  <a:srgbClr val="ffffff"/>
                </a:solidFill>
                <a:latin typeface="Calibri Light"/>
              </a:rPr>
              <a:t>Burning Issues</a:t>
            </a:r>
            <a:endParaRPr/>
          </a:p>
        </p:txBody>
      </p:sp>
      <p:pic>
        <p:nvPicPr>
          <p:cNvPr id="470" name="Picture Placeholder 6" descr=""/>
          <p:cNvPicPr/>
          <p:nvPr/>
        </p:nvPicPr>
        <p:blipFill>
          <a:blip r:embed="rId1"/>
          <a:srcRect l="0" t="20299" r="0" b="20299"/>
          <a:stretch/>
        </p:blipFill>
        <p:spPr>
          <a:xfrm>
            <a:off x="0" y="0"/>
            <a:ext cx="12191760" cy="4914720"/>
          </a:xfrm>
          <a:prstGeom prst="rect">
            <a:avLst/>
          </a:prstGeom>
          <a:ln>
            <a:noFill/>
          </a:ln>
        </p:spPr>
      </p:pic>
      <p:sp>
        <p:nvSpPr>
          <p:cNvPr id="471" name="TextShape 2"/>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472" name="TextShape 3"/>
          <p:cNvSpPr txBox="1"/>
          <p:nvPr/>
        </p:nvSpPr>
        <p:spPr>
          <a:xfrm>
            <a:off x="9900360" y="6459840"/>
            <a:ext cx="1311840" cy="364680"/>
          </a:xfrm>
          <a:prstGeom prst="rect">
            <a:avLst/>
          </a:prstGeom>
          <a:noFill/>
          <a:ln>
            <a:noFill/>
          </a:ln>
        </p:spPr>
        <p:txBody>
          <a:bodyPr anchor="ctr"/>
          <a:p>
            <a:pPr algn="r">
              <a:lnSpc>
                <a:spcPct val="100000"/>
              </a:lnSpc>
            </a:pPr>
            <a:fld id="{40A0C349-9175-4AA5-981C-E63704C36092}" type="slidenum">
              <a:rPr lang="en-US" sz="1050" strike="noStrike">
                <a:solidFill>
                  <a:srgbClr val="ffffff"/>
                </a:solidFill>
                <a:latin typeface="Calibri"/>
              </a:rPr>
              <a:t>&lt;number&gt;</a:t>
            </a:fld>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3" name="TextShape 1"/>
          <p:cNvSpPr txBox="1"/>
          <p:nvPr/>
        </p:nvSpPr>
        <p:spPr>
          <a:xfrm>
            <a:off x="1097280" y="758880"/>
            <a:ext cx="10058040" cy="3565800"/>
          </a:xfrm>
          <a:prstGeom prst="rect">
            <a:avLst/>
          </a:prstGeom>
          <a:noFill/>
          <a:ln>
            <a:noFill/>
          </a:ln>
        </p:spPr>
        <p:txBody>
          <a:bodyPr anchor="b"/>
          <a:p>
            <a:pPr>
              <a:lnSpc>
                <a:spcPct val="85000"/>
              </a:lnSpc>
            </a:pPr>
            <a:r>
              <a:rPr lang="en-US" sz="6600" strike="noStrike">
                <a:solidFill>
                  <a:srgbClr val="404040"/>
                </a:solidFill>
                <a:latin typeface="Calibri Light"/>
              </a:rPr>
              <a:t>Questions</a:t>
            </a:r>
            <a:endParaRPr/>
          </a:p>
        </p:txBody>
      </p:sp>
      <p:pic>
        <p:nvPicPr>
          <p:cNvPr id="474" name="Picture 3" descr=""/>
          <p:cNvPicPr/>
          <p:nvPr/>
        </p:nvPicPr>
        <p:blipFill>
          <a:blip r:embed="rId1"/>
          <a:stretch/>
        </p:blipFill>
        <p:spPr>
          <a:xfrm>
            <a:off x="4588200" y="2024280"/>
            <a:ext cx="2151000" cy="2151000"/>
          </a:xfrm>
          <a:prstGeom prst="rect">
            <a:avLst/>
          </a:prstGeom>
          <a:ln>
            <a:noFill/>
          </a:ln>
        </p:spPr>
      </p:pic>
      <p:sp>
        <p:nvSpPr>
          <p:cNvPr id="475" name="TextShape 2"/>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476" name="TextShape 3"/>
          <p:cNvSpPr txBox="1"/>
          <p:nvPr/>
        </p:nvSpPr>
        <p:spPr>
          <a:xfrm>
            <a:off x="9900360" y="6459840"/>
            <a:ext cx="1311840" cy="364680"/>
          </a:xfrm>
          <a:prstGeom prst="rect">
            <a:avLst/>
          </a:prstGeom>
          <a:noFill/>
          <a:ln>
            <a:noFill/>
          </a:ln>
        </p:spPr>
        <p:txBody>
          <a:bodyPr anchor="ctr"/>
          <a:p>
            <a:pPr algn="r">
              <a:lnSpc>
                <a:spcPct val="100000"/>
              </a:lnSpc>
            </a:pPr>
            <a:fld id="{5D3578B4-F22A-4D5C-8318-97B949FB7C13}" type="slidenum">
              <a:rPr lang="en-US" sz="1050" strike="noStrike">
                <a:solidFill>
                  <a:srgbClr val="ffffff"/>
                </a:solidFill>
                <a:latin typeface="Calibri"/>
              </a:rPr>
              <a:t>&lt;number&gt;</a:t>
            </a:fld>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7" name="TextShape 1"/>
          <p:cNvSpPr txBox="1"/>
          <p:nvPr/>
        </p:nvSpPr>
        <p:spPr>
          <a:xfrm>
            <a:off x="1097280" y="758880"/>
            <a:ext cx="10058040" cy="3565800"/>
          </a:xfrm>
          <a:prstGeom prst="rect">
            <a:avLst/>
          </a:prstGeom>
          <a:noFill/>
          <a:ln>
            <a:noFill/>
          </a:ln>
        </p:spPr>
        <p:txBody>
          <a:bodyPr anchor="b"/>
          <a:p>
            <a:pPr>
              <a:lnSpc>
                <a:spcPct val="85000"/>
              </a:lnSpc>
            </a:pPr>
            <a:r>
              <a:rPr lang="en-US" sz="6600" strike="noStrike">
                <a:solidFill>
                  <a:srgbClr val="404040"/>
                </a:solidFill>
                <a:latin typeface="Calibri Light"/>
              </a:rPr>
              <a:t>Module 1:</a:t>
            </a:r>
            <a:r>
              <a:rPr lang="en-US" sz="6600" strike="noStrike">
                <a:solidFill>
                  <a:srgbClr val="404040"/>
                </a:solidFill>
                <a:latin typeface="Calibri Light"/>
              </a:rPr>
              <a:t>
</a:t>
            </a:r>
            <a:r>
              <a:rPr lang="en-US" sz="6600" strike="noStrike">
                <a:solidFill>
                  <a:srgbClr val="404040"/>
                </a:solidFill>
                <a:latin typeface="Calibri Light"/>
              </a:rPr>
              <a:t>National Development of LGBTQI Issues</a:t>
            </a:r>
            <a:endParaRPr/>
          </a:p>
        </p:txBody>
      </p:sp>
      <p:sp>
        <p:nvSpPr>
          <p:cNvPr id="478" name="TextShape 2"/>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479" name="TextShape 3"/>
          <p:cNvSpPr txBox="1"/>
          <p:nvPr/>
        </p:nvSpPr>
        <p:spPr>
          <a:xfrm>
            <a:off x="9900360" y="6459840"/>
            <a:ext cx="1311840" cy="364680"/>
          </a:xfrm>
          <a:prstGeom prst="rect">
            <a:avLst/>
          </a:prstGeom>
          <a:noFill/>
          <a:ln>
            <a:noFill/>
          </a:ln>
        </p:spPr>
        <p:txBody>
          <a:bodyPr anchor="ctr"/>
          <a:p>
            <a:pPr algn="r">
              <a:lnSpc>
                <a:spcPct val="100000"/>
              </a:lnSpc>
            </a:pPr>
            <a:fld id="{483350B3-4CFD-4C56-BCB2-D3FA68AD29AB}" type="slidenum">
              <a:rPr lang="en-US" sz="1050" strike="noStrike">
                <a:solidFill>
                  <a:srgbClr val="ffffff"/>
                </a:solidFill>
                <a:latin typeface="Calibri"/>
              </a:rPr>
              <a:t>&lt;number&gt;</a:t>
            </a:fld>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80" name="Picture 6" descr=""/>
          <p:cNvPicPr/>
          <p:nvPr/>
        </p:nvPicPr>
        <p:blipFill>
          <a:blip r:embed="rId1"/>
          <a:stretch/>
        </p:blipFill>
        <p:spPr>
          <a:xfrm>
            <a:off x="8143560" y="1783800"/>
            <a:ext cx="3068640" cy="2337480"/>
          </a:xfrm>
          <a:prstGeom prst="rect">
            <a:avLst/>
          </a:prstGeom>
          <a:ln>
            <a:noFill/>
          </a:ln>
        </p:spPr>
      </p:pic>
      <p:sp>
        <p:nvSpPr>
          <p:cNvPr id="481" name="TextShape 1"/>
          <p:cNvSpPr txBox="1"/>
          <p:nvPr/>
        </p:nvSpPr>
        <p:spPr>
          <a:xfrm>
            <a:off x="1097280" y="3333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The Issue of Rights</a:t>
            </a:r>
            <a:endParaRPr/>
          </a:p>
        </p:txBody>
      </p:sp>
      <p:sp>
        <p:nvSpPr>
          <p:cNvPr id="482" name="TextShape 2"/>
          <p:cNvSpPr txBox="1"/>
          <p:nvPr/>
        </p:nvSpPr>
        <p:spPr>
          <a:xfrm>
            <a:off x="1097280" y="1845720"/>
            <a:ext cx="10058040" cy="4023000"/>
          </a:xfrm>
          <a:prstGeom prst="rect">
            <a:avLst/>
          </a:prstGeom>
          <a:noFill/>
          <a:ln>
            <a:noFill/>
          </a:ln>
        </p:spPr>
        <p:txBody>
          <a:bodyPr lIns="0" rIns="0"/>
          <a:p>
            <a:pPr>
              <a:lnSpc>
                <a:spcPct val="90000"/>
              </a:lnSpc>
              <a:buFont typeface="Calibri"/>
              <a:buChar char=" "/>
            </a:pPr>
            <a:r>
              <a:rPr lang="en-US" sz="2800" strike="noStrike">
                <a:solidFill>
                  <a:srgbClr val="404040"/>
                </a:solidFill>
                <a:latin typeface="Calibri"/>
              </a:rPr>
              <a:t>All detained youth have rights under</a:t>
            </a:r>
            <a:r>
              <a:rPr lang="en-US" sz="2800" strike="noStrike">
                <a:solidFill>
                  <a:srgbClr val="404040"/>
                </a:solidFill>
                <a:latin typeface="Calibri"/>
              </a:rPr>
              <a:t>
</a:t>
            </a:r>
            <a:endParaRPr/>
          </a:p>
          <a:p>
            <a:pPr lvl="1">
              <a:lnSpc>
                <a:spcPct val="100000"/>
              </a:lnSpc>
              <a:buFont typeface="Calibri"/>
              <a:buChar char="◦"/>
            </a:pPr>
            <a:r>
              <a:rPr lang="en-US" sz="2800" strike="noStrike">
                <a:solidFill>
                  <a:srgbClr val="404040"/>
                </a:solidFill>
                <a:latin typeface="Calibri"/>
              </a:rPr>
              <a:t>US Constitution</a:t>
            </a:r>
            <a:endParaRPr/>
          </a:p>
          <a:p>
            <a:pPr lvl="1">
              <a:lnSpc>
                <a:spcPct val="100000"/>
              </a:lnSpc>
              <a:buFont typeface="Calibri"/>
              <a:buChar char="◦"/>
            </a:pPr>
            <a:r>
              <a:rPr lang="en-US" sz="2800" strike="noStrike">
                <a:solidFill>
                  <a:srgbClr val="404040"/>
                </a:solidFill>
                <a:latin typeface="Calibri"/>
              </a:rPr>
              <a:t>State and Federal statutes</a:t>
            </a:r>
            <a:endParaRPr/>
          </a:p>
          <a:p>
            <a:pPr lvl="1">
              <a:lnSpc>
                <a:spcPct val="100000"/>
              </a:lnSpc>
              <a:buFont typeface="Calibri"/>
              <a:buChar char="◦"/>
            </a:pPr>
            <a:r>
              <a:rPr lang="en-US" sz="2800" strike="noStrike">
                <a:solidFill>
                  <a:srgbClr val="404040"/>
                </a:solidFill>
                <a:latin typeface="Calibri"/>
              </a:rPr>
              <a:t>Prison Rape Elimination Act (PREA) Standards</a:t>
            </a:r>
            <a:endParaRPr/>
          </a:p>
          <a:p>
            <a:endParaRPr/>
          </a:p>
          <a:p>
            <a:r>
              <a:rPr lang="en-US" sz="2800" strike="noStrike">
                <a:solidFill>
                  <a:srgbClr val="404040"/>
                </a:solidFill>
                <a:latin typeface="Calibri"/>
              </a:rPr>
              <a:t>Understanding how these rights apply to the LGBTQI population will help you to develop polices and procedures that ensure safety for staff &amp; residents, to not violate civil rights, and mitigate the risk of agency and staff liability. </a:t>
            </a:r>
            <a:endParaRPr/>
          </a:p>
        </p:txBody>
      </p:sp>
      <p:sp>
        <p:nvSpPr>
          <p:cNvPr id="483"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484" name="TextShape 4"/>
          <p:cNvSpPr txBox="1"/>
          <p:nvPr/>
        </p:nvSpPr>
        <p:spPr>
          <a:xfrm>
            <a:off x="9900360" y="6459840"/>
            <a:ext cx="1311840" cy="364680"/>
          </a:xfrm>
          <a:prstGeom prst="rect">
            <a:avLst/>
          </a:prstGeom>
          <a:noFill/>
          <a:ln>
            <a:noFill/>
          </a:ln>
        </p:spPr>
        <p:txBody>
          <a:bodyPr anchor="ctr"/>
          <a:p>
            <a:pPr algn="r">
              <a:lnSpc>
                <a:spcPct val="100000"/>
              </a:lnSpc>
            </a:pPr>
            <a:fld id="{3961CE0B-1145-4AD1-9A50-D4ABF67D7F43}" type="slidenum">
              <a:rPr lang="en-US" sz="1050" strike="noStrike">
                <a:solidFill>
                  <a:srgbClr val="ffffff"/>
                </a:solidFill>
                <a:latin typeface="Calibri"/>
              </a:rPr>
              <a:t>&lt;number&gt;</a:t>
            </a:fld>
            <a:endParaRPr/>
          </a:p>
        </p:txBody>
      </p:sp>
    </p:spTree>
  </p:cSld>
  <p:transition spd="med">
    <p:pull dir="l"/>
  </p:transition>
  <p:timing>
    <p:tnLst>
      <p:par>
        <p:cTn id="108" dur="indefinite" restart="never" nodeType="tmRoot">
          <p:childTnLst>
            <p:seq>
              <p:cTn id="109" dur="indefinite" nodeType="mainSeq">
                <p:childTnLst>
                  <p:par>
                    <p:cTn id="110" fill="hold">
                      <p:stCondLst>
                        <p:cond delay="indefinite"/>
                      </p:stCondLst>
                      <p:childTnLst>
                        <p:par>
                          <p:cTn id="111" fill="hold">
                            <p:stCondLst>
                              <p:cond delay="0"/>
                            </p:stCondLst>
                            <p:childTnLst>
                              <p:par>
                                <p:cTn id="112" nodeType="clickEffect" fill="hold" presetClass="entr" presetID="22" presetSubtype="8">
                                  <p:stCondLst>
                                    <p:cond delay="0"/>
                                  </p:stCondLst>
                                  <p:childTnLst>
                                    <p:set>
                                      <p:cBhvr>
                                        <p:cTn id="113" dur="1" fill="hold">
                                          <p:stCondLst>
                                            <p:cond delay="0"/>
                                          </p:stCondLst>
                                        </p:cTn>
                                        <p:tgtEl>
                                          <p:spTgt spid="481"/>
                                        </p:tgtEl>
                                        <p:attrNameLst>
                                          <p:attrName>style.visibility</p:attrName>
                                        </p:attrNameLst>
                                      </p:cBhvr>
                                      <p:to>
                                        <p:strVal val="visible"/>
                                      </p:to>
                                    </p:set>
                                    <p:animEffect filter="wipe(left)" transition="in">
                                      <p:cBhvr additive="repl">
                                        <p:cTn id="114" dur="500"/>
                                        <p:tgtEl>
                                          <p:spTgt spid="481"/>
                                        </p:tgtEl>
                                      </p:cBhvr>
                                    </p:animEffect>
                                  </p:childTnLst>
                                </p:cTn>
                              </p:par>
                            </p:childTnLst>
                          </p:cTn>
                        </p:par>
                      </p:childTnLst>
                    </p:cTn>
                  </p:par>
                  <p:par>
                    <p:cTn id="115" fill="hold">
                      <p:stCondLst>
                        <p:cond delay="indefinite"/>
                      </p:stCondLst>
                      <p:childTnLst>
                        <p:par>
                          <p:cTn id="116" fill="hold">
                            <p:stCondLst>
                              <p:cond delay="0"/>
                            </p:stCondLst>
                            <p:childTnLst>
                              <p:par>
                                <p:cTn id="117" nodeType="clickEffect" fill="hold" presetClass="entr" presetID="22" presetSubtype="8">
                                  <p:stCondLst>
                                    <p:cond delay="0"/>
                                  </p:stCondLst>
                                  <p:childTnLst>
                                    <p:set>
                                      <p:cBhvr>
                                        <p:cTn id="118" dur="1" fill="hold">
                                          <p:stCondLst>
                                            <p:cond delay="0"/>
                                          </p:stCondLst>
                                        </p:cTn>
                                        <p:tgtEl>
                                          <p:spTgt spid="482">
                                            <p:txEl>
                                              <p:pRg st="0" end="38"/>
                                            </p:txEl>
                                          </p:spTgt>
                                        </p:tgtEl>
                                        <p:attrNameLst>
                                          <p:attrName>style.visibility</p:attrName>
                                        </p:attrNameLst>
                                      </p:cBhvr>
                                      <p:to>
                                        <p:strVal val="visible"/>
                                      </p:to>
                                    </p:set>
                                    <p:animEffect filter="wipe(left)" transition="in">
                                      <p:cBhvr additive="repl">
                                        <p:cTn id="119" dur="2000"/>
                                        <p:tgtEl>
                                          <p:spTgt spid="482">
                                            <p:txEl>
                                              <p:pRg st="0" end="38"/>
                                            </p:txEl>
                                          </p:spTgt>
                                        </p:tgtEl>
                                      </p:cBhvr>
                                    </p:animEffect>
                                  </p:childTnLst>
                                </p:cTn>
                              </p:par>
                            </p:childTnLst>
                          </p:cTn>
                        </p:par>
                        <p:par>
                          <p:cTn id="120" fill="hold">
                            <p:stCondLst>
                              <p:cond delay="2000"/>
                            </p:stCondLst>
                            <p:childTnLst>
                              <p:par>
                                <p:cTn id="121" nodeType="afterEffect" fill="hold" presetClass="entr" presetID="22" presetSubtype="8">
                                  <p:stCondLst>
                                    <p:cond delay="0"/>
                                  </p:stCondLst>
                                  <p:childTnLst>
                                    <p:set>
                                      <p:cBhvr>
                                        <p:cTn id="122" dur="1" fill="hold">
                                          <p:stCondLst>
                                            <p:cond delay="0"/>
                                          </p:stCondLst>
                                        </p:cTn>
                                        <p:tgtEl>
                                          <p:spTgt spid="482">
                                            <p:txEl>
                                              <p:pRg st="38" end="54"/>
                                            </p:txEl>
                                          </p:spTgt>
                                        </p:tgtEl>
                                        <p:attrNameLst>
                                          <p:attrName>style.visibility</p:attrName>
                                        </p:attrNameLst>
                                      </p:cBhvr>
                                      <p:to>
                                        <p:strVal val="visible"/>
                                      </p:to>
                                    </p:set>
                                    <p:animEffect filter="wipe(left)" transition="in">
                                      <p:cBhvr additive="repl">
                                        <p:cTn id="123" dur="2250"/>
                                        <p:tgtEl>
                                          <p:spTgt spid="482">
                                            <p:txEl>
                                              <p:pRg st="38" end="54"/>
                                            </p:txEl>
                                          </p:spTgt>
                                        </p:tgtEl>
                                      </p:cBhvr>
                                    </p:animEffect>
                                  </p:childTnLst>
                                </p:cTn>
                              </p:par>
                            </p:childTnLst>
                          </p:cTn>
                        </p:par>
                        <p:par>
                          <p:cTn id="124" fill="hold">
                            <p:stCondLst>
                              <p:cond delay="4250"/>
                            </p:stCondLst>
                            <p:childTnLst>
                              <p:par>
                                <p:cTn id="125" nodeType="afterEffect" fill="hold" presetClass="entr" presetID="22" presetSubtype="8">
                                  <p:stCondLst>
                                    <p:cond delay="500"/>
                                  </p:stCondLst>
                                  <p:childTnLst>
                                    <p:set>
                                      <p:cBhvr>
                                        <p:cTn id="126" dur="1" fill="hold">
                                          <p:stCondLst>
                                            <p:cond delay="0"/>
                                          </p:stCondLst>
                                        </p:cTn>
                                        <p:tgtEl>
                                          <p:spTgt spid="482">
                                            <p:txEl>
                                              <p:pRg st="54" end="81"/>
                                            </p:txEl>
                                          </p:spTgt>
                                        </p:tgtEl>
                                        <p:attrNameLst>
                                          <p:attrName>style.visibility</p:attrName>
                                        </p:attrNameLst>
                                      </p:cBhvr>
                                      <p:to>
                                        <p:strVal val="visible"/>
                                      </p:to>
                                    </p:set>
                                    <p:animEffect filter="wipe(left)" transition="in">
                                      <p:cBhvr additive="repl">
                                        <p:cTn id="127" dur="2250"/>
                                        <p:tgtEl>
                                          <p:spTgt spid="482">
                                            <p:txEl>
                                              <p:pRg st="54" end="81"/>
                                            </p:txEl>
                                          </p:spTgt>
                                        </p:tgtEl>
                                      </p:cBhvr>
                                    </p:animEffect>
                                  </p:childTnLst>
                                </p:cTn>
                              </p:par>
                            </p:childTnLst>
                          </p:cTn>
                        </p:par>
                        <p:par>
                          <p:cTn id="128" fill="hold">
                            <p:stCondLst>
                              <p:cond delay="7000"/>
                            </p:stCondLst>
                            <p:childTnLst>
                              <p:par>
                                <p:cTn id="129" nodeType="afterEffect" fill="hold" presetClass="entr" presetID="22" presetSubtype="8">
                                  <p:stCondLst>
                                    <p:cond delay="500"/>
                                  </p:stCondLst>
                                  <p:childTnLst>
                                    <p:set>
                                      <p:cBhvr>
                                        <p:cTn id="130" dur="1" fill="hold">
                                          <p:stCondLst>
                                            <p:cond delay="0"/>
                                          </p:stCondLst>
                                        </p:cTn>
                                        <p:tgtEl>
                                          <p:spTgt spid="482">
                                            <p:txEl>
                                              <p:pRg st="81" end="126"/>
                                            </p:txEl>
                                          </p:spTgt>
                                        </p:tgtEl>
                                        <p:attrNameLst>
                                          <p:attrName>style.visibility</p:attrName>
                                        </p:attrNameLst>
                                      </p:cBhvr>
                                      <p:to>
                                        <p:strVal val="visible"/>
                                      </p:to>
                                    </p:set>
                                    <p:animEffect filter="wipe(left)" transition="in">
                                      <p:cBhvr additive="repl">
                                        <p:cTn id="131" dur="1000"/>
                                        <p:tgtEl>
                                          <p:spTgt spid="482">
                                            <p:txEl>
                                              <p:pRg st="81" end="126"/>
                                            </p:txEl>
                                          </p:spTgt>
                                        </p:tgtEl>
                                      </p:cBhvr>
                                    </p:animEffect>
                                  </p:childTnLst>
                                </p:cTn>
                              </p:par>
                            </p:childTnLst>
                          </p:cTn>
                        </p:par>
                      </p:childTnLst>
                    </p:cTn>
                  </p:par>
                  <p:par>
                    <p:cTn id="132" fill="hold">
                      <p:stCondLst>
                        <p:cond delay="indefinite"/>
                      </p:stCondLst>
                      <p:childTnLst>
                        <p:par>
                          <p:cTn id="133" fill="hold">
                            <p:stCondLst>
                              <p:cond delay="0"/>
                            </p:stCondLst>
                            <p:childTnLst>
                              <p:par>
                                <p:cTn id="134" nodeType="clickEffect" fill="hold" presetClass="entr" presetID="22" presetSubtype="8">
                                  <p:stCondLst>
                                    <p:cond delay="0"/>
                                  </p:stCondLst>
                                  <p:childTnLst>
                                    <p:set>
                                      <p:cBhvr>
                                        <p:cTn id="135" dur="1" fill="hold">
                                          <p:stCondLst>
                                            <p:cond delay="0"/>
                                          </p:stCondLst>
                                        </p:cTn>
                                        <p:tgtEl>
                                          <p:spTgt spid="482">
                                            <p:txEl>
                                              <p:pRg st="127" end="362"/>
                                            </p:txEl>
                                          </p:spTgt>
                                        </p:tgtEl>
                                        <p:attrNameLst>
                                          <p:attrName>style.visibility</p:attrName>
                                        </p:attrNameLst>
                                      </p:cBhvr>
                                      <p:to>
                                        <p:strVal val="visible"/>
                                      </p:to>
                                    </p:set>
                                    <p:animEffect filter="wipe(left)" transition="in">
                                      <p:cBhvr additive="repl">
                                        <p:cTn id="136" dur="500"/>
                                        <p:tgtEl>
                                          <p:spTgt spid="482">
                                            <p:txEl>
                                              <p:pRg st="127" end="36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85"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Landmark Cases</a:t>
            </a:r>
            <a:endParaRPr/>
          </a:p>
        </p:txBody>
      </p:sp>
      <p:sp>
        <p:nvSpPr>
          <p:cNvPr id="486" name="TextShape 2"/>
          <p:cNvSpPr txBox="1"/>
          <p:nvPr/>
        </p:nvSpPr>
        <p:spPr>
          <a:xfrm>
            <a:off x="1097280" y="1845720"/>
            <a:ext cx="10058040" cy="4023000"/>
          </a:xfrm>
          <a:prstGeom prst="rect">
            <a:avLst/>
          </a:prstGeom>
          <a:noFill/>
          <a:ln>
            <a:noFill/>
          </a:ln>
        </p:spPr>
        <p:txBody>
          <a:bodyPr lIns="0" rIns="0"/>
          <a:p>
            <a:pPr>
              <a:lnSpc>
                <a:spcPct val="100000"/>
              </a:lnSpc>
            </a:pPr>
            <a:r>
              <a:rPr lang="en-US" sz="3600" strike="noStrike">
                <a:solidFill>
                  <a:srgbClr val="404040"/>
                </a:solidFill>
                <a:latin typeface="Calibri"/>
              </a:rPr>
              <a:t>  </a:t>
            </a:r>
            <a:r>
              <a:rPr i="1" lang="en-US" sz="2800" strike="noStrike">
                <a:solidFill>
                  <a:srgbClr val="404040"/>
                </a:solidFill>
                <a:latin typeface="Calibri"/>
              </a:rPr>
              <a:t>Doe V. Bell </a:t>
            </a:r>
            <a:r>
              <a:rPr lang="en-US" sz="2800" strike="noStrike">
                <a:solidFill>
                  <a:srgbClr val="404040"/>
                </a:solidFill>
                <a:latin typeface="Calibri"/>
              </a:rPr>
              <a:t>(New York – 2003)</a:t>
            </a:r>
            <a:r>
              <a:rPr i="1" lang="en-US" sz="2800" strike="noStrike">
                <a:solidFill>
                  <a:srgbClr val="404040"/>
                </a:solidFill>
                <a:latin typeface="Calibri"/>
              </a:rPr>
              <a:t>
</a:t>
            </a:r>
            <a:endParaRPr/>
          </a:p>
          <a:p>
            <a:pPr lvl="1">
              <a:lnSpc>
                <a:spcPct val="100000"/>
              </a:lnSpc>
              <a:buFont typeface="Calibri"/>
              <a:buChar char="◦"/>
            </a:pPr>
            <a:r>
              <a:rPr lang="en-US" sz="2800" strike="noStrike">
                <a:solidFill>
                  <a:srgbClr val="404040"/>
                </a:solidFill>
                <a:latin typeface="Calibri"/>
              </a:rPr>
              <a:t>Right of transgender individual to wear specific clothing</a:t>
            </a:r>
            <a:endParaRPr/>
          </a:p>
          <a:p>
            <a:endParaRPr/>
          </a:p>
          <a:p>
            <a:pPr lvl="1">
              <a:lnSpc>
                <a:spcPct val="100000"/>
              </a:lnSpc>
              <a:buFont typeface="Calibri"/>
              <a:buChar char="◦"/>
            </a:pPr>
            <a:r>
              <a:rPr lang="en-US" sz="2800" strike="noStrike">
                <a:solidFill>
                  <a:srgbClr val="404040"/>
                </a:solidFill>
                <a:latin typeface="Calibri"/>
              </a:rPr>
              <a:t>No “reasonable” accommodation was made by the facility</a:t>
            </a:r>
            <a:endParaRPr/>
          </a:p>
          <a:p>
            <a:pPr>
              <a:lnSpc>
                <a:spcPct val="90000"/>
              </a:lnSpc>
            </a:pPr>
            <a:endParaRPr/>
          </a:p>
          <a:p>
            <a:pPr>
              <a:lnSpc>
                <a:spcPct val="90000"/>
              </a:lnSpc>
            </a:pPr>
            <a:endParaRPr/>
          </a:p>
        </p:txBody>
      </p:sp>
      <p:sp>
        <p:nvSpPr>
          <p:cNvPr id="487"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488" name="TextShape 4"/>
          <p:cNvSpPr txBox="1"/>
          <p:nvPr/>
        </p:nvSpPr>
        <p:spPr>
          <a:xfrm>
            <a:off x="9900360" y="6459840"/>
            <a:ext cx="1311840" cy="364680"/>
          </a:xfrm>
          <a:prstGeom prst="rect">
            <a:avLst/>
          </a:prstGeom>
          <a:noFill/>
          <a:ln>
            <a:noFill/>
          </a:ln>
        </p:spPr>
        <p:txBody>
          <a:bodyPr anchor="ctr"/>
          <a:p>
            <a:pPr algn="r">
              <a:lnSpc>
                <a:spcPct val="100000"/>
              </a:lnSpc>
            </a:pPr>
            <a:fld id="{3BDC7D96-FA2A-474F-B930-3D9D28A90D3F}" type="slidenum">
              <a:rPr lang="en-US" sz="1050" strike="noStrike">
                <a:solidFill>
                  <a:srgbClr val="ffffff"/>
                </a:solidFill>
                <a:latin typeface="Calibri"/>
              </a:rPr>
              <a:t>&lt;number&gt;</a:t>
            </a:fld>
            <a:endParaRPr/>
          </a:p>
        </p:txBody>
      </p:sp>
      <p:sp>
        <p:nvSpPr>
          <p:cNvPr id="489" name="CustomShape 5"/>
          <p:cNvSpPr/>
          <p:nvPr/>
        </p:nvSpPr>
        <p:spPr>
          <a:xfrm>
            <a:off x="7086960" y="6213600"/>
            <a:ext cx="4266720" cy="24264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i="1" lang="en-US" sz="1000" strike="noStrike">
                <a:solidFill>
                  <a:srgbClr val="404040"/>
                </a:solidFill>
                <a:latin typeface="Arial"/>
              </a:rPr>
              <a:t>Sources: New York Law School Law Review (Vol. 50 – 2005-2006</a:t>
            </a:r>
            <a:r>
              <a:rPr i="1" lang="en-US" sz="1000" strike="noStrike">
                <a:solidFill>
                  <a:srgbClr val="000000"/>
                </a:solidFill>
                <a:latin typeface="Arial"/>
              </a:rPr>
              <a:t>)</a:t>
            </a:r>
            <a:endParaRPr/>
          </a:p>
        </p:txBody>
      </p:sp>
      <p:sp>
        <p:nvSpPr>
          <p:cNvPr id="490" name="CustomShape 6"/>
          <p:cNvSpPr/>
          <p:nvPr/>
        </p:nvSpPr>
        <p:spPr>
          <a:xfrm>
            <a:off x="6198840" y="224640"/>
            <a:ext cx="1775880" cy="364680"/>
          </a:xfrm>
          <a:prstGeom prst="rect">
            <a:avLst/>
          </a:prstGeom>
          <a:noFill/>
          <a:ln>
            <a:noFill/>
          </a:ln>
        </p:spPr>
        <p:style>
          <a:lnRef idx="0"/>
          <a:fillRef idx="0"/>
          <a:effectRef idx="0"/>
          <a:fontRef idx="minor"/>
        </p:style>
        <p:txBody>
          <a:bodyPr anchor="ctr"/>
          <a:p>
            <a:pPr>
              <a:lnSpc>
                <a:spcPct val="100000"/>
              </a:lnSpc>
            </a:pPr>
            <a:fld id="{C6FC9A3E-7659-4F66-919A-E3970B2DF5AA}" type="slidenum">
              <a:rPr lang="en-US" sz="1200" strike="noStrike">
                <a:solidFill>
                  <a:srgbClr val="ffffff"/>
                </a:solidFill>
                <a:latin typeface="Arial"/>
              </a:rPr>
              <a:t>&lt;number&gt;</a:t>
            </a:fld>
            <a:endParaRPr/>
          </a:p>
        </p:txBody>
      </p:sp>
    </p:spTree>
  </p:cSld>
  <p:transition spd="slow">
    <p:fade/>
  </p:transition>
  <p:timing>
    <p:tnLst>
      <p:par>
        <p:cTn id="137" dur="indefinite" restart="never" nodeType="tmRoot">
          <p:childTnLst>
            <p:seq>
              <p:cTn id="138" dur="indefinite" nodeType="mainSeq">
                <p:childTnLst>
                  <p:par>
                    <p:cTn id="139" fill="hold">
                      <p:stCondLst>
                        <p:cond delay="indefinite"/>
                      </p:stCondLst>
                      <p:childTnLst>
                        <p:par>
                          <p:cTn id="140" fill="hold">
                            <p:stCondLst>
                              <p:cond delay="0"/>
                            </p:stCondLst>
                            <p:childTnLst>
                              <p:par>
                                <p:cTn id="141" nodeType="clickEffect" fill="hold" presetClass="entr" presetID="10">
                                  <p:stCondLst>
                                    <p:cond delay="0"/>
                                  </p:stCondLst>
                                  <p:childTnLst>
                                    <p:set>
                                      <p:cBhvr>
                                        <p:cTn id="142" dur="1" fill="hold">
                                          <p:stCondLst>
                                            <p:cond delay="0"/>
                                          </p:stCondLst>
                                        </p:cTn>
                                        <p:tgtEl>
                                          <p:spTgt spid="486">
                                            <p:txEl>
                                              <p:pRg st="0" end="33"/>
                                            </p:txEl>
                                          </p:spTgt>
                                        </p:tgtEl>
                                        <p:attrNameLst>
                                          <p:attrName>style.visibility</p:attrName>
                                        </p:attrNameLst>
                                      </p:cBhvr>
                                      <p:to>
                                        <p:strVal val="visible"/>
                                      </p:to>
                                    </p:set>
                                    <p:animEffect filter="fade" transition="in">
                                      <p:cBhvr additive="repl">
                                        <p:cTn id="143" dur="500"/>
                                        <p:tgtEl>
                                          <p:spTgt spid="486">
                                            <p:txEl>
                                              <p:pRg st="0" end="33"/>
                                            </p:txEl>
                                          </p:spTgt>
                                        </p:tgtEl>
                                      </p:cBhvr>
                                    </p:animEffect>
                                  </p:childTnLst>
                                </p:cTn>
                              </p:par>
                            </p:childTnLst>
                          </p:cTn>
                        </p:par>
                        <p:par>
                          <p:cTn id="144" fill="hold">
                            <p:stCondLst>
                              <p:cond delay="500"/>
                            </p:stCondLst>
                            <p:childTnLst>
                              <p:par>
                                <p:cTn id="145" nodeType="afterEffect" fill="hold" presetClass="entr" presetID="10">
                                  <p:stCondLst>
                                    <p:cond delay="2000"/>
                                  </p:stCondLst>
                                  <p:childTnLst>
                                    <p:set>
                                      <p:cBhvr>
                                        <p:cTn id="146" dur="1" fill="hold">
                                          <p:stCondLst>
                                            <p:cond delay="0"/>
                                          </p:stCondLst>
                                        </p:cTn>
                                        <p:tgtEl>
                                          <p:spTgt spid="486">
                                            <p:txEl>
                                              <p:pRg st="33" end="91"/>
                                            </p:txEl>
                                          </p:spTgt>
                                        </p:tgtEl>
                                        <p:attrNameLst>
                                          <p:attrName>style.visibility</p:attrName>
                                        </p:attrNameLst>
                                      </p:cBhvr>
                                      <p:to>
                                        <p:strVal val="visible"/>
                                      </p:to>
                                    </p:set>
                                    <p:animEffect filter="fade" transition="in">
                                      <p:cBhvr additive="repl">
                                        <p:cTn id="147" dur="2000"/>
                                        <p:tgtEl>
                                          <p:spTgt spid="486">
                                            <p:txEl>
                                              <p:pRg st="33" end="91"/>
                                            </p:txEl>
                                          </p:spTgt>
                                        </p:tgtEl>
                                      </p:cBhvr>
                                    </p:animEffect>
                                  </p:childTnLst>
                                </p:cTn>
                              </p:par>
                            </p:childTnLst>
                          </p:cTn>
                        </p:par>
                        <p:par>
                          <p:cTn id="148" fill="hold">
                            <p:stCondLst>
                              <p:cond delay="4500"/>
                            </p:stCondLst>
                            <p:childTnLst>
                              <p:par>
                                <p:cTn id="149" nodeType="afterEffect" fill="hold" presetClass="entr" presetID="10">
                                  <p:stCondLst>
                                    <p:cond delay="2000"/>
                                  </p:stCondLst>
                                  <p:childTnLst>
                                    <p:set>
                                      <p:cBhvr>
                                        <p:cTn id="150" dur="1" fill="hold">
                                          <p:stCondLst>
                                            <p:cond delay="0"/>
                                          </p:stCondLst>
                                        </p:cTn>
                                        <p:tgtEl>
                                          <p:spTgt spid="486">
                                            <p:txEl>
                                              <p:pRg st="92" end="147"/>
                                            </p:txEl>
                                          </p:spTgt>
                                        </p:tgtEl>
                                        <p:attrNameLst>
                                          <p:attrName>style.visibility</p:attrName>
                                        </p:attrNameLst>
                                      </p:cBhvr>
                                      <p:to>
                                        <p:strVal val="visible"/>
                                      </p:to>
                                    </p:set>
                                    <p:animEffect filter="fade" transition="in">
                                      <p:cBhvr additive="repl">
                                        <p:cTn id="151" dur="2000"/>
                                        <p:tgtEl>
                                          <p:spTgt spid="486">
                                            <p:txEl>
                                              <p:pRg st="92" end="14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1" name="TextShape 1"/>
          <p:cNvSpPr txBox="1"/>
          <p:nvPr/>
        </p:nvSpPr>
        <p:spPr>
          <a:xfrm>
            <a:off x="1169640" y="29700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Additional Landmark Cases</a:t>
            </a:r>
            <a:endParaRPr/>
          </a:p>
        </p:txBody>
      </p:sp>
      <p:sp>
        <p:nvSpPr>
          <p:cNvPr id="492" name="TextShape 2"/>
          <p:cNvSpPr txBox="1"/>
          <p:nvPr/>
        </p:nvSpPr>
        <p:spPr>
          <a:xfrm>
            <a:off x="1169640" y="1335240"/>
            <a:ext cx="10058040" cy="4023000"/>
          </a:xfrm>
          <a:prstGeom prst="rect">
            <a:avLst/>
          </a:prstGeom>
          <a:noFill/>
          <a:ln>
            <a:noFill/>
          </a:ln>
        </p:spPr>
        <p:txBody>
          <a:bodyPr lIns="0" rIns="0"/>
          <a:p>
            <a:pPr>
              <a:lnSpc>
                <a:spcPct val="100000"/>
              </a:lnSpc>
            </a:pPr>
            <a:endParaRPr/>
          </a:p>
          <a:p>
            <a:pPr>
              <a:lnSpc>
                <a:spcPct val="100000"/>
              </a:lnSpc>
            </a:pPr>
            <a:r>
              <a:rPr i="1" lang="en-US" sz="2800" strike="noStrike">
                <a:solidFill>
                  <a:srgbClr val="404040"/>
                </a:solidFill>
                <a:latin typeface="Calibri"/>
              </a:rPr>
              <a:t>R.G. V. Koller (</a:t>
            </a:r>
            <a:r>
              <a:rPr lang="en-US" sz="2800" strike="noStrike">
                <a:solidFill>
                  <a:srgbClr val="404040"/>
                </a:solidFill>
                <a:latin typeface="Calibri"/>
              </a:rPr>
              <a:t>Hawaii – 2006)</a:t>
            </a:r>
            <a:r>
              <a:rPr b="1" i="1" lang="en-US" sz="2800" strike="noStrike">
                <a:solidFill>
                  <a:srgbClr val="404040"/>
                </a:solidFill>
                <a:latin typeface="Calibri"/>
              </a:rPr>
              <a:t>
</a:t>
            </a:r>
            <a:endParaRPr/>
          </a:p>
          <a:p>
            <a:pPr lvl="1">
              <a:lnSpc>
                <a:spcPct val="100000"/>
              </a:lnSpc>
              <a:buFont typeface="Calibri"/>
              <a:buChar char="◦"/>
            </a:pPr>
            <a:r>
              <a:rPr lang="en-US" sz="2800" strike="noStrike">
                <a:solidFill>
                  <a:srgbClr val="404040"/>
                </a:solidFill>
                <a:latin typeface="Calibri"/>
              </a:rPr>
              <a:t>Improper use of isolation</a:t>
            </a:r>
            <a:endParaRPr/>
          </a:p>
          <a:p>
            <a:endParaRPr/>
          </a:p>
          <a:p>
            <a:pPr lvl="1">
              <a:lnSpc>
                <a:spcPct val="100000"/>
              </a:lnSpc>
              <a:buFont typeface="Calibri"/>
              <a:buChar char="◦"/>
            </a:pPr>
            <a:r>
              <a:rPr lang="en-US" sz="2800" strike="noStrike">
                <a:solidFill>
                  <a:srgbClr val="404040"/>
                </a:solidFill>
                <a:latin typeface="Calibri"/>
              </a:rPr>
              <a:t>Deliberate indifference</a:t>
            </a:r>
            <a:endParaRPr/>
          </a:p>
          <a:p>
            <a:pPr>
              <a:lnSpc>
                <a:spcPct val="90000"/>
              </a:lnSpc>
            </a:pPr>
            <a:endParaRPr/>
          </a:p>
          <a:p>
            <a:pPr>
              <a:lnSpc>
                <a:spcPct val="90000"/>
              </a:lnSpc>
            </a:pPr>
            <a:endParaRPr/>
          </a:p>
        </p:txBody>
      </p:sp>
      <p:sp>
        <p:nvSpPr>
          <p:cNvPr id="493" name="CustomShape 3"/>
          <p:cNvSpPr/>
          <p:nvPr/>
        </p:nvSpPr>
        <p:spPr>
          <a:xfrm>
            <a:off x="7186680" y="6227280"/>
            <a:ext cx="4266720" cy="24264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i="1" lang="en-US" sz="1000" strike="noStrike">
                <a:solidFill>
                  <a:srgbClr val="404040"/>
                </a:solidFill>
                <a:latin typeface="Arial"/>
              </a:rPr>
              <a:t>Sources: AELE.org/law </a:t>
            </a:r>
            <a:r>
              <a:rPr lang="en-US" sz="1000" strike="noStrike">
                <a:solidFill>
                  <a:srgbClr val="404040"/>
                </a:solidFill>
                <a:latin typeface="Arial"/>
              </a:rPr>
              <a:t>and</a:t>
            </a:r>
            <a:r>
              <a:rPr i="1" lang="en-US" sz="1000" strike="noStrike">
                <a:solidFill>
                  <a:srgbClr val="404040"/>
                </a:solidFill>
                <a:latin typeface="Arial"/>
              </a:rPr>
              <a:t> ACLUnc.org/law</a:t>
            </a:r>
            <a:endParaRPr/>
          </a:p>
        </p:txBody>
      </p:sp>
      <p:sp>
        <p:nvSpPr>
          <p:cNvPr id="494" name="CustomShape 4"/>
          <p:cNvSpPr/>
          <p:nvPr/>
        </p:nvSpPr>
        <p:spPr>
          <a:xfrm>
            <a:off x="6198840" y="224640"/>
            <a:ext cx="1775880" cy="364680"/>
          </a:xfrm>
          <a:prstGeom prst="rect">
            <a:avLst/>
          </a:prstGeom>
          <a:noFill/>
          <a:ln>
            <a:noFill/>
          </a:ln>
        </p:spPr>
        <p:style>
          <a:lnRef idx="0"/>
          <a:fillRef idx="0"/>
          <a:effectRef idx="0"/>
          <a:fontRef idx="minor"/>
        </p:style>
        <p:txBody>
          <a:bodyPr anchor="ctr"/>
          <a:p>
            <a:pPr>
              <a:lnSpc>
                <a:spcPct val="100000"/>
              </a:lnSpc>
            </a:pPr>
            <a:fld id="{CF362D16-5C97-4198-AC38-B1273A95497C}" type="slidenum">
              <a:rPr lang="en-US" sz="1200" strike="noStrike">
                <a:solidFill>
                  <a:srgbClr val="ffffff"/>
                </a:solidFill>
                <a:latin typeface="Arial"/>
              </a:rPr>
              <a:t>&lt;number&gt;</a:t>
            </a:fld>
            <a:endParaRPr/>
          </a:p>
        </p:txBody>
      </p:sp>
      <p:sp>
        <p:nvSpPr>
          <p:cNvPr id="495"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496" name="TextShape 6"/>
          <p:cNvSpPr txBox="1"/>
          <p:nvPr/>
        </p:nvSpPr>
        <p:spPr>
          <a:xfrm>
            <a:off x="9900360" y="6459840"/>
            <a:ext cx="1311840" cy="364680"/>
          </a:xfrm>
          <a:prstGeom prst="rect">
            <a:avLst/>
          </a:prstGeom>
          <a:noFill/>
          <a:ln>
            <a:noFill/>
          </a:ln>
        </p:spPr>
        <p:txBody>
          <a:bodyPr anchor="ctr"/>
          <a:p>
            <a:pPr algn="r">
              <a:lnSpc>
                <a:spcPct val="100000"/>
              </a:lnSpc>
            </a:pPr>
            <a:fld id="{3C3D26DB-58B9-4607-8DB3-0C7BBE776647}" type="slidenum">
              <a:rPr lang="en-US" sz="1050" strike="noStrike">
                <a:solidFill>
                  <a:srgbClr val="ffffff"/>
                </a:solidFill>
                <a:latin typeface="Calibri"/>
              </a:rPr>
              <a:t>&lt;number&gt;</a:t>
            </a:fld>
            <a:endParaRPr/>
          </a:p>
        </p:txBody>
      </p:sp>
    </p:spTree>
  </p:cSld>
  <p:transition spd="slow">
    <p:fade/>
  </p:transition>
  <p:timing>
    <p:tnLst>
      <p:par>
        <p:cTn id="152" dur="indefinite" restart="never" nodeType="tmRoot">
          <p:childTnLst>
            <p:seq>
              <p:cTn id="153" dur="indefinite" nodeType="mainSeq">
                <p:childTnLst>
                  <p:par>
                    <p:cTn id="154" fill="hold">
                      <p:stCondLst>
                        <p:cond delay="indefinite"/>
                      </p:stCondLst>
                      <p:childTnLst>
                        <p:par>
                          <p:cTn id="155" fill="hold">
                            <p:stCondLst>
                              <p:cond delay="0"/>
                            </p:stCondLst>
                            <p:childTnLst>
                              <p:par>
                                <p:cTn id="156" nodeType="clickEffect" fill="hold" presetClass="entr" presetID="16" presetSubtype="21">
                                  <p:stCondLst>
                                    <p:cond delay="0"/>
                                  </p:stCondLst>
                                  <p:childTnLst>
                                    <p:set>
                                      <p:cBhvr>
                                        <p:cTn id="157" dur="1" fill="hold">
                                          <p:stCondLst>
                                            <p:cond delay="0"/>
                                          </p:stCondLst>
                                        </p:cTn>
                                        <p:tgtEl>
                                          <p:spTgt spid="492">
                                            <p:txEl>
                                              <p:pRg st="1" end="33"/>
                                            </p:txEl>
                                          </p:spTgt>
                                        </p:tgtEl>
                                        <p:attrNameLst>
                                          <p:attrName>style.visibility</p:attrName>
                                        </p:attrNameLst>
                                      </p:cBhvr>
                                      <p:to>
                                        <p:strVal val="visible"/>
                                      </p:to>
                                    </p:set>
                                    <p:animEffect filter="barn(inVertical)" transition="out">
                                      <p:cBhvr additive="repl">
                                        <p:cTn id="158" dur="500"/>
                                        <p:tgtEl>
                                          <p:spTgt spid="492">
                                            <p:txEl>
                                              <p:pRg st="1" end="33"/>
                                            </p:txEl>
                                          </p:spTgt>
                                        </p:tgtEl>
                                      </p:cBhvr>
                                    </p:animEffect>
                                  </p:childTnLst>
                                </p:cTn>
                              </p:par>
                            </p:childTnLst>
                          </p:cTn>
                        </p:par>
                      </p:childTnLst>
                    </p:cTn>
                  </p:par>
                  <p:par>
                    <p:cTn id="159" fill="hold">
                      <p:stCondLst>
                        <p:cond delay="indefinite"/>
                      </p:stCondLst>
                      <p:childTnLst>
                        <p:par>
                          <p:cTn id="160" fill="hold">
                            <p:stCondLst>
                              <p:cond delay="0"/>
                            </p:stCondLst>
                            <p:childTnLst>
                              <p:par>
                                <p:cTn id="161" nodeType="clickEffect" fill="hold" presetClass="entr" presetID="16" presetSubtype="21">
                                  <p:stCondLst>
                                    <p:cond delay="1000"/>
                                  </p:stCondLst>
                                  <p:childTnLst>
                                    <p:set>
                                      <p:cBhvr>
                                        <p:cTn id="162" dur="1" fill="hold">
                                          <p:stCondLst>
                                            <p:cond delay="0"/>
                                          </p:stCondLst>
                                        </p:cTn>
                                        <p:tgtEl>
                                          <p:spTgt spid="492">
                                            <p:txEl>
                                              <p:pRg st="33" end="59"/>
                                            </p:txEl>
                                          </p:spTgt>
                                        </p:tgtEl>
                                        <p:attrNameLst>
                                          <p:attrName>style.visibility</p:attrName>
                                        </p:attrNameLst>
                                      </p:cBhvr>
                                      <p:to>
                                        <p:strVal val="visible"/>
                                      </p:to>
                                    </p:set>
                                    <p:animEffect filter="barn(inVertical)" transition="out">
                                      <p:cBhvr additive="repl">
                                        <p:cTn id="163" dur="1000"/>
                                        <p:tgtEl>
                                          <p:spTgt spid="492">
                                            <p:txEl>
                                              <p:pRg st="33" end="59"/>
                                            </p:txEl>
                                          </p:spTgt>
                                        </p:tgtEl>
                                      </p:cBhvr>
                                    </p:animEffect>
                                  </p:childTnLst>
                                </p:cTn>
                              </p:par>
                            </p:childTnLst>
                          </p:cTn>
                        </p:par>
                        <p:par>
                          <p:cTn id="164" fill="hold">
                            <p:stCondLst>
                              <p:cond delay="2000"/>
                            </p:stCondLst>
                            <p:childTnLst>
                              <p:par>
                                <p:cTn id="165" nodeType="afterEffect" fill="hold" presetClass="entr" presetID="16" presetSubtype="21">
                                  <p:stCondLst>
                                    <p:cond delay="1000"/>
                                  </p:stCondLst>
                                  <p:childTnLst>
                                    <p:set>
                                      <p:cBhvr>
                                        <p:cTn id="166" dur="1" fill="hold">
                                          <p:stCondLst>
                                            <p:cond delay="0"/>
                                          </p:stCondLst>
                                        </p:cTn>
                                        <p:tgtEl>
                                          <p:spTgt spid="492">
                                            <p:txEl>
                                              <p:pRg st="60" end="84"/>
                                            </p:txEl>
                                          </p:spTgt>
                                        </p:tgtEl>
                                        <p:attrNameLst>
                                          <p:attrName>style.visibility</p:attrName>
                                        </p:attrNameLst>
                                      </p:cBhvr>
                                      <p:to>
                                        <p:strVal val="visible"/>
                                      </p:to>
                                    </p:set>
                                    <p:animEffect filter="barn(inVertical)" transition="out">
                                      <p:cBhvr additive="repl">
                                        <p:cTn id="167" dur="1000"/>
                                        <p:tgtEl>
                                          <p:spTgt spid="492">
                                            <p:txEl>
                                              <p:pRg st="60" end="8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7" name="TextShape 1"/>
          <p:cNvSpPr txBox="1"/>
          <p:nvPr/>
        </p:nvSpPr>
        <p:spPr>
          <a:xfrm>
            <a:off x="1097280" y="286560"/>
            <a:ext cx="10058040" cy="1450440"/>
          </a:xfrm>
          <a:prstGeom prst="rect">
            <a:avLst/>
          </a:prstGeom>
          <a:noFill/>
          <a:ln>
            <a:noFill/>
          </a:ln>
        </p:spPr>
        <p:txBody>
          <a:bodyPr anchor="b"/>
          <a:p>
            <a:pPr>
              <a:lnSpc>
                <a:spcPct val="85000"/>
              </a:lnSpc>
            </a:pPr>
            <a:r>
              <a:rPr lang="en-US" sz="4400" strike="noStrike">
                <a:solidFill>
                  <a:srgbClr val="404040"/>
                </a:solidFill>
                <a:latin typeface="Calibri Light"/>
              </a:rPr>
              <a:t>Gammett v. Idaho State Board of Corrections</a:t>
            </a:r>
            <a:endParaRPr/>
          </a:p>
        </p:txBody>
      </p:sp>
      <p:sp>
        <p:nvSpPr>
          <p:cNvPr id="498" name="TextShape 2"/>
          <p:cNvSpPr txBox="1"/>
          <p:nvPr/>
        </p:nvSpPr>
        <p:spPr>
          <a:xfrm>
            <a:off x="1097280" y="1845720"/>
            <a:ext cx="10058040" cy="4023000"/>
          </a:xfrm>
          <a:prstGeom prst="rect">
            <a:avLst/>
          </a:prstGeom>
          <a:noFill/>
          <a:ln>
            <a:noFill/>
          </a:ln>
        </p:spPr>
        <p:txBody>
          <a:bodyPr lIns="0" rIns="0"/>
          <a:p>
            <a:pPr>
              <a:lnSpc>
                <a:spcPct val="100000"/>
              </a:lnSpc>
              <a:buFont typeface="Courier New"/>
              <a:buChar char="o"/>
            </a:pPr>
            <a:r>
              <a:rPr lang="en-US" sz="2800" strike="noStrike">
                <a:solidFill>
                  <a:srgbClr val="404040"/>
                </a:solidFill>
                <a:latin typeface="Calibri"/>
              </a:rPr>
              <a:t> </a:t>
            </a:r>
            <a:r>
              <a:rPr lang="en-US" sz="2800" strike="noStrike">
                <a:solidFill>
                  <a:srgbClr val="404040"/>
                </a:solidFill>
                <a:latin typeface="Calibri"/>
              </a:rPr>
              <a:t>Offenders are entitled to hormone therapy</a:t>
            </a:r>
            <a:r>
              <a:rPr lang="en-US" sz="2800" strike="noStrike">
                <a:solidFill>
                  <a:srgbClr val="404040"/>
                </a:solidFill>
                <a:latin typeface="Calibri"/>
              </a:rPr>
              <a:t>
</a:t>
            </a:r>
            <a:endParaRPr/>
          </a:p>
          <a:p>
            <a:pPr>
              <a:lnSpc>
                <a:spcPct val="100000"/>
              </a:lnSpc>
              <a:buFont typeface="Courier New"/>
              <a:buChar char="o"/>
            </a:pPr>
            <a:r>
              <a:rPr lang="en-US" sz="2800" strike="noStrike">
                <a:solidFill>
                  <a:srgbClr val="404040"/>
                </a:solidFill>
                <a:latin typeface="Calibri"/>
              </a:rPr>
              <a:t> </a:t>
            </a:r>
            <a:r>
              <a:rPr lang="en-US" sz="2800" strike="noStrike">
                <a:solidFill>
                  <a:srgbClr val="404040"/>
                </a:solidFill>
                <a:latin typeface="Calibri"/>
              </a:rPr>
              <a:t>GD, left untreated, is a life-threatening mental health condition</a:t>
            </a:r>
            <a:r>
              <a:rPr lang="en-US" sz="2800" strike="noStrike">
                <a:solidFill>
                  <a:srgbClr val="404040"/>
                </a:solidFill>
                <a:latin typeface="Calibri"/>
              </a:rPr>
              <a:t>
</a:t>
            </a:r>
            <a:endParaRPr/>
          </a:p>
          <a:p>
            <a:pPr>
              <a:lnSpc>
                <a:spcPct val="100000"/>
              </a:lnSpc>
              <a:buFont typeface="Courier New"/>
              <a:buChar char="o"/>
            </a:pPr>
            <a:r>
              <a:rPr lang="en-US" sz="2800" strike="noStrike">
                <a:solidFill>
                  <a:srgbClr val="404040"/>
                </a:solidFill>
                <a:latin typeface="Calibri"/>
              </a:rPr>
              <a:t> </a:t>
            </a:r>
            <a:r>
              <a:rPr lang="en-US" sz="2800" strike="noStrike">
                <a:solidFill>
                  <a:srgbClr val="404040"/>
                </a:solidFill>
                <a:latin typeface="Calibri"/>
              </a:rPr>
              <a:t>Resulted in development of policies by the Idaho Department of  Corrections</a:t>
            </a:r>
            <a:endParaRPr/>
          </a:p>
          <a:p>
            <a:pPr>
              <a:lnSpc>
                <a:spcPct val="90000"/>
              </a:lnSpc>
            </a:pPr>
            <a:endParaRPr/>
          </a:p>
        </p:txBody>
      </p:sp>
      <p:sp>
        <p:nvSpPr>
          <p:cNvPr id="499"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500" name="TextShape 4"/>
          <p:cNvSpPr txBox="1"/>
          <p:nvPr/>
        </p:nvSpPr>
        <p:spPr>
          <a:xfrm>
            <a:off x="9900360" y="6459840"/>
            <a:ext cx="1311840" cy="364680"/>
          </a:xfrm>
          <a:prstGeom prst="rect">
            <a:avLst/>
          </a:prstGeom>
          <a:noFill/>
          <a:ln>
            <a:noFill/>
          </a:ln>
        </p:spPr>
        <p:txBody>
          <a:bodyPr anchor="ctr"/>
          <a:p>
            <a:pPr algn="r">
              <a:lnSpc>
                <a:spcPct val="100000"/>
              </a:lnSpc>
            </a:pPr>
            <a:fld id="{FADB0277-7909-4917-9F94-0EA73638BCD0}" type="slidenum">
              <a:rPr lang="en-US" sz="1050" strike="noStrike">
                <a:solidFill>
                  <a:srgbClr val="ffffff"/>
                </a:solidFill>
                <a:latin typeface="Calibri"/>
              </a:rPr>
              <a:t>&lt;number&gt;</a:t>
            </a:fld>
            <a:endParaRPr/>
          </a:p>
        </p:txBody>
      </p:sp>
    </p:spTree>
  </p:cSld>
  <p:timing>
    <p:tnLst>
      <p:par>
        <p:cTn id="168" dur="indefinite" restart="never" nodeType="tmRoot">
          <p:childTnLst>
            <p:seq>
              <p:cTn id="169" dur="indefinite" nodeType="mainSeq">
                <p:childTnLst>
                  <p:par>
                    <p:cTn id="170" fill="hold">
                      <p:stCondLst>
                        <p:cond delay="indefinite"/>
                      </p:stCondLst>
                      <p:childTnLst>
                        <p:par>
                          <p:cTn id="171" fill="hold">
                            <p:stCondLst>
                              <p:cond delay="0"/>
                            </p:stCondLst>
                            <p:childTnLst>
                              <p:par>
                                <p:cTn id="172" nodeType="clickEffect" fill="hold" presetClass="entr" presetID="22" presetSubtype="4">
                                  <p:stCondLst>
                                    <p:cond delay="0"/>
                                  </p:stCondLst>
                                  <p:childTnLst>
                                    <p:set>
                                      <p:cBhvr>
                                        <p:cTn id="173" dur="1" fill="hold">
                                          <p:stCondLst>
                                            <p:cond delay="0"/>
                                          </p:stCondLst>
                                        </p:cTn>
                                        <p:tgtEl>
                                          <p:spTgt spid="498">
                                            <p:txEl>
                                              <p:pRg st="0" end="44"/>
                                            </p:txEl>
                                          </p:spTgt>
                                        </p:tgtEl>
                                        <p:attrNameLst>
                                          <p:attrName>style.visibility</p:attrName>
                                        </p:attrNameLst>
                                      </p:cBhvr>
                                      <p:to>
                                        <p:strVal val="visible"/>
                                      </p:to>
                                    </p:set>
                                    <p:animEffect filter="wipe(down)" transition="out">
                                      <p:cBhvr additive="repl">
                                        <p:cTn id="174" dur="500"/>
                                        <p:tgtEl>
                                          <p:spTgt spid="498">
                                            <p:txEl>
                                              <p:pRg st="0" end="44"/>
                                            </p:txEl>
                                          </p:spTgt>
                                        </p:tgtEl>
                                      </p:cBhvr>
                                    </p:animEffect>
                                  </p:childTnLst>
                                </p:cTn>
                              </p:par>
                            </p:childTnLst>
                          </p:cTn>
                        </p:par>
                        <p:par>
                          <p:cTn id="175" fill="hold">
                            <p:stCondLst>
                              <p:cond delay="500"/>
                            </p:stCondLst>
                            <p:childTnLst>
                              <p:par>
                                <p:cTn id="176" nodeType="afterEffect" fill="hold" presetClass="entr" presetID="22" presetSubtype="4">
                                  <p:stCondLst>
                                    <p:cond delay="1000"/>
                                  </p:stCondLst>
                                  <p:childTnLst>
                                    <p:set>
                                      <p:cBhvr>
                                        <p:cTn id="177" dur="1" fill="hold">
                                          <p:stCondLst>
                                            <p:cond delay="0"/>
                                          </p:stCondLst>
                                        </p:cTn>
                                        <p:tgtEl>
                                          <p:spTgt spid="498">
                                            <p:txEl>
                                              <p:pRg st="44" end="112"/>
                                            </p:txEl>
                                          </p:spTgt>
                                        </p:tgtEl>
                                        <p:attrNameLst>
                                          <p:attrName>style.visibility</p:attrName>
                                        </p:attrNameLst>
                                      </p:cBhvr>
                                      <p:to>
                                        <p:strVal val="visible"/>
                                      </p:to>
                                    </p:set>
                                    <p:animEffect filter="wipe(down)" transition="out">
                                      <p:cBhvr additive="repl">
                                        <p:cTn id="178" dur="1000"/>
                                        <p:tgtEl>
                                          <p:spTgt spid="498">
                                            <p:txEl>
                                              <p:pRg st="44" end="112"/>
                                            </p:txEl>
                                          </p:spTgt>
                                        </p:tgtEl>
                                      </p:cBhvr>
                                    </p:animEffect>
                                  </p:childTnLst>
                                </p:cTn>
                              </p:par>
                            </p:childTnLst>
                          </p:cTn>
                        </p:par>
                        <p:par>
                          <p:cTn id="179" fill="hold">
                            <p:stCondLst>
                              <p:cond delay="2500"/>
                            </p:stCondLst>
                            <p:childTnLst>
                              <p:par>
                                <p:cTn id="180" nodeType="afterEffect" fill="hold" presetClass="entr" presetID="22" presetSubtype="4">
                                  <p:stCondLst>
                                    <p:cond delay="1000"/>
                                  </p:stCondLst>
                                  <p:childTnLst>
                                    <p:set>
                                      <p:cBhvr>
                                        <p:cTn id="181" dur="1" fill="hold">
                                          <p:stCondLst>
                                            <p:cond delay="0"/>
                                          </p:stCondLst>
                                        </p:cTn>
                                        <p:tgtEl>
                                          <p:spTgt spid="498">
                                            <p:txEl>
                                              <p:pRg st="112" end="189"/>
                                            </p:txEl>
                                          </p:spTgt>
                                        </p:tgtEl>
                                        <p:attrNameLst>
                                          <p:attrName>style.visibility</p:attrName>
                                        </p:attrNameLst>
                                      </p:cBhvr>
                                      <p:to>
                                        <p:strVal val="visible"/>
                                      </p:to>
                                    </p:set>
                                    <p:animEffect filter="wipe(down)" transition="out">
                                      <p:cBhvr additive="repl">
                                        <p:cTn id="182" dur="1000"/>
                                        <p:tgtEl>
                                          <p:spTgt spid="498">
                                            <p:txEl>
                                              <p:pRg st="112" end="18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1"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Other Cases to Note</a:t>
            </a:r>
            <a:endParaRPr/>
          </a:p>
        </p:txBody>
      </p:sp>
      <p:sp>
        <p:nvSpPr>
          <p:cNvPr id="502" name="TextShape 2"/>
          <p:cNvSpPr txBox="1"/>
          <p:nvPr/>
        </p:nvSpPr>
        <p:spPr>
          <a:xfrm>
            <a:off x="1097280" y="1845720"/>
            <a:ext cx="10058040" cy="4023000"/>
          </a:xfrm>
          <a:prstGeom prst="rect">
            <a:avLst/>
          </a:prstGeom>
          <a:noFill/>
          <a:ln>
            <a:noFill/>
          </a:ln>
        </p:spPr>
        <p:txBody>
          <a:bodyPr lIns="0" rIns="0"/>
          <a:p>
            <a:pPr>
              <a:lnSpc>
                <a:spcPct val="100000"/>
              </a:lnSpc>
              <a:buFont typeface="Courier New"/>
              <a:buChar char="o"/>
            </a:pPr>
            <a:r>
              <a:rPr i="1" lang="en-US" sz="3000" strike="noStrike">
                <a:solidFill>
                  <a:srgbClr val="404040"/>
                </a:solidFill>
                <a:latin typeface="Calibri"/>
              </a:rPr>
              <a:t> </a:t>
            </a:r>
            <a:r>
              <a:rPr i="1" lang="en-US" sz="3000" strike="noStrike">
                <a:solidFill>
                  <a:srgbClr val="404040"/>
                </a:solidFill>
                <a:latin typeface="Calibri"/>
              </a:rPr>
              <a:t>Limon v. Kansas</a:t>
            </a:r>
            <a:r>
              <a:rPr i="1" lang="en-US" sz="3000" strike="noStrike">
                <a:solidFill>
                  <a:srgbClr val="404040"/>
                </a:solidFill>
                <a:latin typeface="Calibri"/>
              </a:rPr>
              <a:t>
</a:t>
            </a:r>
            <a:endParaRPr/>
          </a:p>
          <a:p>
            <a:pPr>
              <a:lnSpc>
                <a:spcPct val="100000"/>
              </a:lnSpc>
              <a:buFont typeface="Courier New"/>
              <a:buChar char="o"/>
            </a:pPr>
            <a:r>
              <a:rPr i="1" lang="en-US" sz="3000" strike="noStrike">
                <a:solidFill>
                  <a:srgbClr val="404040"/>
                </a:solidFill>
                <a:latin typeface="Calibri"/>
              </a:rPr>
              <a:t> </a:t>
            </a:r>
            <a:r>
              <a:rPr i="1" lang="en-US" sz="3000" strike="noStrike">
                <a:solidFill>
                  <a:srgbClr val="404040"/>
                </a:solidFill>
                <a:latin typeface="Calibri"/>
              </a:rPr>
              <a:t>People v. Antoine D.</a:t>
            </a:r>
            <a:r>
              <a:rPr i="1" lang="en-US" sz="3000" strike="noStrike">
                <a:solidFill>
                  <a:srgbClr val="404040"/>
                </a:solidFill>
                <a:latin typeface="Calibri"/>
              </a:rPr>
              <a:t>
</a:t>
            </a:r>
            <a:endParaRPr/>
          </a:p>
          <a:p>
            <a:pPr>
              <a:lnSpc>
                <a:spcPct val="100000"/>
              </a:lnSpc>
              <a:buFont typeface="Courier New"/>
              <a:buChar char="o"/>
            </a:pPr>
            <a:r>
              <a:rPr i="1" lang="en-US" sz="3000" strike="noStrike">
                <a:solidFill>
                  <a:srgbClr val="404040"/>
                </a:solidFill>
                <a:latin typeface="Calibri"/>
              </a:rPr>
              <a:t> </a:t>
            </a:r>
            <a:r>
              <a:rPr i="1" lang="en-US" sz="3000" strike="noStrike">
                <a:solidFill>
                  <a:srgbClr val="404040"/>
                </a:solidFill>
                <a:latin typeface="Calibri"/>
              </a:rPr>
              <a:t>Mariah L. v. ACS</a:t>
            </a:r>
            <a:r>
              <a:rPr i="1" lang="en-US" sz="3000" strike="noStrike">
                <a:solidFill>
                  <a:srgbClr val="404040"/>
                </a:solidFill>
                <a:latin typeface="Calibri"/>
              </a:rPr>
              <a:t>
</a:t>
            </a:r>
            <a:endParaRPr/>
          </a:p>
          <a:p>
            <a:pPr>
              <a:lnSpc>
                <a:spcPct val="100000"/>
              </a:lnSpc>
              <a:buFont typeface="Courier New"/>
              <a:buChar char="o"/>
            </a:pPr>
            <a:r>
              <a:rPr i="1" lang="en-US" sz="3000" strike="noStrike">
                <a:solidFill>
                  <a:srgbClr val="404040"/>
                </a:solidFill>
                <a:latin typeface="Calibri"/>
              </a:rPr>
              <a:t> </a:t>
            </a:r>
            <a:r>
              <a:rPr i="1" lang="en-US" sz="3000" strike="noStrike">
                <a:solidFill>
                  <a:srgbClr val="404040"/>
                </a:solidFill>
                <a:latin typeface="Calibri"/>
              </a:rPr>
              <a:t>Rodriguez v. OCFS</a:t>
            </a:r>
            <a:endParaRPr/>
          </a:p>
          <a:p>
            <a:pPr>
              <a:lnSpc>
                <a:spcPct val="90000"/>
              </a:lnSpc>
            </a:pPr>
            <a:endParaRPr/>
          </a:p>
          <a:p>
            <a:pPr>
              <a:lnSpc>
                <a:spcPct val="90000"/>
              </a:lnSpc>
            </a:pPr>
            <a:endParaRPr/>
          </a:p>
          <a:p>
            <a:pPr>
              <a:lnSpc>
                <a:spcPct val="90000"/>
              </a:lnSpc>
            </a:pPr>
            <a:endParaRPr/>
          </a:p>
          <a:p>
            <a:pPr>
              <a:lnSpc>
                <a:spcPct val="90000"/>
              </a:lnSpc>
            </a:pPr>
            <a:endParaRPr/>
          </a:p>
          <a:p>
            <a:pPr>
              <a:lnSpc>
                <a:spcPct val="90000"/>
              </a:lnSpc>
            </a:pPr>
            <a:endParaRPr/>
          </a:p>
        </p:txBody>
      </p:sp>
      <p:sp>
        <p:nvSpPr>
          <p:cNvPr id="503"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504" name="TextShape 4"/>
          <p:cNvSpPr txBox="1"/>
          <p:nvPr/>
        </p:nvSpPr>
        <p:spPr>
          <a:xfrm>
            <a:off x="9900360" y="6459840"/>
            <a:ext cx="1311840" cy="364680"/>
          </a:xfrm>
          <a:prstGeom prst="rect">
            <a:avLst/>
          </a:prstGeom>
          <a:noFill/>
          <a:ln>
            <a:noFill/>
          </a:ln>
        </p:spPr>
        <p:txBody>
          <a:bodyPr anchor="ctr"/>
          <a:p>
            <a:pPr algn="r">
              <a:lnSpc>
                <a:spcPct val="100000"/>
              </a:lnSpc>
            </a:pPr>
            <a:fld id="{6A587542-1424-4DC4-86F4-123C7837BB19}" type="slidenum">
              <a:rPr lang="en-US" sz="1050" strike="noStrike">
                <a:solidFill>
                  <a:srgbClr val="ffffff"/>
                </a:solidFill>
                <a:latin typeface="Calibri"/>
              </a:rPr>
              <a:t>&lt;number&gt;</a:t>
            </a:fld>
            <a:endParaRPr/>
          </a:p>
        </p:txBody>
      </p:sp>
      <p:sp>
        <p:nvSpPr>
          <p:cNvPr id="505" name="CustomShape 5"/>
          <p:cNvSpPr/>
          <p:nvPr/>
        </p:nvSpPr>
        <p:spPr>
          <a:xfrm>
            <a:off x="7620120" y="6246720"/>
            <a:ext cx="4266720" cy="39492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i="1" lang="en-US" sz="1000" strike="noStrike">
                <a:solidFill>
                  <a:srgbClr val="404040"/>
                </a:solidFill>
                <a:latin typeface="Arial"/>
              </a:rPr>
              <a:t>Sources: ACLU.org; NCLR.org; UC Davis Journal of Juvenile Law &amp; Policy; Equity Project</a:t>
            </a:r>
            <a:endParaRPr/>
          </a:p>
        </p:txBody>
      </p:sp>
      <p:sp>
        <p:nvSpPr>
          <p:cNvPr id="506" name="CustomShape 6"/>
          <p:cNvSpPr/>
          <p:nvPr/>
        </p:nvSpPr>
        <p:spPr>
          <a:xfrm>
            <a:off x="6198840" y="224640"/>
            <a:ext cx="1775880" cy="364680"/>
          </a:xfrm>
          <a:prstGeom prst="rect">
            <a:avLst/>
          </a:prstGeom>
          <a:noFill/>
          <a:ln>
            <a:noFill/>
          </a:ln>
        </p:spPr>
        <p:style>
          <a:lnRef idx="0"/>
          <a:fillRef idx="0"/>
          <a:effectRef idx="0"/>
          <a:fontRef idx="minor"/>
        </p:style>
        <p:txBody>
          <a:bodyPr anchor="ctr"/>
          <a:p>
            <a:pPr>
              <a:lnSpc>
                <a:spcPct val="100000"/>
              </a:lnSpc>
            </a:pPr>
            <a:fld id="{F3F72509-3D64-4E20-BFD0-5F1A60BEF854}" type="slidenum">
              <a:rPr lang="en-US" sz="1200" strike="noStrike">
                <a:solidFill>
                  <a:srgbClr val="ffffff"/>
                </a:solidFill>
                <a:latin typeface="Arial"/>
              </a:rPr>
              <a:t>&lt;number&gt;</a:t>
            </a:fld>
            <a:endParaRPr/>
          </a:p>
        </p:txBody>
      </p:sp>
      <p:pic>
        <p:nvPicPr>
          <p:cNvPr id="507" name="Picture 4" descr=""/>
          <p:cNvPicPr/>
          <p:nvPr/>
        </p:nvPicPr>
        <p:blipFill>
          <a:blip r:embed="rId1"/>
          <a:stretch/>
        </p:blipFill>
        <p:spPr>
          <a:xfrm>
            <a:off x="8364600" y="3717720"/>
            <a:ext cx="2964240" cy="2529000"/>
          </a:xfrm>
          <a:prstGeom prst="rect">
            <a:avLst/>
          </a:prstGeom>
          <a:ln>
            <a:noFill/>
          </a:ln>
        </p:spPr>
      </p:pic>
    </p:spTree>
  </p:cSld>
  <p:timing>
    <p:tnLst>
      <p:par>
        <p:cTn id="183" dur="indefinite" restart="never" nodeType="tmRoot">
          <p:childTnLst>
            <p:seq>
              <p:cTn id="184" dur="indefinite" nodeType="mainSeq">
                <p:childTnLst>
                  <p:par>
                    <p:cTn id="185" fill="hold">
                      <p:stCondLst>
                        <p:cond delay="indefinite"/>
                      </p:stCondLst>
                      <p:childTnLst>
                        <p:par>
                          <p:cTn id="186" fill="hold">
                            <p:stCondLst>
                              <p:cond delay="0"/>
                            </p:stCondLst>
                            <p:childTnLst>
                              <p:par>
                                <p:cTn id="187" nodeType="clickEffect" fill="hold" presetClass="entr" presetID="1">
                                  <p:stCondLst>
                                    <p:cond delay="0"/>
                                  </p:stCondLst>
                                  <p:childTnLst>
                                    <p:set>
                                      <p:cBhvr>
                                        <p:cTn id="188" dur="1" fill="hold">
                                          <p:stCondLst>
                                            <p:cond delay="0"/>
                                          </p:stCondLst>
                                        </p:cTn>
                                        <p:tgtEl>
                                          <p:spTgt spid="502">
                                            <p:txEl>
                                              <p:pRg st="0" end="18"/>
                                            </p:txEl>
                                          </p:spTgt>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nodeType="clickEffect" fill="hold" presetClass="entr" presetID="1">
                                  <p:stCondLst>
                                    <p:cond delay="0"/>
                                  </p:stCondLst>
                                  <p:childTnLst>
                                    <p:set>
                                      <p:cBhvr>
                                        <p:cTn id="192" dur="1" fill="hold">
                                          <p:stCondLst>
                                            <p:cond delay="0"/>
                                          </p:stCondLst>
                                        </p:cTn>
                                        <p:tgtEl>
                                          <p:spTgt spid="502">
                                            <p:txEl>
                                              <p:pRg st="18" end="41"/>
                                            </p:txEl>
                                          </p:spTgt>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nodeType="clickEffect" fill="hold" presetClass="entr" presetID="1">
                                  <p:stCondLst>
                                    <p:cond delay="0"/>
                                  </p:stCondLst>
                                  <p:childTnLst>
                                    <p:set>
                                      <p:cBhvr>
                                        <p:cTn id="196" dur="1" fill="hold">
                                          <p:stCondLst>
                                            <p:cond delay="0"/>
                                          </p:stCondLst>
                                        </p:cTn>
                                        <p:tgtEl>
                                          <p:spTgt spid="502">
                                            <p:txEl>
                                              <p:pRg st="41" end="60"/>
                                            </p:txEl>
                                          </p:spTgt>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nodeType="clickEffect" fill="hold" presetClass="entr" presetID="1">
                                  <p:stCondLst>
                                    <p:cond delay="0"/>
                                  </p:stCondLst>
                                  <p:childTnLst>
                                    <p:set>
                                      <p:cBhvr>
                                        <p:cTn id="200" dur="1" fill="hold">
                                          <p:stCondLst>
                                            <p:cond delay="0"/>
                                          </p:stCondLst>
                                        </p:cTn>
                                        <p:tgtEl>
                                          <p:spTgt spid="502">
                                            <p:txEl>
                                              <p:pRg st="60" end="7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8" name="TextShape 1"/>
          <p:cNvSpPr txBox="1"/>
          <p:nvPr/>
        </p:nvSpPr>
        <p:spPr>
          <a:xfrm>
            <a:off x="1214640" y="602280"/>
            <a:ext cx="9438840" cy="1116360"/>
          </a:xfrm>
          <a:prstGeom prst="rect">
            <a:avLst/>
          </a:prstGeom>
          <a:noFill/>
          <a:ln>
            <a:noFill/>
          </a:ln>
        </p:spPr>
        <p:txBody>
          <a:bodyPr anchor="b"/>
          <a:p>
            <a:pPr>
              <a:lnSpc>
                <a:spcPct val="85000"/>
              </a:lnSpc>
            </a:pPr>
            <a:r>
              <a:rPr lang="en-US" sz="4800" strike="noStrike">
                <a:solidFill>
                  <a:srgbClr val="404040"/>
                </a:solidFill>
                <a:latin typeface="Calibri Light"/>
              </a:rPr>
              <a:t>More Recently:</a:t>
            </a:r>
            <a:endParaRPr/>
          </a:p>
        </p:txBody>
      </p:sp>
      <p:sp>
        <p:nvSpPr>
          <p:cNvPr id="509" name="TextShape 2"/>
          <p:cNvSpPr txBox="1"/>
          <p:nvPr/>
        </p:nvSpPr>
        <p:spPr>
          <a:xfrm>
            <a:off x="1214640" y="1869840"/>
            <a:ext cx="9605160" cy="4277520"/>
          </a:xfrm>
          <a:prstGeom prst="rect">
            <a:avLst/>
          </a:prstGeom>
          <a:noFill/>
          <a:ln>
            <a:noFill/>
          </a:ln>
        </p:spPr>
        <p:txBody>
          <a:bodyPr lIns="0" rIns="0"/>
          <a:p>
            <a:pPr algn="ctr">
              <a:lnSpc>
                <a:spcPct val="100000"/>
              </a:lnSpc>
              <a:buFont typeface="Calibri"/>
              <a:buChar char=" "/>
            </a:pPr>
            <a:r>
              <a:rPr i="1" lang="en-US" sz="2800" strike="noStrike">
                <a:solidFill>
                  <a:srgbClr val="404040"/>
                </a:solidFill>
                <a:latin typeface="Calibri"/>
              </a:rPr>
              <a:t>LP v Philadelphia et al </a:t>
            </a:r>
            <a:endParaRPr/>
          </a:p>
          <a:p>
            <a:pPr algn="ctr">
              <a:lnSpc>
                <a:spcPct val="100000"/>
              </a:lnSpc>
              <a:buFont typeface="Calibri"/>
              <a:buChar char=" "/>
            </a:pPr>
            <a:r>
              <a:rPr lang="en-US" sz="2800" strike="noStrike">
                <a:solidFill>
                  <a:srgbClr val="404040"/>
                </a:solidFill>
                <a:latin typeface="Calibri"/>
              </a:rPr>
              <a:t>(Department of Human Services and the Youth Study Center)  August 2011</a:t>
            </a:r>
            <a:endParaRPr/>
          </a:p>
          <a:p>
            <a:pPr>
              <a:lnSpc>
                <a:spcPct val="90000"/>
              </a:lnSpc>
              <a:buFont typeface="Calibri"/>
              <a:buChar char=" "/>
            </a:pPr>
            <a:r>
              <a:rPr lang="en-US" sz="2800" strike="noStrike">
                <a:solidFill>
                  <a:srgbClr val="404040"/>
                </a:solidFill>
                <a:latin typeface="Calibri"/>
              </a:rPr>
              <a:t>Settlement reached in Pennsylvania case:</a:t>
            </a:r>
            <a:endParaRPr/>
          </a:p>
          <a:p>
            <a:pPr>
              <a:lnSpc>
                <a:spcPct val="100000"/>
              </a:lnSpc>
              <a:buFont typeface="Courier New"/>
              <a:buChar char="o"/>
            </a:pPr>
            <a:r>
              <a:rPr lang="en-US" sz="2800" strike="noStrike">
                <a:solidFill>
                  <a:srgbClr val="404040"/>
                </a:solidFill>
                <a:latin typeface="Calibri"/>
              </a:rPr>
              <a:t>Protections for transgender youth</a:t>
            </a:r>
            <a:endParaRPr/>
          </a:p>
          <a:p>
            <a:pPr>
              <a:lnSpc>
                <a:spcPct val="100000"/>
              </a:lnSpc>
              <a:buFont typeface="Courier New"/>
              <a:buChar char="o"/>
            </a:pPr>
            <a:r>
              <a:rPr lang="en-US" sz="2800" strike="noStrike">
                <a:solidFill>
                  <a:srgbClr val="404040"/>
                </a:solidFill>
                <a:latin typeface="Calibri"/>
              </a:rPr>
              <a:t>New policies and procedures</a:t>
            </a:r>
            <a:endParaRPr/>
          </a:p>
          <a:p>
            <a:pPr>
              <a:lnSpc>
                <a:spcPct val="100000"/>
              </a:lnSpc>
              <a:buFont typeface="Courier New"/>
              <a:buChar char="o"/>
            </a:pPr>
            <a:r>
              <a:rPr lang="en-US" sz="2800" strike="noStrike">
                <a:solidFill>
                  <a:srgbClr val="404040"/>
                </a:solidFill>
                <a:latin typeface="Calibri"/>
              </a:rPr>
              <a:t>New staff training practices</a:t>
            </a:r>
            <a:endParaRPr/>
          </a:p>
          <a:p>
            <a:pPr>
              <a:lnSpc>
                <a:spcPct val="100000"/>
              </a:lnSpc>
              <a:buFont typeface="Courier New"/>
              <a:buChar char="o"/>
            </a:pPr>
            <a:r>
              <a:rPr lang="en-US" sz="2800" strike="noStrike">
                <a:solidFill>
                  <a:srgbClr val="404040"/>
                </a:solidFill>
                <a:latin typeface="Calibri"/>
              </a:rPr>
              <a:t>Monetary award</a:t>
            </a:r>
            <a:endParaRPr/>
          </a:p>
          <a:p>
            <a:pPr>
              <a:lnSpc>
                <a:spcPct val="90000"/>
              </a:lnSpc>
            </a:pPr>
            <a:endParaRPr/>
          </a:p>
          <a:p>
            <a:pPr>
              <a:lnSpc>
                <a:spcPct val="90000"/>
              </a:lnSpc>
            </a:pPr>
            <a:endParaRPr/>
          </a:p>
        </p:txBody>
      </p:sp>
      <p:sp>
        <p:nvSpPr>
          <p:cNvPr id="510" name="CustomShape 3"/>
          <p:cNvSpPr/>
          <p:nvPr/>
        </p:nvSpPr>
        <p:spPr>
          <a:xfrm>
            <a:off x="7620120" y="6246720"/>
            <a:ext cx="4266720" cy="39492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i="1" lang="en-US" sz="1000" strike="noStrike">
                <a:solidFill>
                  <a:srgbClr val="404040"/>
                </a:solidFill>
                <a:latin typeface="Arial"/>
              </a:rPr>
              <a:t>Sources: ACLU.org; NCLR.org; UC Davis Journal of Juvenile Law &amp; Policy; Equity Project</a:t>
            </a:r>
            <a:endParaRPr/>
          </a:p>
        </p:txBody>
      </p:sp>
      <p:sp>
        <p:nvSpPr>
          <p:cNvPr id="511" name="CustomShape 4"/>
          <p:cNvSpPr/>
          <p:nvPr/>
        </p:nvSpPr>
        <p:spPr>
          <a:xfrm>
            <a:off x="6198840" y="224640"/>
            <a:ext cx="1775880" cy="364680"/>
          </a:xfrm>
          <a:prstGeom prst="rect">
            <a:avLst/>
          </a:prstGeom>
          <a:noFill/>
          <a:ln>
            <a:noFill/>
          </a:ln>
        </p:spPr>
        <p:style>
          <a:lnRef idx="0"/>
          <a:fillRef idx="0"/>
          <a:effectRef idx="0"/>
          <a:fontRef idx="minor"/>
        </p:style>
        <p:txBody>
          <a:bodyPr anchor="ctr"/>
          <a:p>
            <a:pPr>
              <a:lnSpc>
                <a:spcPct val="100000"/>
              </a:lnSpc>
            </a:pPr>
            <a:fld id="{3B688AB9-2450-40F9-8EE2-E425B68EA66A}" type="slidenum">
              <a:rPr lang="en-US" sz="1200" strike="noStrike">
                <a:solidFill>
                  <a:srgbClr val="ffffff"/>
                </a:solidFill>
                <a:latin typeface="Arial"/>
              </a:rPr>
              <a:t>&lt;number&gt;</a:t>
            </a:fld>
            <a:endParaRPr/>
          </a:p>
        </p:txBody>
      </p:sp>
      <p:sp>
        <p:nvSpPr>
          <p:cNvPr id="512"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513" name="TextShape 6"/>
          <p:cNvSpPr txBox="1"/>
          <p:nvPr/>
        </p:nvSpPr>
        <p:spPr>
          <a:xfrm>
            <a:off x="9900360" y="6459840"/>
            <a:ext cx="1311840" cy="364680"/>
          </a:xfrm>
          <a:prstGeom prst="rect">
            <a:avLst/>
          </a:prstGeom>
          <a:noFill/>
          <a:ln>
            <a:noFill/>
          </a:ln>
        </p:spPr>
        <p:txBody>
          <a:bodyPr anchor="ctr"/>
          <a:p>
            <a:pPr algn="r">
              <a:lnSpc>
                <a:spcPct val="100000"/>
              </a:lnSpc>
            </a:pPr>
            <a:fld id="{47AB2381-E0A0-421D-9837-77183E922DF0}" type="slidenum">
              <a:rPr lang="en-US" sz="1050" strike="noStrike">
                <a:solidFill>
                  <a:srgbClr val="ffffff"/>
                </a:solidFill>
                <a:latin typeface="Calibri"/>
              </a:rPr>
              <a:t>&lt;number&gt;</a:t>
            </a:fld>
            <a:endParaRPr/>
          </a:p>
        </p:txBody>
      </p:sp>
    </p:spTree>
  </p:cSld>
  <p:timing>
    <p:tnLst>
      <p:par>
        <p:cTn id="201" dur="indefinite" restart="never" nodeType="tmRoot">
          <p:childTnLst>
            <p:seq>
              <p:cTn id="202" dur="indefinite" nodeType="mainSeq">
                <p:childTnLst>
                  <p:par>
                    <p:cTn id="203" fill="hold">
                      <p:stCondLst>
                        <p:cond delay="indefinite"/>
                      </p:stCondLst>
                      <p:childTnLst>
                        <p:par>
                          <p:cTn id="204" fill="hold">
                            <p:stCondLst>
                              <p:cond delay="0"/>
                            </p:stCondLst>
                            <p:childTnLst>
                              <p:par>
                                <p:cTn id="205" nodeType="clickEffect" fill="hold" presetClass="entr" presetID="10">
                                  <p:stCondLst>
                                    <p:cond delay="0"/>
                                  </p:stCondLst>
                                  <p:childTnLst>
                                    <p:set>
                                      <p:cBhvr>
                                        <p:cTn id="206" dur="1" fill="hold">
                                          <p:stCondLst>
                                            <p:cond delay="0"/>
                                          </p:stCondLst>
                                        </p:cTn>
                                        <p:tgtEl>
                                          <p:spTgt spid="509">
                                            <p:txEl>
                                              <p:pRg st="0" end="25"/>
                                            </p:txEl>
                                          </p:spTgt>
                                        </p:tgtEl>
                                        <p:attrNameLst>
                                          <p:attrName>style.visibility</p:attrName>
                                        </p:attrNameLst>
                                      </p:cBhvr>
                                      <p:to>
                                        <p:strVal val="visible"/>
                                      </p:to>
                                    </p:set>
                                    <p:animEffect filter="fade" transition="in">
                                      <p:cBhvr additive="repl">
                                        <p:cTn id="207" dur="500"/>
                                        <p:tgtEl>
                                          <p:spTgt spid="509">
                                            <p:txEl>
                                              <p:pRg st="0" end="25"/>
                                            </p:txEl>
                                          </p:spTgt>
                                        </p:tgtEl>
                                      </p:cBhvr>
                                    </p:animEffect>
                                  </p:childTnLst>
                                </p:cTn>
                              </p:par>
                            </p:childTnLst>
                          </p:cTn>
                        </p:par>
                      </p:childTnLst>
                    </p:cTn>
                  </p:par>
                  <p:par>
                    <p:cTn id="208" fill="hold">
                      <p:stCondLst>
                        <p:cond delay="indefinite"/>
                      </p:stCondLst>
                      <p:childTnLst>
                        <p:par>
                          <p:cTn id="209" fill="hold">
                            <p:stCondLst>
                              <p:cond delay="0"/>
                            </p:stCondLst>
                            <p:childTnLst>
                              <p:par>
                                <p:cTn id="210" nodeType="clickEffect" fill="hold" presetClass="entr" presetID="10">
                                  <p:stCondLst>
                                    <p:cond delay="0"/>
                                  </p:stCondLst>
                                  <p:childTnLst>
                                    <p:set>
                                      <p:cBhvr>
                                        <p:cTn id="211" dur="1" fill="hold">
                                          <p:stCondLst>
                                            <p:cond delay="0"/>
                                          </p:stCondLst>
                                        </p:cTn>
                                        <p:tgtEl>
                                          <p:spTgt spid="509">
                                            <p:txEl>
                                              <p:pRg st="25" end="96"/>
                                            </p:txEl>
                                          </p:spTgt>
                                        </p:tgtEl>
                                        <p:attrNameLst>
                                          <p:attrName>style.visibility</p:attrName>
                                        </p:attrNameLst>
                                      </p:cBhvr>
                                      <p:to>
                                        <p:strVal val="visible"/>
                                      </p:to>
                                    </p:set>
                                    <p:animEffect filter="fade" transition="in">
                                      <p:cBhvr additive="repl">
                                        <p:cTn id="212" dur="500"/>
                                        <p:tgtEl>
                                          <p:spTgt spid="509">
                                            <p:txEl>
                                              <p:pRg st="25" end="96"/>
                                            </p:txEl>
                                          </p:spTgt>
                                        </p:tgtEl>
                                      </p:cBhvr>
                                    </p:animEffect>
                                  </p:childTnLst>
                                </p:cTn>
                              </p:par>
                            </p:childTnLst>
                          </p:cTn>
                        </p:par>
                      </p:childTnLst>
                    </p:cTn>
                  </p:par>
                  <p:par>
                    <p:cTn id="213" fill="hold">
                      <p:stCondLst>
                        <p:cond delay="indefinite"/>
                      </p:stCondLst>
                      <p:childTnLst>
                        <p:par>
                          <p:cTn id="214" fill="hold">
                            <p:stCondLst>
                              <p:cond delay="0"/>
                            </p:stCondLst>
                            <p:childTnLst>
                              <p:par>
                                <p:cTn id="215" nodeType="clickEffect" fill="hold" presetClass="entr" presetID="10">
                                  <p:stCondLst>
                                    <p:cond delay="0"/>
                                  </p:stCondLst>
                                  <p:childTnLst>
                                    <p:set>
                                      <p:cBhvr>
                                        <p:cTn id="216" dur="1" fill="hold">
                                          <p:stCondLst>
                                            <p:cond delay="0"/>
                                          </p:stCondLst>
                                        </p:cTn>
                                        <p:tgtEl>
                                          <p:spTgt spid="509">
                                            <p:txEl>
                                              <p:pRg st="96" end="137"/>
                                            </p:txEl>
                                          </p:spTgt>
                                        </p:tgtEl>
                                        <p:attrNameLst>
                                          <p:attrName>style.visibility</p:attrName>
                                        </p:attrNameLst>
                                      </p:cBhvr>
                                      <p:to>
                                        <p:strVal val="visible"/>
                                      </p:to>
                                    </p:set>
                                    <p:animEffect filter="fade" transition="in">
                                      <p:cBhvr additive="repl">
                                        <p:cTn id="217" dur="500"/>
                                        <p:tgtEl>
                                          <p:spTgt spid="509">
                                            <p:txEl>
                                              <p:pRg st="96" end="137"/>
                                            </p:txEl>
                                          </p:spTgt>
                                        </p:tgtEl>
                                      </p:cBhvr>
                                    </p:animEffect>
                                  </p:childTnLst>
                                </p:cTn>
                              </p:par>
                            </p:childTnLst>
                          </p:cTn>
                        </p:par>
                      </p:childTnLst>
                    </p:cTn>
                  </p:par>
                  <p:par>
                    <p:cTn id="218" fill="hold">
                      <p:stCondLst>
                        <p:cond delay="indefinite"/>
                      </p:stCondLst>
                      <p:childTnLst>
                        <p:par>
                          <p:cTn id="219" fill="hold">
                            <p:stCondLst>
                              <p:cond delay="0"/>
                            </p:stCondLst>
                            <p:childTnLst>
                              <p:par>
                                <p:cTn id="220" nodeType="clickEffect" fill="hold" presetClass="entr" presetID="10">
                                  <p:stCondLst>
                                    <p:cond delay="0"/>
                                  </p:stCondLst>
                                  <p:childTnLst>
                                    <p:set>
                                      <p:cBhvr>
                                        <p:cTn id="221" dur="1" fill="hold">
                                          <p:stCondLst>
                                            <p:cond delay="0"/>
                                          </p:stCondLst>
                                        </p:cTn>
                                        <p:tgtEl>
                                          <p:spTgt spid="509">
                                            <p:txEl>
                                              <p:pRg st="137" end="171"/>
                                            </p:txEl>
                                          </p:spTgt>
                                        </p:tgtEl>
                                        <p:attrNameLst>
                                          <p:attrName>style.visibility</p:attrName>
                                        </p:attrNameLst>
                                      </p:cBhvr>
                                      <p:to>
                                        <p:strVal val="visible"/>
                                      </p:to>
                                    </p:set>
                                    <p:animEffect filter="fade" transition="in">
                                      <p:cBhvr additive="repl">
                                        <p:cTn id="222" dur="500"/>
                                        <p:tgtEl>
                                          <p:spTgt spid="509">
                                            <p:txEl>
                                              <p:pRg st="137" end="171"/>
                                            </p:txEl>
                                          </p:spTgt>
                                        </p:tgtEl>
                                      </p:cBhvr>
                                    </p:animEffect>
                                  </p:childTnLst>
                                </p:cTn>
                              </p:par>
                            </p:childTnLst>
                          </p:cTn>
                        </p:par>
                      </p:childTnLst>
                    </p:cTn>
                  </p:par>
                  <p:par>
                    <p:cTn id="223" fill="hold">
                      <p:stCondLst>
                        <p:cond delay="indefinite"/>
                      </p:stCondLst>
                      <p:childTnLst>
                        <p:par>
                          <p:cTn id="224" fill="hold">
                            <p:stCondLst>
                              <p:cond delay="0"/>
                            </p:stCondLst>
                            <p:childTnLst>
                              <p:par>
                                <p:cTn id="225" nodeType="clickEffect" fill="hold" presetClass="entr" presetID="10">
                                  <p:stCondLst>
                                    <p:cond delay="0"/>
                                  </p:stCondLst>
                                  <p:childTnLst>
                                    <p:set>
                                      <p:cBhvr>
                                        <p:cTn id="226" dur="1" fill="hold">
                                          <p:stCondLst>
                                            <p:cond delay="0"/>
                                          </p:stCondLst>
                                        </p:cTn>
                                        <p:tgtEl>
                                          <p:spTgt spid="509">
                                            <p:txEl>
                                              <p:pRg st="171" end="199"/>
                                            </p:txEl>
                                          </p:spTgt>
                                        </p:tgtEl>
                                        <p:attrNameLst>
                                          <p:attrName>style.visibility</p:attrName>
                                        </p:attrNameLst>
                                      </p:cBhvr>
                                      <p:to>
                                        <p:strVal val="visible"/>
                                      </p:to>
                                    </p:set>
                                    <p:animEffect filter="fade" transition="in">
                                      <p:cBhvr additive="repl">
                                        <p:cTn id="227" dur="500"/>
                                        <p:tgtEl>
                                          <p:spTgt spid="509">
                                            <p:txEl>
                                              <p:pRg st="171" end="199"/>
                                            </p:txEl>
                                          </p:spTgt>
                                        </p:tgtEl>
                                      </p:cBhvr>
                                    </p:animEffect>
                                  </p:childTnLst>
                                </p:cTn>
                              </p:par>
                            </p:childTnLst>
                          </p:cTn>
                        </p:par>
                      </p:childTnLst>
                    </p:cTn>
                  </p:par>
                  <p:par>
                    <p:cTn id="228" fill="hold">
                      <p:stCondLst>
                        <p:cond delay="indefinite"/>
                      </p:stCondLst>
                      <p:childTnLst>
                        <p:par>
                          <p:cTn id="229" fill="hold">
                            <p:stCondLst>
                              <p:cond delay="0"/>
                            </p:stCondLst>
                            <p:childTnLst>
                              <p:par>
                                <p:cTn id="230" nodeType="clickEffect" fill="hold" presetClass="entr" presetID="10">
                                  <p:stCondLst>
                                    <p:cond delay="0"/>
                                  </p:stCondLst>
                                  <p:childTnLst>
                                    <p:set>
                                      <p:cBhvr>
                                        <p:cTn id="231" dur="1" fill="hold">
                                          <p:stCondLst>
                                            <p:cond delay="0"/>
                                          </p:stCondLst>
                                        </p:cTn>
                                        <p:tgtEl>
                                          <p:spTgt spid="509">
                                            <p:txEl>
                                              <p:pRg st="199" end="228"/>
                                            </p:txEl>
                                          </p:spTgt>
                                        </p:tgtEl>
                                        <p:attrNameLst>
                                          <p:attrName>style.visibility</p:attrName>
                                        </p:attrNameLst>
                                      </p:cBhvr>
                                      <p:to>
                                        <p:strVal val="visible"/>
                                      </p:to>
                                    </p:set>
                                    <p:animEffect filter="fade" transition="in">
                                      <p:cBhvr additive="repl">
                                        <p:cTn id="232" dur="500"/>
                                        <p:tgtEl>
                                          <p:spTgt spid="509">
                                            <p:txEl>
                                              <p:pRg st="199" end="228"/>
                                            </p:txEl>
                                          </p:spTgt>
                                        </p:tgtEl>
                                      </p:cBhvr>
                                    </p:animEffect>
                                  </p:childTnLst>
                                </p:cTn>
                              </p:par>
                            </p:childTnLst>
                          </p:cTn>
                        </p:par>
                      </p:childTnLst>
                    </p:cTn>
                  </p:par>
                  <p:par>
                    <p:cTn id="233" fill="hold">
                      <p:stCondLst>
                        <p:cond delay="indefinite"/>
                      </p:stCondLst>
                      <p:childTnLst>
                        <p:par>
                          <p:cTn id="234" fill="hold">
                            <p:stCondLst>
                              <p:cond delay="0"/>
                            </p:stCondLst>
                            <p:childTnLst>
                              <p:par>
                                <p:cTn id="235" nodeType="clickEffect" fill="hold" presetClass="entr" presetID="10">
                                  <p:stCondLst>
                                    <p:cond delay="0"/>
                                  </p:stCondLst>
                                  <p:childTnLst>
                                    <p:set>
                                      <p:cBhvr>
                                        <p:cTn id="236" dur="1" fill="hold">
                                          <p:stCondLst>
                                            <p:cond delay="0"/>
                                          </p:stCondLst>
                                        </p:cTn>
                                        <p:tgtEl>
                                          <p:spTgt spid="509">
                                            <p:txEl>
                                              <p:pRg st="228" end="243"/>
                                            </p:txEl>
                                          </p:spTgt>
                                        </p:tgtEl>
                                        <p:attrNameLst>
                                          <p:attrName>style.visibility</p:attrName>
                                        </p:attrNameLst>
                                      </p:cBhvr>
                                      <p:to>
                                        <p:strVal val="visible"/>
                                      </p:to>
                                    </p:set>
                                    <p:animEffect filter="fade" transition="in">
                                      <p:cBhvr additive="repl">
                                        <p:cTn id="237" dur="500"/>
                                        <p:tgtEl>
                                          <p:spTgt spid="509">
                                            <p:txEl>
                                              <p:pRg st="228" end="24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3"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Welcome!</a:t>
            </a:r>
            <a:endParaRPr/>
          </a:p>
        </p:txBody>
      </p:sp>
      <p:sp>
        <p:nvSpPr>
          <p:cNvPr id="364" name="TextShape 2"/>
          <p:cNvSpPr txBox="1"/>
          <p:nvPr/>
        </p:nvSpPr>
        <p:spPr>
          <a:xfrm>
            <a:off x="1097280" y="1845720"/>
            <a:ext cx="10058040" cy="4023000"/>
          </a:xfrm>
          <a:prstGeom prst="rect">
            <a:avLst/>
          </a:prstGeom>
          <a:noFill/>
          <a:ln>
            <a:noFill/>
          </a:ln>
        </p:spPr>
        <p:txBody>
          <a:bodyPr lIns="0" rIns="0"/>
          <a:p>
            <a:pPr>
              <a:lnSpc>
                <a:spcPct val="100000"/>
              </a:lnSpc>
              <a:buFont typeface="Courier New"/>
              <a:buChar char="o"/>
            </a:pPr>
            <a:r>
              <a:rPr lang="en-US" sz="3600" strike="noStrike">
                <a:solidFill>
                  <a:srgbClr val="404040"/>
                </a:solidFill>
                <a:latin typeface="Calibri Light"/>
              </a:rPr>
              <a:t> </a:t>
            </a:r>
            <a:r>
              <a:rPr lang="en-US" sz="3600" strike="noStrike">
                <a:solidFill>
                  <a:srgbClr val="404040"/>
                </a:solidFill>
                <a:latin typeface="Calibri Light"/>
              </a:rPr>
              <a:t>Mykel Selph</a:t>
            </a:r>
            <a:endParaRPr/>
          </a:p>
          <a:p>
            <a:pPr>
              <a:lnSpc>
                <a:spcPct val="100000"/>
              </a:lnSpc>
              <a:buFont typeface="Courier New"/>
              <a:buChar char="o"/>
            </a:pPr>
            <a:r>
              <a:rPr lang="en-US" sz="3600" strike="noStrike">
                <a:solidFill>
                  <a:srgbClr val="404040"/>
                </a:solidFill>
                <a:latin typeface="Calibri Light"/>
              </a:rPr>
              <a:t> </a:t>
            </a:r>
            <a:r>
              <a:rPr lang="en-US" sz="3600" strike="noStrike">
                <a:solidFill>
                  <a:srgbClr val="404040"/>
                </a:solidFill>
                <a:latin typeface="Calibri Light"/>
              </a:rPr>
              <a:t>Kuma J. Deboo</a:t>
            </a:r>
            <a:endParaRPr/>
          </a:p>
          <a:p>
            <a:pPr>
              <a:lnSpc>
                <a:spcPct val="100000"/>
              </a:lnSpc>
              <a:buFont typeface="Courier New"/>
              <a:buChar char="o"/>
            </a:pPr>
            <a:r>
              <a:rPr lang="en-US" sz="3600" strike="noStrike">
                <a:solidFill>
                  <a:srgbClr val="404040"/>
                </a:solidFill>
                <a:latin typeface="Calibri Light"/>
              </a:rPr>
              <a:t> </a:t>
            </a:r>
            <a:r>
              <a:rPr lang="en-US" sz="3600" strike="noStrike">
                <a:solidFill>
                  <a:srgbClr val="404040"/>
                </a:solidFill>
                <a:latin typeface="Calibri Light"/>
              </a:rPr>
              <a:t>Participants</a:t>
            </a:r>
            <a:endParaRPr/>
          </a:p>
        </p:txBody>
      </p:sp>
      <p:sp>
        <p:nvSpPr>
          <p:cNvPr id="365"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366" name="TextShape 4"/>
          <p:cNvSpPr txBox="1"/>
          <p:nvPr/>
        </p:nvSpPr>
        <p:spPr>
          <a:xfrm>
            <a:off x="9900360" y="6459840"/>
            <a:ext cx="1311840" cy="364680"/>
          </a:xfrm>
          <a:prstGeom prst="rect">
            <a:avLst/>
          </a:prstGeom>
          <a:noFill/>
          <a:ln>
            <a:noFill/>
          </a:ln>
        </p:spPr>
        <p:txBody>
          <a:bodyPr anchor="ctr"/>
          <a:p>
            <a:pPr algn="r">
              <a:lnSpc>
                <a:spcPct val="100000"/>
              </a:lnSpc>
            </a:pPr>
            <a:fld id="{DDD09777-8D82-470F-A9F9-083E63ECDEF1}" type="slidenum">
              <a:rPr lang="en-US" sz="1050" strike="noStrike">
                <a:solidFill>
                  <a:srgbClr val="ffffff"/>
                </a:solidFill>
                <a:latin typeface="Calibri"/>
              </a:rPr>
              <a:t>&lt;number&gt;</a:t>
            </a:fld>
            <a:endParaRPr/>
          </a:p>
        </p:txBody>
      </p:sp>
      <p:pic>
        <p:nvPicPr>
          <p:cNvPr id="367" name="Picture 7" descr=""/>
          <p:cNvPicPr/>
          <p:nvPr/>
        </p:nvPicPr>
        <p:blipFill>
          <a:blip r:embed="rId1"/>
          <a:stretch/>
        </p:blipFill>
        <p:spPr>
          <a:xfrm>
            <a:off x="5779800" y="2785320"/>
            <a:ext cx="4436280" cy="296100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4"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At the Federal Level</a:t>
            </a:r>
            <a:endParaRPr/>
          </a:p>
        </p:txBody>
      </p:sp>
      <p:sp>
        <p:nvSpPr>
          <p:cNvPr id="515" name="TextShape 2"/>
          <p:cNvSpPr txBox="1"/>
          <p:nvPr/>
        </p:nvSpPr>
        <p:spPr>
          <a:xfrm>
            <a:off x="1097280" y="1845720"/>
            <a:ext cx="10058040" cy="4023000"/>
          </a:xfrm>
          <a:prstGeom prst="rect">
            <a:avLst/>
          </a:prstGeom>
          <a:noFill/>
          <a:ln>
            <a:noFill/>
          </a:ln>
        </p:spPr>
        <p:txBody>
          <a:bodyPr lIns="0" rIns="0"/>
          <a:p>
            <a:pPr>
              <a:lnSpc>
                <a:spcPct val="100000"/>
              </a:lnSpc>
            </a:pPr>
            <a:r>
              <a:rPr lang="en-US" sz="2800" strike="noStrike">
                <a:solidFill>
                  <a:srgbClr val="404040"/>
                </a:solidFill>
                <a:latin typeface="Calibri"/>
              </a:rPr>
              <a:t>In September 2011, the Federal Bureau of Prisons(BOP) reached a settlement in the case of Vanessa Adams, a transgendered woman detained since 2005.  </a:t>
            </a:r>
            <a:endParaRPr/>
          </a:p>
          <a:p>
            <a:pPr>
              <a:lnSpc>
                <a:spcPct val="100000"/>
              </a:lnSpc>
            </a:pPr>
            <a:r>
              <a:rPr lang="en-US" sz="2800" strike="noStrike">
                <a:solidFill>
                  <a:srgbClr val="404040"/>
                </a:solidFill>
                <a:latin typeface="Calibri"/>
              </a:rPr>
              <a:t>
</a:t>
            </a:r>
            <a:r>
              <a:rPr lang="en-US" sz="2800" strike="noStrike">
                <a:solidFill>
                  <a:srgbClr val="404040"/>
                </a:solidFill>
                <a:latin typeface="Calibri"/>
              </a:rPr>
              <a:t>As a results of the settlement the BOP will:</a:t>
            </a:r>
            <a:r>
              <a:rPr b="1" lang="en-US" sz="2800" strike="noStrike">
                <a:solidFill>
                  <a:srgbClr val="404040"/>
                </a:solidFill>
                <a:latin typeface="Calibri"/>
              </a:rPr>
              <a:t>
</a:t>
            </a:r>
            <a:endParaRPr/>
          </a:p>
          <a:p>
            <a:pPr lvl="1">
              <a:lnSpc>
                <a:spcPct val="100000"/>
              </a:lnSpc>
              <a:buFont typeface="Courier New"/>
              <a:buChar char="o"/>
            </a:pPr>
            <a:r>
              <a:rPr lang="en-US" sz="2800" strike="noStrike">
                <a:solidFill>
                  <a:srgbClr val="404040"/>
                </a:solidFill>
                <a:latin typeface="Calibri"/>
              </a:rPr>
              <a:t> </a:t>
            </a:r>
            <a:r>
              <a:rPr lang="en-US" sz="2800" strike="noStrike">
                <a:solidFill>
                  <a:srgbClr val="404040"/>
                </a:solidFill>
                <a:latin typeface="Calibri"/>
              </a:rPr>
              <a:t>Issue new policies and procedures – specifically putting an end to their “freeze frame” GD policy.</a:t>
            </a:r>
            <a:r>
              <a:rPr lang="en-US" sz="2800" strike="noStrike">
                <a:solidFill>
                  <a:srgbClr val="404040"/>
                </a:solidFill>
                <a:latin typeface="Calibri"/>
              </a:rPr>
              <a:t>
</a:t>
            </a:r>
            <a:endParaRPr/>
          </a:p>
          <a:p>
            <a:pPr lvl="1">
              <a:lnSpc>
                <a:spcPct val="100000"/>
              </a:lnSpc>
              <a:buFont typeface="Courier New"/>
              <a:buChar char="o"/>
            </a:pPr>
            <a:r>
              <a:rPr lang="en-US" sz="2800" strike="noStrike">
                <a:solidFill>
                  <a:srgbClr val="404040"/>
                </a:solidFill>
                <a:latin typeface="Calibri"/>
              </a:rPr>
              <a:t> </a:t>
            </a:r>
            <a:r>
              <a:rPr lang="en-US" sz="2800" strike="noStrike">
                <a:solidFill>
                  <a:srgbClr val="404040"/>
                </a:solidFill>
                <a:latin typeface="Calibri"/>
              </a:rPr>
              <a:t>Provide Ms. Adams with appropriate treatment for GD.</a:t>
            </a:r>
            <a:endParaRPr/>
          </a:p>
          <a:p>
            <a:endParaRPr/>
          </a:p>
          <a:p>
            <a:pPr>
              <a:lnSpc>
                <a:spcPct val="90000"/>
              </a:lnSpc>
            </a:pPr>
            <a:endParaRPr/>
          </a:p>
        </p:txBody>
      </p:sp>
      <p:sp>
        <p:nvSpPr>
          <p:cNvPr id="516"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517" name="TextShape 4"/>
          <p:cNvSpPr txBox="1"/>
          <p:nvPr/>
        </p:nvSpPr>
        <p:spPr>
          <a:xfrm>
            <a:off x="9900360" y="6459840"/>
            <a:ext cx="1311840" cy="364680"/>
          </a:xfrm>
          <a:prstGeom prst="rect">
            <a:avLst/>
          </a:prstGeom>
          <a:noFill/>
          <a:ln>
            <a:noFill/>
          </a:ln>
        </p:spPr>
        <p:txBody>
          <a:bodyPr anchor="ctr"/>
          <a:p>
            <a:pPr algn="r">
              <a:lnSpc>
                <a:spcPct val="100000"/>
              </a:lnSpc>
            </a:pPr>
            <a:fld id="{46C89B80-1660-423F-90EB-6AF6078B49C0}" type="slidenum">
              <a:rPr lang="en-US" sz="1050" strike="noStrike">
                <a:solidFill>
                  <a:srgbClr val="ffffff"/>
                </a:solidFill>
                <a:latin typeface="Calibri"/>
              </a:rPr>
              <a:t>&lt;number&gt;</a:t>
            </a:fld>
            <a:endParaRPr/>
          </a:p>
        </p:txBody>
      </p:sp>
      <p:sp>
        <p:nvSpPr>
          <p:cNvPr id="518" name="CustomShape 5"/>
          <p:cNvSpPr/>
          <p:nvPr/>
        </p:nvSpPr>
        <p:spPr>
          <a:xfrm>
            <a:off x="7620120" y="6389280"/>
            <a:ext cx="4266720" cy="24264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i="1" lang="en-US" sz="1000" strike="noStrike">
                <a:solidFill>
                  <a:srgbClr val="404040"/>
                </a:solidFill>
                <a:latin typeface="Arial"/>
              </a:rPr>
              <a:t>Sources: NCLR.org; FBOP Memorandum</a:t>
            </a:r>
            <a:endParaRPr/>
          </a:p>
        </p:txBody>
      </p:sp>
      <p:sp>
        <p:nvSpPr>
          <p:cNvPr id="519" name="CustomShape 6"/>
          <p:cNvSpPr/>
          <p:nvPr/>
        </p:nvSpPr>
        <p:spPr>
          <a:xfrm>
            <a:off x="6198840" y="224640"/>
            <a:ext cx="1775880" cy="364680"/>
          </a:xfrm>
          <a:prstGeom prst="rect">
            <a:avLst/>
          </a:prstGeom>
          <a:noFill/>
          <a:ln>
            <a:noFill/>
          </a:ln>
        </p:spPr>
        <p:style>
          <a:lnRef idx="0"/>
          <a:fillRef idx="0"/>
          <a:effectRef idx="0"/>
          <a:fontRef idx="minor"/>
        </p:style>
        <p:txBody>
          <a:bodyPr anchor="ctr"/>
          <a:p>
            <a:pPr>
              <a:lnSpc>
                <a:spcPct val="100000"/>
              </a:lnSpc>
            </a:pPr>
            <a:fld id="{A604D291-AA8A-49A7-B005-9C92FE7777BE}" type="slidenum">
              <a:rPr lang="en-US" sz="1200" strike="noStrike">
                <a:solidFill>
                  <a:srgbClr val="ffffff"/>
                </a:solidFill>
                <a:latin typeface="Arial"/>
              </a:rPr>
              <a:t>&lt;number&gt;</a:t>
            </a:fld>
            <a:endParaRPr/>
          </a:p>
        </p:txBody>
      </p:sp>
    </p:spTree>
  </p:cSld>
  <p:timing>
    <p:tnLst>
      <p:par>
        <p:cTn id="238" dur="indefinite" restart="never" nodeType="tmRoot">
          <p:childTnLst>
            <p:seq>
              <p:cTn id="239" dur="indefinite" nodeType="mainSeq">
                <p:childTnLst>
                  <p:par>
                    <p:cTn id="240" fill="hold">
                      <p:stCondLst>
                        <p:cond delay="indefinite"/>
                      </p:stCondLst>
                      <p:childTnLst>
                        <p:par>
                          <p:cTn id="241" fill="hold">
                            <p:stCondLst>
                              <p:cond delay="0"/>
                            </p:stCondLst>
                            <p:childTnLst>
                              <p:par>
                                <p:cTn id="242" nodeType="clickEffect" fill="hold" presetClass="entr" presetID="42">
                                  <p:stCondLst>
                                    <p:cond delay="0"/>
                                  </p:stCondLst>
                                  <p:childTnLst>
                                    <p:set>
                                      <p:cBhvr>
                                        <p:cTn id="243" dur="1" fill="hold">
                                          <p:stCondLst>
                                            <p:cond delay="0"/>
                                          </p:stCondLst>
                                        </p:cTn>
                                        <p:tgtEl>
                                          <p:spTgt spid="515">
                                            <p:txEl>
                                              <p:pRg st="0" end="150"/>
                                            </p:txEl>
                                          </p:spTgt>
                                        </p:tgtEl>
                                        <p:attrNameLst>
                                          <p:attrName>style.visibility</p:attrName>
                                        </p:attrNameLst>
                                      </p:cBhvr>
                                      <p:to>
                                        <p:strVal val="visible"/>
                                      </p:to>
                                    </p:set>
                                    <p:animEffect filter="fade" transition="in">
                                      <p:cBhvr additive="repl">
                                        <p:cTn id="244" dur="1000"/>
                                        <p:tgtEl>
                                          <p:spTgt spid="515">
                                            <p:txEl>
                                              <p:pRg st="0" end="150"/>
                                            </p:txEl>
                                          </p:spTgt>
                                        </p:tgtEl>
                                      </p:cBhvr>
                                    </p:animEffect>
                                    <p:anim calcmode="lin" valueType="num">
                                      <p:cBhvr additive="repl">
                                        <p:cTn id="245" dur="1000" fill="hold"/>
                                        <p:tgtEl>
                                          <p:spTgt spid="515">
                                            <p:txEl>
                                              <p:pRg st="0" end="150"/>
                                            </p:txEl>
                                          </p:spTgt>
                                        </p:tgtEl>
                                        <p:attrNameLst>
                                          <p:attrName>ppt_x</p:attrName>
                                        </p:attrNameLst>
                                      </p:cBhvr>
                                      <p:tavLst>
                                        <p:tav tm="0">
                                          <p:val>
                                            <p:strVal val="#ppt_x"/>
                                          </p:val>
                                        </p:tav>
                                        <p:tav tm="100000">
                                          <p:val>
                                            <p:strVal val="#ppt_x"/>
                                          </p:val>
                                        </p:tav>
                                      </p:tavLst>
                                    </p:anim>
                                    <p:anim calcmode="lin" valueType="num">
                                      <p:cBhvr additive="repl">
                                        <p:cTn id="246" dur="1000" fill="hold"/>
                                        <p:tgtEl>
                                          <p:spTgt spid="515">
                                            <p:txEl>
                                              <p:pRg st="0" end="150"/>
                                            </p:txEl>
                                          </p:spTgt>
                                        </p:tgtEl>
                                        <p:attrNameLst>
                                          <p:attrName>ppt_y</p:attrName>
                                        </p:attrNameLst>
                                      </p:cBhvr>
                                      <p:tavLst>
                                        <p:tav tm="0">
                                          <p:val>
                                            <p:strVal val="#ppt_y+.1"/>
                                          </p:val>
                                        </p:tav>
                                        <p:tav tm="100000">
                                          <p:val>
                                            <p:strVal val="#ppt_y"/>
                                          </p:val>
                                        </p:tav>
                                      </p:tavLst>
                                    </p:anim>
                                  </p:childTnLst>
                                </p:cTn>
                              </p:par>
                            </p:childTnLst>
                          </p:cTn>
                        </p:par>
                      </p:childTnLst>
                    </p:cTn>
                  </p:par>
                  <p:par>
                    <p:cTn id="247" fill="hold">
                      <p:stCondLst>
                        <p:cond delay="indefinite"/>
                      </p:stCondLst>
                      <p:childTnLst>
                        <p:par>
                          <p:cTn id="248" fill="hold">
                            <p:stCondLst>
                              <p:cond delay="0"/>
                            </p:stCondLst>
                            <p:childTnLst>
                              <p:par>
                                <p:cTn id="249" nodeType="clickEffect" fill="hold" presetClass="entr" presetID="42">
                                  <p:stCondLst>
                                    <p:cond delay="0"/>
                                  </p:stCondLst>
                                  <p:childTnLst>
                                    <p:set>
                                      <p:cBhvr>
                                        <p:cTn id="250" dur="1" fill="hold">
                                          <p:stCondLst>
                                            <p:cond delay="0"/>
                                          </p:stCondLst>
                                        </p:cTn>
                                        <p:tgtEl>
                                          <p:spTgt spid="515">
                                            <p:txEl>
                                              <p:pRg st="150" end="197"/>
                                            </p:txEl>
                                          </p:spTgt>
                                        </p:tgtEl>
                                        <p:attrNameLst>
                                          <p:attrName>style.visibility</p:attrName>
                                        </p:attrNameLst>
                                      </p:cBhvr>
                                      <p:to>
                                        <p:strVal val="visible"/>
                                      </p:to>
                                    </p:set>
                                    <p:animEffect filter="fade" transition="in">
                                      <p:cBhvr additive="repl">
                                        <p:cTn id="251" dur="1000"/>
                                        <p:tgtEl>
                                          <p:spTgt spid="515">
                                            <p:txEl>
                                              <p:pRg st="150" end="197"/>
                                            </p:txEl>
                                          </p:spTgt>
                                        </p:tgtEl>
                                      </p:cBhvr>
                                    </p:animEffect>
                                    <p:anim calcmode="lin" valueType="num">
                                      <p:cBhvr additive="repl">
                                        <p:cTn id="252" dur="1000" fill="hold"/>
                                        <p:tgtEl>
                                          <p:spTgt spid="515">
                                            <p:txEl>
                                              <p:pRg st="150" end="197"/>
                                            </p:txEl>
                                          </p:spTgt>
                                        </p:tgtEl>
                                        <p:attrNameLst>
                                          <p:attrName>ppt_x</p:attrName>
                                        </p:attrNameLst>
                                      </p:cBhvr>
                                      <p:tavLst>
                                        <p:tav tm="0">
                                          <p:val>
                                            <p:strVal val="#ppt_x"/>
                                          </p:val>
                                        </p:tav>
                                        <p:tav tm="100000">
                                          <p:val>
                                            <p:strVal val="#ppt_x"/>
                                          </p:val>
                                        </p:tav>
                                      </p:tavLst>
                                    </p:anim>
                                    <p:anim calcmode="lin" valueType="num">
                                      <p:cBhvr additive="repl">
                                        <p:cTn id="253" dur="1000" fill="hold"/>
                                        <p:tgtEl>
                                          <p:spTgt spid="515">
                                            <p:txEl>
                                              <p:pRg st="150" end="197"/>
                                            </p:txEl>
                                          </p:spTgt>
                                        </p:tgtEl>
                                        <p:attrNameLst>
                                          <p:attrName>ppt_y</p:attrName>
                                        </p:attrNameLst>
                                      </p:cBhvr>
                                      <p:tavLst>
                                        <p:tav tm="0">
                                          <p:val>
                                            <p:strVal val="#ppt_y+.1"/>
                                          </p:val>
                                        </p:tav>
                                        <p:tav tm="100000">
                                          <p:val>
                                            <p:strVal val="#ppt_y"/>
                                          </p:val>
                                        </p:tav>
                                      </p:tavLst>
                                    </p:anim>
                                  </p:childTnLst>
                                </p:cTn>
                              </p:par>
                            </p:childTnLst>
                          </p:cTn>
                        </p:par>
                      </p:childTnLst>
                    </p:cTn>
                  </p:par>
                  <p:par>
                    <p:cTn id="254" fill="hold">
                      <p:stCondLst>
                        <p:cond delay="indefinite"/>
                      </p:stCondLst>
                      <p:childTnLst>
                        <p:par>
                          <p:cTn id="255" fill="hold">
                            <p:stCondLst>
                              <p:cond delay="0"/>
                            </p:stCondLst>
                            <p:childTnLst>
                              <p:par>
                                <p:cTn id="256" nodeType="clickEffect" fill="hold" presetClass="entr" presetID="42">
                                  <p:stCondLst>
                                    <p:cond delay="0"/>
                                  </p:stCondLst>
                                  <p:childTnLst>
                                    <p:set>
                                      <p:cBhvr>
                                        <p:cTn id="257" dur="1" fill="hold">
                                          <p:stCondLst>
                                            <p:cond delay="0"/>
                                          </p:stCondLst>
                                        </p:cTn>
                                        <p:tgtEl>
                                          <p:spTgt spid="515">
                                            <p:txEl>
                                              <p:pRg st="197" end="298"/>
                                            </p:txEl>
                                          </p:spTgt>
                                        </p:tgtEl>
                                        <p:attrNameLst>
                                          <p:attrName>style.visibility</p:attrName>
                                        </p:attrNameLst>
                                      </p:cBhvr>
                                      <p:to>
                                        <p:strVal val="visible"/>
                                      </p:to>
                                    </p:set>
                                    <p:animEffect filter="fade" transition="in">
                                      <p:cBhvr additive="repl">
                                        <p:cTn id="258" dur="1000"/>
                                        <p:tgtEl>
                                          <p:spTgt spid="515">
                                            <p:txEl>
                                              <p:pRg st="197" end="298"/>
                                            </p:txEl>
                                          </p:spTgt>
                                        </p:tgtEl>
                                      </p:cBhvr>
                                    </p:animEffect>
                                    <p:anim calcmode="lin" valueType="num">
                                      <p:cBhvr additive="repl">
                                        <p:cTn id="259" dur="1000" fill="hold"/>
                                        <p:tgtEl>
                                          <p:spTgt spid="515">
                                            <p:txEl>
                                              <p:pRg st="197" end="298"/>
                                            </p:txEl>
                                          </p:spTgt>
                                        </p:tgtEl>
                                        <p:attrNameLst>
                                          <p:attrName>ppt_x</p:attrName>
                                        </p:attrNameLst>
                                      </p:cBhvr>
                                      <p:tavLst>
                                        <p:tav tm="0">
                                          <p:val>
                                            <p:strVal val="#ppt_x"/>
                                          </p:val>
                                        </p:tav>
                                        <p:tav tm="100000">
                                          <p:val>
                                            <p:strVal val="#ppt_x"/>
                                          </p:val>
                                        </p:tav>
                                      </p:tavLst>
                                    </p:anim>
                                    <p:anim calcmode="lin" valueType="num">
                                      <p:cBhvr additive="repl">
                                        <p:cTn id="260" dur="1000" fill="hold"/>
                                        <p:tgtEl>
                                          <p:spTgt spid="515">
                                            <p:txEl>
                                              <p:pRg st="197" end="298"/>
                                            </p:txEl>
                                          </p:spTgt>
                                        </p:tgtEl>
                                        <p:attrNameLst>
                                          <p:attrName>ppt_y</p:attrName>
                                        </p:attrNameLst>
                                      </p:cBhvr>
                                      <p:tavLst>
                                        <p:tav tm="0">
                                          <p:val>
                                            <p:strVal val="#ppt_y+.1"/>
                                          </p:val>
                                        </p:tav>
                                        <p:tav tm="100000">
                                          <p:val>
                                            <p:strVal val="#ppt_y"/>
                                          </p:val>
                                        </p:tav>
                                      </p:tavLst>
                                    </p:anim>
                                  </p:childTnLst>
                                </p:cTn>
                              </p:par>
                            </p:childTnLst>
                          </p:cTn>
                        </p:par>
                      </p:childTnLst>
                    </p:cTn>
                  </p:par>
                  <p:par>
                    <p:cTn id="261" fill="hold">
                      <p:stCondLst>
                        <p:cond delay="indefinite"/>
                      </p:stCondLst>
                      <p:childTnLst>
                        <p:par>
                          <p:cTn id="262" fill="hold">
                            <p:stCondLst>
                              <p:cond delay="0"/>
                            </p:stCondLst>
                            <p:childTnLst>
                              <p:par>
                                <p:cTn id="263" nodeType="clickEffect" fill="hold" presetClass="entr" presetID="42">
                                  <p:stCondLst>
                                    <p:cond delay="0"/>
                                  </p:stCondLst>
                                  <p:childTnLst>
                                    <p:set>
                                      <p:cBhvr>
                                        <p:cTn id="264" dur="1" fill="hold">
                                          <p:stCondLst>
                                            <p:cond delay="0"/>
                                          </p:stCondLst>
                                        </p:cTn>
                                        <p:tgtEl>
                                          <p:spTgt spid="515">
                                            <p:txEl>
                                              <p:pRg st="298" end="352"/>
                                            </p:txEl>
                                          </p:spTgt>
                                        </p:tgtEl>
                                        <p:attrNameLst>
                                          <p:attrName>style.visibility</p:attrName>
                                        </p:attrNameLst>
                                      </p:cBhvr>
                                      <p:to>
                                        <p:strVal val="visible"/>
                                      </p:to>
                                    </p:set>
                                    <p:animEffect filter="fade" transition="in">
                                      <p:cBhvr additive="repl">
                                        <p:cTn id="265" dur="1000"/>
                                        <p:tgtEl>
                                          <p:spTgt spid="515">
                                            <p:txEl>
                                              <p:pRg st="298" end="352"/>
                                            </p:txEl>
                                          </p:spTgt>
                                        </p:tgtEl>
                                      </p:cBhvr>
                                    </p:animEffect>
                                    <p:anim calcmode="lin" valueType="num">
                                      <p:cBhvr additive="repl">
                                        <p:cTn id="266" dur="1000" fill="hold"/>
                                        <p:tgtEl>
                                          <p:spTgt spid="515">
                                            <p:txEl>
                                              <p:pRg st="298" end="352"/>
                                            </p:txEl>
                                          </p:spTgt>
                                        </p:tgtEl>
                                        <p:attrNameLst>
                                          <p:attrName>ppt_x</p:attrName>
                                        </p:attrNameLst>
                                      </p:cBhvr>
                                      <p:tavLst>
                                        <p:tav tm="0">
                                          <p:val>
                                            <p:strVal val="#ppt_x"/>
                                          </p:val>
                                        </p:tav>
                                        <p:tav tm="100000">
                                          <p:val>
                                            <p:strVal val="#ppt_x"/>
                                          </p:val>
                                        </p:tav>
                                      </p:tavLst>
                                    </p:anim>
                                    <p:anim calcmode="lin" valueType="num">
                                      <p:cBhvr additive="repl">
                                        <p:cTn id="267" dur="1000" fill="hold"/>
                                        <p:tgtEl>
                                          <p:spTgt spid="515">
                                            <p:txEl>
                                              <p:pRg st="298" end="35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0"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An Update to a Massachusetts Case</a:t>
            </a:r>
            <a:endParaRPr/>
          </a:p>
        </p:txBody>
      </p:sp>
      <p:sp>
        <p:nvSpPr>
          <p:cNvPr id="521" name="TextShape 2"/>
          <p:cNvSpPr txBox="1"/>
          <p:nvPr/>
        </p:nvSpPr>
        <p:spPr>
          <a:xfrm>
            <a:off x="1097280" y="1845720"/>
            <a:ext cx="10058040" cy="4344840"/>
          </a:xfrm>
          <a:prstGeom prst="rect">
            <a:avLst/>
          </a:prstGeom>
          <a:noFill/>
          <a:ln>
            <a:noFill/>
          </a:ln>
        </p:spPr>
        <p:txBody>
          <a:bodyPr lIns="0" rIns="0"/>
          <a:p>
            <a:pPr>
              <a:lnSpc>
                <a:spcPct val="100000"/>
              </a:lnSpc>
            </a:pPr>
            <a:r>
              <a:rPr lang="en-US" sz="2600" strike="noStrike">
                <a:solidFill>
                  <a:srgbClr val="404040"/>
                </a:solidFill>
                <a:latin typeface="Calibri"/>
              </a:rPr>
              <a:t>In 2012, a federal judge ruled…</a:t>
            </a:r>
            <a:endParaRPr/>
          </a:p>
          <a:p>
            <a:pPr>
              <a:lnSpc>
                <a:spcPct val="100000"/>
              </a:lnSpc>
              <a:buFont typeface="Courier New"/>
              <a:buChar char="o"/>
            </a:pPr>
            <a:r>
              <a:rPr lang="en-US" sz="2600" strike="noStrike">
                <a:solidFill>
                  <a:srgbClr val="404040"/>
                </a:solidFill>
                <a:latin typeface="Calibri"/>
              </a:rPr>
              <a:t>Denying sex reassignment surgery constitutes violation of 8</a:t>
            </a:r>
            <a:r>
              <a:rPr lang="en-US" sz="2600" strike="noStrike" baseline="30000">
                <a:solidFill>
                  <a:srgbClr val="404040"/>
                </a:solidFill>
                <a:latin typeface="Calibri"/>
              </a:rPr>
              <a:t>th</a:t>
            </a:r>
            <a:r>
              <a:rPr lang="en-US" sz="2600" strike="noStrike">
                <a:solidFill>
                  <a:srgbClr val="404040"/>
                </a:solidFill>
                <a:latin typeface="Calibri"/>
              </a:rPr>
              <a:t> amendment right</a:t>
            </a:r>
            <a:endParaRPr/>
          </a:p>
          <a:p>
            <a:pPr>
              <a:lnSpc>
                <a:spcPct val="100000"/>
              </a:lnSpc>
              <a:buFont typeface="Courier New"/>
              <a:buChar char="o"/>
            </a:pPr>
            <a:r>
              <a:rPr lang="en-US" sz="2600" strike="noStrike">
                <a:solidFill>
                  <a:srgbClr val="404040"/>
                </a:solidFill>
                <a:latin typeface="Calibri"/>
              </a:rPr>
              <a:t>Court injunction to “take forthwith all of the actions reasonably necessary to provide [the defendant] sex reassignment surgery as promptly as possible.”</a:t>
            </a:r>
            <a:endParaRPr/>
          </a:p>
          <a:p>
            <a:pPr>
              <a:lnSpc>
                <a:spcPct val="90000"/>
              </a:lnSpc>
              <a:buFont typeface="Calibri"/>
              <a:buChar char=" "/>
            </a:pPr>
            <a:r>
              <a:rPr lang="en-US" sz="2600" strike="noStrike">
                <a:solidFill>
                  <a:srgbClr val="404040"/>
                </a:solidFill>
                <a:latin typeface="Calibri"/>
              </a:rPr>
              <a:t>In January 2014, that decision was reaffirmed by a three-judge panel.</a:t>
            </a:r>
            <a:endParaRPr/>
          </a:p>
          <a:p>
            <a:pPr>
              <a:lnSpc>
                <a:spcPct val="90000"/>
              </a:lnSpc>
              <a:buFont typeface="Calibri"/>
              <a:buChar char=" "/>
            </a:pPr>
            <a:r>
              <a:rPr lang="en-US" sz="2600" strike="noStrike">
                <a:solidFill>
                  <a:srgbClr val="404040"/>
                </a:solidFill>
                <a:latin typeface="Calibri"/>
              </a:rPr>
              <a:t>In May 2014, the State of MA filed an appeal and won a rehearing before the full appeals court on May 8, 2014.   The outcome is pending. </a:t>
            </a:r>
            <a:endParaRPr/>
          </a:p>
        </p:txBody>
      </p:sp>
      <p:sp>
        <p:nvSpPr>
          <p:cNvPr id="522"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523" name="TextShape 4"/>
          <p:cNvSpPr txBox="1"/>
          <p:nvPr/>
        </p:nvSpPr>
        <p:spPr>
          <a:xfrm>
            <a:off x="9900360" y="6459840"/>
            <a:ext cx="1311840" cy="364680"/>
          </a:xfrm>
          <a:prstGeom prst="rect">
            <a:avLst/>
          </a:prstGeom>
          <a:noFill/>
          <a:ln>
            <a:noFill/>
          </a:ln>
        </p:spPr>
        <p:txBody>
          <a:bodyPr anchor="ctr"/>
          <a:p>
            <a:pPr algn="r">
              <a:lnSpc>
                <a:spcPct val="100000"/>
              </a:lnSpc>
            </a:pPr>
            <a:fld id="{7BC1A344-EB09-49E4-8962-1D38D318585C}" type="slidenum">
              <a:rPr lang="en-US" sz="1050" strike="noStrike">
                <a:solidFill>
                  <a:srgbClr val="ffffff"/>
                </a:solidFill>
                <a:latin typeface="Calibri"/>
              </a:rPr>
              <a:t>&lt;number&gt;</a:t>
            </a:fld>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4"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Federal Laws</a:t>
            </a:r>
            <a:endParaRPr/>
          </a:p>
        </p:txBody>
      </p:sp>
      <p:sp>
        <p:nvSpPr>
          <p:cNvPr id="525" name="TextShape 2"/>
          <p:cNvSpPr txBox="1"/>
          <p:nvPr/>
        </p:nvSpPr>
        <p:spPr>
          <a:xfrm>
            <a:off x="1097280" y="1845720"/>
            <a:ext cx="10058040" cy="4023000"/>
          </a:xfrm>
          <a:prstGeom prst="rect">
            <a:avLst/>
          </a:prstGeom>
          <a:noFill/>
          <a:ln>
            <a:noFill/>
          </a:ln>
        </p:spPr>
        <p:txBody>
          <a:bodyPr lIns="0" rIns="0"/>
          <a:p>
            <a:pPr>
              <a:lnSpc>
                <a:spcPct val="90000"/>
              </a:lnSpc>
              <a:buFont typeface="Calibri"/>
              <a:buChar char=" "/>
            </a:pPr>
            <a:r>
              <a:rPr lang="en-US" sz="2800" strike="noStrike">
                <a:solidFill>
                  <a:srgbClr val="404040"/>
                </a:solidFill>
                <a:latin typeface="Calibri"/>
              </a:rPr>
              <a:t>Civil Rights Statutes:</a:t>
            </a:r>
            <a:endParaRPr/>
          </a:p>
          <a:p>
            <a:pPr>
              <a:lnSpc>
                <a:spcPct val="100000"/>
              </a:lnSpc>
              <a:buFont typeface="Courier New"/>
              <a:buChar char="o"/>
            </a:pPr>
            <a:r>
              <a:rPr lang="en-US" sz="2800" strike="noStrike">
                <a:solidFill>
                  <a:srgbClr val="404040"/>
                </a:solidFill>
                <a:latin typeface="Calibri"/>
              </a:rPr>
              <a:t> </a:t>
            </a:r>
            <a:r>
              <a:rPr lang="en-US" sz="2800" strike="noStrike">
                <a:solidFill>
                  <a:srgbClr val="404040"/>
                </a:solidFill>
                <a:latin typeface="Calibri"/>
              </a:rPr>
              <a:t>1969 Federal Hate-Crime Law</a:t>
            </a:r>
            <a:r>
              <a:rPr lang="en-US" sz="2800" strike="noStrike">
                <a:solidFill>
                  <a:srgbClr val="404040"/>
                </a:solidFill>
                <a:latin typeface="Calibri"/>
              </a:rPr>
              <a:t>
</a:t>
            </a:r>
            <a:endParaRPr/>
          </a:p>
          <a:p>
            <a:pPr>
              <a:lnSpc>
                <a:spcPct val="100000"/>
              </a:lnSpc>
              <a:buFont typeface="Courier New"/>
              <a:buChar char="o"/>
            </a:pPr>
            <a:r>
              <a:rPr lang="en-US" sz="2800" strike="noStrike">
                <a:solidFill>
                  <a:srgbClr val="404040"/>
                </a:solidFill>
                <a:latin typeface="Calibri"/>
              </a:rPr>
              <a:t> </a:t>
            </a:r>
            <a:r>
              <a:rPr lang="en-US" sz="2800" strike="noStrike">
                <a:solidFill>
                  <a:srgbClr val="404040"/>
                </a:solidFill>
                <a:latin typeface="Calibri"/>
              </a:rPr>
              <a:t>Matthew Shepard/James Byrd, Jr. </a:t>
            </a:r>
            <a:r>
              <a:rPr lang="en-US" sz="2800" strike="noStrike">
                <a:solidFill>
                  <a:srgbClr val="404040"/>
                </a:solidFill>
                <a:latin typeface="Calibri"/>
              </a:rPr>
              <a:t>
</a:t>
            </a:r>
            <a:r>
              <a:rPr lang="en-US" sz="2800" strike="noStrike">
                <a:solidFill>
                  <a:srgbClr val="404040"/>
                </a:solidFill>
                <a:latin typeface="Calibri"/>
              </a:rPr>
              <a:t>Hate Crimes Prevention Act (2009)</a:t>
            </a:r>
            <a:endParaRPr/>
          </a:p>
          <a:p>
            <a:pPr>
              <a:lnSpc>
                <a:spcPct val="90000"/>
              </a:lnSpc>
            </a:pPr>
            <a:endParaRPr/>
          </a:p>
          <a:p>
            <a:endParaRPr/>
          </a:p>
          <a:p>
            <a:endParaRPr/>
          </a:p>
        </p:txBody>
      </p:sp>
      <p:sp>
        <p:nvSpPr>
          <p:cNvPr id="526" name="CustomShape 3"/>
          <p:cNvSpPr/>
          <p:nvPr/>
        </p:nvSpPr>
        <p:spPr>
          <a:xfrm>
            <a:off x="7907760" y="6246720"/>
            <a:ext cx="4266720" cy="24264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i="1" lang="en-US" sz="1000" strike="noStrike">
                <a:solidFill>
                  <a:srgbClr val="404040"/>
                </a:solidFill>
                <a:latin typeface="Arial"/>
              </a:rPr>
              <a:t>Sources: US Dept. of Justice – FBI </a:t>
            </a:r>
            <a:endParaRPr/>
          </a:p>
        </p:txBody>
      </p:sp>
      <p:sp>
        <p:nvSpPr>
          <p:cNvPr id="527" name="CustomShape 4"/>
          <p:cNvSpPr/>
          <p:nvPr/>
        </p:nvSpPr>
        <p:spPr>
          <a:xfrm>
            <a:off x="6198840" y="224640"/>
            <a:ext cx="1775880" cy="364680"/>
          </a:xfrm>
          <a:prstGeom prst="rect">
            <a:avLst/>
          </a:prstGeom>
          <a:noFill/>
          <a:ln>
            <a:noFill/>
          </a:ln>
        </p:spPr>
        <p:style>
          <a:lnRef idx="0"/>
          <a:fillRef idx="0"/>
          <a:effectRef idx="0"/>
          <a:fontRef idx="minor"/>
        </p:style>
        <p:txBody>
          <a:bodyPr anchor="ctr"/>
          <a:p>
            <a:pPr>
              <a:lnSpc>
                <a:spcPct val="100000"/>
              </a:lnSpc>
            </a:pPr>
            <a:fld id="{2B246487-2A45-4A30-A52B-9AA492FB6EAF}" type="slidenum">
              <a:rPr lang="en-US" sz="1200" strike="noStrike">
                <a:solidFill>
                  <a:srgbClr val="ffffff"/>
                </a:solidFill>
                <a:latin typeface="Arial"/>
              </a:rPr>
              <a:t>&lt;number&gt;</a:t>
            </a:fld>
            <a:endParaRPr/>
          </a:p>
        </p:txBody>
      </p:sp>
      <p:sp>
        <p:nvSpPr>
          <p:cNvPr id="528"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529" name="TextShape 6"/>
          <p:cNvSpPr txBox="1"/>
          <p:nvPr/>
        </p:nvSpPr>
        <p:spPr>
          <a:xfrm>
            <a:off x="9900360" y="6459840"/>
            <a:ext cx="1311840" cy="364680"/>
          </a:xfrm>
          <a:prstGeom prst="rect">
            <a:avLst/>
          </a:prstGeom>
          <a:noFill/>
          <a:ln>
            <a:noFill/>
          </a:ln>
        </p:spPr>
        <p:txBody>
          <a:bodyPr anchor="ctr"/>
          <a:p>
            <a:pPr algn="r">
              <a:lnSpc>
                <a:spcPct val="100000"/>
              </a:lnSpc>
            </a:pPr>
            <a:fld id="{56A401A0-88BB-40B1-9D02-82819444BD86}" type="slidenum">
              <a:rPr lang="en-US" sz="1050" strike="noStrike">
                <a:solidFill>
                  <a:srgbClr val="ffffff"/>
                </a:solidFill>
                <a:latin typeface="Calibri"/>
              </a:rPr>
              <a:t>&lt;number&gt;</a:t>
            </a:fld>
            <a:endParaRPr/>
          </a:p>
        </p:txBody>
      </p:sp>
      <p:pic>
        <p:nvPicPr>
          <p:cNvPr id="530" name="Picture 9" descr=""/>
          <p:cNvPicPr/>
          <p:nvPr/>
        </p:nvPicPr>
        <p:blipFill>
          <a:blip r:embed="rId1"/>
          <a:stretch/>
        </p:blipFill>
        <p:spPr>
          <a:xfrm>
            <a:off x="8310240" y="2656080"/>
            <a:ext cx="3180240" cy="3508200"/>
          </a:xfrm>
          <a:prstGeom prst="rect">
            <a:avLst/>
          </a:prstGeom>
          <a:ln>
            <a:noFill/>
          </a:ln>
        </p:spPr>
      </p:pic>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1"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Relevant Laws</a:t>
            </a:r>
            <a:endParaRPr/>
          </a:p>
        </p:txBody>
      </p:sp>
      <p:sp>
        <p:nvSpPr>
          <p:cNvPr id="532" name="TextShape 2"/>
          <p:cNvSpPr txBox="1"/>
          <p:nvPr/>
        </p:nvSpPr>
        <p:spPr>
          <a:xfrm>
            <a:off x="1169640" y="1751760"/>
            <a:ext cx="10058040" cy="4419720"/>
          </a:xfrm>
          <a:prstGeom prst="rect">
            <a:avLst/>
          </a:prstGeom>
          <a:solidFill>
            <a:srgbClr val="ffffff"/>
          </a:solidFill>
          <a:ln>
            <a:noFill/>
          </a:ln>
        </p:spPr>
        <p:txBody>
          <a:bodyPr lIns="0" rIns="0"/>
          <a:p>
            <a:pPr>
              <a:lnSpc>
                <a:spcPct val="100000"/>
              </a:lnSpc>
            </a:pPr>
            <a:r>
              <a:rPr lang="en-US" sz="2800" strike="noStrike">
                <a:solidFill>
                  <a:srgbClr val="404040"/>
                </a:solidFill>
                <a:latin typeface="Calibri"/>
              </a:rPr>
              <a:t>Civil Rights Statutes (in general):</a:t>
            </a:r>
            <a:endParaRPr/>
          </a:p>
          <a:p>
            <a:pPr>
              <a:lnSpc>
                <a:spcPct val="100000"/>
              </a:lnSpc>
              <a:buFont typeface="Courier New"/>
              <a:buChar char="o"/>
            </a:pPr>
            <a:r>
              <a:rPr lang="en-US" sz="2800" strike="noStrike">
                <a:solidFill>
                  <a:srgbClr val="404040"/>
                </a:solidFill>
                <a:latin typeface="Calibri"/>
              </a:rPr>
              <a:t>45 states and DC have statutes criminalizing various types of bias-motivated violence and intimidation.  32 of them cover sexual orientation, and 28 cover gender.  11 have transgender/gender-identity specific language in their laws.</a:t>
            </a:r>
            <a:endParaRPr/>
          </a:p>
          <a:p>
            <a:pPr>
              <a:lnSpc>
                <a:spcPct val="100000"/>
              </a:lnSpc>
            </a:pPr>
            <a:r>
              <a:rPr lang="en-US" sz="2800" strike="noStrike">
                <a:solidFill>
                  <a:srgbClr val="404040"/>
                </a:solidFill>
                <a:latin typeface="Calibri"/>
              </a:rPr>
              <a:t>Civil Rights Statutes (in Oregon):</a:t>
            </a:r>
            <a:endParaRPr/>
          </a:p>
          <a:p>
            <a:pPr>
              <a:lnSpc>
                <a:spcPct val="100000"/>
              </a:lnSpc>
              <a:buFont typeface="Courier New"/>
              <a:buChar char="o"/>
            </a:pPr>
            <a:r>
              <a:rPr lang="en-US" sz="2800" strike="noStrike">
                <a:solidFill>
                  <a:srgbClr val="404040"/>
                </a:solidFill>
                <a:latin typeface="Calibri"/>
              </a:rPr>
              <a:t>The Oregon Equality Act passed in 2007 “forbids discrimination based on sexual orientation, gender identity or expression.”  </a:t>
            </a:r>
            <a:endParaRPr/>
          </a:p>
          <a:p>
            <a:pPr>
              <a:lnSpc>
                <a:spcPct val="100000"/>
              </a:lnSpc>
            </a:pPr>
            <a:r>
              <a:rPr lang="en-US" sz="2800" strike="noStrike">
                <a:solidFill>
                  <a:srgbClr val="404040"/>
                </a:solidFill>
                <a:latin typeface="Calibri"/>
              </a:rPr>
              <a:t>Mandatory Reporting:</a:t>
            </a:r>
            <a:endParaRPr/>
          </a:p>
          <a:p>
            <a:pPr>
              <a:lnSpc>
                <a:spcPct val="100000"/>
              </a:lnSpc>
              <a:buFont typeface="Courier New"/>
              <a:buChar char="o"/>
            </a:pPr>
            <a:r>
              <a:rPr lang="en-US" sz="2800" strike="noStrike">
                <a:solidFill>
                  <a:srgbClr val="404040"/>
                </a:solidFill>
                <a:latin typeface="Calibri"/>
              </a:rPr>
              <a:t>Oregon requires people in certain professions to report suspected abuse or neglect of a child. </a:t>
            </a:r>
            <a:endParaRPr/>
          </a:p>
          <a:p>
            <a:pPr>
              <a:lnSpc>
                <a:spcPct val="90000"/>
              </a:lnSpc>
              <a:buFont typeface="Calibri"/>
              <a:buChar char=" "/>
            </a:pPr>
            <a:r>
              <a:rPr lang="en-US" sz="2800" strike="noStrike">
                <a:solidFill>
                  <a:srgbClr val="404040"/>
                </a:solidFill>
                <a:latin typeface="Calibri"/>
              </a:rPr>
              <a:t> </a:t>
            </a:r>
            <a:endParaRPr/>
          </a:p>
          <a:p>
            <a:pPr>
              <a:lnSpc>
                <a:spcPct val="90000"/>
              </a:lnSpc>
            </a:pPr>
            <a:endParaRPr/>
          </a:p>
          <a:p>
            <a:endParaRPr/>
          </a:p>
          <a:p>
            <a:endParaRPr/>
          </a:p>
        </p:txBody>
      </p:sp>
      <p:sp>
        <p:nvSpPr>
          <p:cNvPr id="533" name="CustomShape 3"/>
          <p:cNvSpPr/>
          <p:nvPr/>
        </p:nvSpPr>
        <p:spPr>
          <a:xfrm>
            <a:off x="6198840" y="224640"/>
            <a:ext cx="1775880" cy="364680"/>
          </a:xfrm>
          <a:prstGeom prst="rect">
            <a:avLst/>
          </a:prstGeom>
          <a:noFill/>
          <a:ln>
            <a:noFill/>
          </a:ln>
        </p:spPr>
        <p:style>
          <a:lnRef idx="0"/>
          <a:fillRef idx="0"/>
          <a:effectRef idx="0"/>
          <a:fontRef idx="minor"/>
        </p:style>
        <p:txBody>
          <a:bodyPr anchor="ctr"/>
          <a:p>
            <a:pPr>
              <a:lnSpc>
                <a:spcPct val="100000"/>
              </a:lnSpc>
            </a:pPr>
            <a:fld id="{53335C22-F425-41F2-8E9F-F0996290FE4F}" type="slidenum">
              <a:rPr lang="en-US" sz="1200" strike="noStrike">
                <a:solidFill>
                  <a:srgbClr val="ffffff"/>
                </a:solidFill>
                <a:latin typeface="Arial"/>
              </a:rPr>
              <a:t>&lt;number&gt;</a:t>
            </a:fld>
            <a:endParaRPr/>
          </a:p>
        </p:txBody>
      </p:sp>
      <p:sp>
        <p:nvSpPr>
          <p:cNvPr id="534"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535" name="TextShape 5"/>
          <p:cNvSpPr txBox="1"/>
          <p:nvPr/>
        </p:nvSpPr>
        <p:spPr>
          <a:xfrm>
            <a:off x="9900360" y="6459840"/>
            <a:ext cx="1311840" cy="364680"/>
          </a:xfrm>
          <a:prstGeom prst="rect">
            <a:avLst/>
          </a:prstGeom>
          <a:noFill/>
          <a:ln>
            <a:noFill/>
          </a:ln>
        </p:spPr>
        <p:txBody>
          <a:bodyPr anchor="ctr"/>
          <a:p>
            <a:pPr algn="r">
              <a:lnSpc>
                <a:spcPct val="100000"/>
              </a:lnSpc>
            </a:pPr>
            <a:fld id="{476CD540-2A32-45F8-A3BC-9C5BF380D348}" type="slidenum">
              <a:rPr lang="en-US" sz="1050" strike="noStrike">
                <a:solidFill>
                  <a:srgbClr val="ffffff"/>
                </a:solidFill>
                <a:latin typeface="Calibri"/>
              </a:rPr>
              <a:t>&lt;number&gt;</a:t>
            </a:fld>
            <a:endParaRPr/>
          </a:p>
        </p:txBody>
      </p:sp>
      <p:sp>
        <p:nvSpPr>
          <p:cNvPr id="536" name="CustomShape 6"/>
          <p:cNvSpPr/>
          <p:nvPr/>
        </p:nvSpPr>
        <p:spPr>
          <a:xfrm>
            <a:off x="7907760" y="6246720"/>
            <a:ext cx="4266720" cy="24264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i="1" lang="en-US" sz="1000" strike="noStrike">
                <a:solidFill>
                  <a:srgbClr val="404040"/>
                </a:solidFill>
                <a:latin typeface="Arial"/>
              </a:rPr>
              <a:t>Sources: Lambda Legal, Oregon.gov </a:t>
            </a:r>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7"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Legal Rights of LGBTQI Youth</a:t>
            </a:r>
            <a:endParaRPr/>
          </a:p>
        </p:txBody>
      </p:sp>
      <p:sp>
        <p:nvSpPr>
          <p:cNvPr id="538" name="TextShape 2"/>
          <p:cNvSpPr txBox="1"/>
          <p:nvPr/>
        </p:nvSpPr>
        <p:spPr>
          <a:xfrm>
            <a:off x="1097280" y="1845720"/>
            <a:ext cx="10058040" cy="3466080"/>
          </a:xfrm>
          <a:prstGeom prst="rect">
            <a:avLst/>
          </a:prstGeom>
          <a:noFill/>
          <a:ln>
            <a:noFill/>
          </a:ln>
        </p:spPr>
        <p:txBody>
          <a:bodyPr lIns="0" rIns="0"/>
          <a:p>
            <a:pPr>
              <a:lnSpc>
                <a:spcPct val="100000"/>
              </a:lnSpc>
            </a:pPr>
            <a:r>
              <a:rPr lang="en-US" sz="2400" strike="noStrike">
                <a:solidFill>
                  <a:srgbClr val="404040"/>
                </a:solidFill>
                <a:latin typeface="Calibri"/>
              </a:rPr>
              <a:t>Case-law driven national perspective</a:t>
            </a:r>
            <a:endParaRPr/>
          </a:p>
          <a:p>
            <a:pPr>
              <a:lnSpc>
                <a:spcPct val="100000"/>
              </a:lnSpc>
            </a:pPr>
            <a:r>
              <a:rPr lang="en-US" sz="2400" strike="noStrike">
                <a:solidFill>
                  <a:srgbClr val="404040"/>
                </a:solidFill>
                <a:latin typeface="Calibri"/>
              </a:rPr>
              <a:t>Based on US Supreme Court rulings and 14</a:t>
            </a:r>
            <a:r>
              <a:rPr lang="en-US" sz="2400" strike="noStrike" baseline="30000">
                <a:solidFill>
                  <a:srgbClr val="404040"/>
                </a:solidFill>
                <a:latin typeface="Calibri"/>
              </a:rPr>
              <a:t>th</a:t>
            </a:r>
            <a:r>
              <a:rPr lang="en-US" sz="2400" strike="noStrike">
                <a:solidFill>
                  <a:srgbClr val="404040"/>
                </a:solidFill>
                <a:latin typeface="Calibri"/>
              </a:rPr>
              <a:t> and 8</a:t>
            </a:r>
            <a:r>
              <a:rPr lang="en-US" sz="2400" strike="noStrike" baseline="30000">
                <a:solidFill>
                  <a:srgbClr val="404040"/>
                </a:solidFill>
                <a:latin typeface="Calibri"/>
              </a:rPr>
              <a:t>th</a:t>
            </a:r>
            <a:r>
              <a:rPr lang="en-US" sz="2400" strike="noStrike">
                <a:solidFill>
                  <a:srgbClr val="404040"/>
                </a:solidFill>
                <a:latin typeface="Calibri"/>
              </a:rPr>
              <a:t> amendments </a:t>
            </a:r>
            <a:r>
              <a:rPr i="1" lang="en-US" sz="2400" strike="noStrike">
                <a:solidFill>
                  <a:srgbClr val="404040"/>
                </a:solidFill>
                <a:latin typeface="Calibri"/>
              </a:rPr>
              <a:t>RG v. Koller </a:t>
            </a:r>
            <a:r>
              <a:rPr lang="en-US" sz="2400" strike="noStrike">
                <a:solidFill>
                  <a:srgbClr val="404040"/>
                </a:solidFill>
                <a:latin typeface="Calibri"/>
              </a:rPr>
              <a:t>and other cases:</a:t>
            </a:r>
            <a:r>
              <a:rPr lang="en-US" sz="2400" strike="noStrike">
                <a:solidFill>
                  <a:srgbClr val="404040"/>
                </a:solidFill>
                <a:latin typeface="Calibri"/>
              </a:rPr>
              <a:t>
</a:t>
            </a:r>
            <a:endParaRPr/>
          </a:p>
          <a:p>
            <a:pPr>
              <a:lnSpc>
                <a:spcPct val="100000"/>
              </a:lnSpc>
              <a:buFont typeface="Courier New"/>
              <a:buChar char="o"/>
            </a:pPr>
            <a:r>
              <a:rPr lang="en-US" sz="2400" strike="noStrike">
                <a:solidFill>
                  <a:srgbClr val="404040"/>
                </a:solidFill>
                <a:latin typeface="Calibri"/>
              </a:rPr>
              <a:t>All young people in state custody have a right to be safe from physical, emotional and sexual abuse by other youth or facility staff</a:t>
            </a:r>
            <a:r>
              <a:rPr lang="en-US" sz="2400" strike="noStrike">
                <a:solidFill>
                  <a:srgbClr val="404040"/>
                </a:solidFill>
                <a:latin typeface="Calibri"/>
              </a:rPr>
              <a:t>
</a:t>
            </a:r>
            <a:endParaRPr/>
          </a:p>
          <a:p>
            <a:pPr>
              <a:lnSpc>
                <a:spcPct val="100000"/>
              </a:lnSpc>
              <a:buFont typeface="Courier New"/>
              <a:buChar char="o"/>
            </a:pPr>
            <a:r>
              <a:rPr lang="en-US" sz="2400" strike="noStrike">
                <a:solidFill>
                  <a:srgbClr val="404040"/>
                </a:solidFill>
                <a:latin typeface="Calibri"/>
              </a:rPr>
              <a:t>In the institutions or facilities where they are held</a:t>
            </a:r>
            <a:r>
              <a:rPr lang="en-US" sz="2400" strike="noStrike">
                <a:solidFill>
                  <a:srgbClr val="404040"/>
                </a:solidFill>
                <a:latin typeface="Calibri"/>
              </a:rPr>
              <a:t>
</a:t>
            </a:r>
            <a:endParaRPr/>
          </a:p>
          <a:p>
            <a:pPr>
              <a:lnSpc>
                <a:spcPct val="100000"/>
              </a:lnSpc>
              <a:buFont typeface="Courier New"/>
              <a:buChar char="o"/>
            </a:pPr>
            <a:r>
              <a:rPr lang="en-US" sz="2400" strike="noStrike">
                <a:solidFill>
                  <a:srgbClr val="404040"/>
                </a:solidFill>
                <a:latin typeface="Calibri"/>
              </a:rPr>
              <a:t>Youth have a right not to be isolated from other youth in the facility</a:t>
            </a:r>
            <a:endParaRPr/>
          </a:p>
          <a:p>
            <a:pPr>
              <a:lnSpc>
                <a:spcPct val="90000"/>
              </a:lnSpc>
            </a:pPr>
            <a:endParaRPr/>
          </a:p>
          <a:p>
            <a:pPr>
              <a:lnSpc>
                <a:spcPct val="90000"/>
              </a:lnSpc>
            </a:pPr>
            <a:endParaRPr/>
          </a:p>
          <a:p>
            <a:endParaRPr/>
          </a:p>
          <a:p>
            <a:endParaRPr/>
          </a:p>
        </p:txBody>
      </p:sp>
      <p:sp>
        <p:nvSpPr>
          <p:cNvPr id="539" name="CustomShape 3"/>
          <p:cNvSpPr/>
          <p:nvPr/>
        </p:nvSpPr>
        <p:spPr>
          <a:xfrm>
            <a:off x="7454880" y="6246720"/>
            <a:ext cx="3200040" cy="39492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i="1" lang="en-US" sz="1000" strike="noStrike">
                <a:solidFill>
                  <a:srgbClr val="000000"/>
                </a:solidFill>
                <a:latin typeface="Arial"/>
              </a:rPr>
              <a:t>Sources: ACLU.org; NCLR.org; UC Davis Journal of Juvenile Law &amp; Policy; Equity Project</a:t>
            </a:r>
            <a:endParaRPr/>
          </a:p>
        </p:txBody>
      </p:sp>
      <p:sp>
        <p:nvSpPr>
          <p:cNvPr id="540" name="CustomShape 4"/>
          <p:cNvSpPr/>
          <p:nvPr/>
        </p:nvSpPr>
        <p:spPr>
          <a:xfrm>
            <a:off x="6172920" y="224640"/>
            <a:ext cx="1331640" cy="364680"/>
          </a:xfrm>
          <a:prstGeom prst="rect">
            <a:avLst/>
          </a:prstGeom>
          <a:noFill/>
          <a:ln>
            <a:noFill/>
          </a:ln>
        </p:spPr>
        <p:style>
          <a:lnRef idx="0"/>
          <a:fillRef idx="0"/>
          <a:effectRef idx="0"/>
          <a:fontRef idx="minor"/>
        </p:style>
        <p:txBody>
          <a:bodyPr anchor="ctr"/>
          <a:p>
            <a:pPr>
              <a:lnSpc>
                <a:spcPct val="100000"/>
              </a:lnSpc>
            </a:pPr>
            <a:fld id="{3BEA660E-1C33-4443-8D1B-DE013AD5BA46}" type="slidenum">
              <a:rPr lang="en-US" sz="1200" strike="noStrike">
                <a:solidFill>
                  <a:srgbClr val="ffffff"/>
                </a:solidFill>
                <a:latin typeface="Arial"/>
              </a:rPr>
              <a:t>&lt;number&gt;</a:t>
            </a:fld>
            <a:endParaRPr/>
          </a:p>
        </p:txBody>
      </p:sp>
      <p:sp>
        <p:nvSpPr>
          <p:cNvPr id="541"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542" name="TextShape 6"/>
          <p:cNvSpPr txBox="1"/>
          <p:nvPr/>
        </p:nvSpPr>
        <p:spPr>
          <a:xfrm>
            <a:off x="9900360" y="6459840"/>
            <a:ext cx="1311840" cy="364680"/>
          </a:xfrm>
          <a:prstGeom prst="rect">
            <a:avLst/>
          </a:prstGeom>
          <a:noFill/>
          <a:ln>
            <a:noFill/>
          </a:ln>
        </p:spPr>
        <p:txBody>
          <a:bodyPr anchor="ctr"/>
          <a:p>
            <a:pPr algn="r">
              <a:lnSpc>
                <a:spcPct val="100000"/>
              </a:lnSpc>
            </a:pPr>
            <a:fld id="{DFC73EEE-31C0-4C44-AB6C-19C8A65AC191}" type="slidenum">
              <a:rPr lang="en-US" sz="1050" strike="noStrike">
                <a:solidFill>
                  <a:srgbClr val="ffffff"/>
                </a:solidFill>
                <a:latin typeface="Calibri"/>
              </a:rPr>
              <a:t>&lt;number&gt;</a:t>
            </a:fld>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3"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PREA Standards Related to this Issue </a:t>
            </a:r>
            <a:endParaRPr/>
          </a:p>
        </p:txBody>
      </p:sp>
      <p:sp>
        <p:nvSpPr>
          <p:cNvPr id="544" name="TextShape 2"/>
          <p:cNvSpPr txBox="1"/>
          <p:nvPr/>
        </p:nvSpPr>
        <p:spPr>
          <a:xfrm>
            <a:off x="1097280" y="1845720"/>
            <a:ext cx="10058040" cy="4374720"/>
          </a:xfrm>
          <a:prstGeom prst="rect">
            <a:avLst/>
          </a:prstGeom>
          <a:noFill/>
          <a:ln>
            <a:noFill/>
          </a:ln>
        </p:spPr>
        <p:txBody>
          <a:bodyPr lIns="0" rIns="0"/>
          <a:p>
            <a:pPr>
              <a:lnSpc>
                <a:spcPct val="100000"/>
              </a:lnSpc>
              <a:buFont typeface="Courier New"/>
              <a:buChar char="o"/>
            </a:pPr>
            <a:r>
              <a:rPr lang="en-US" sz="2400" strike="noStrike">
                <a:solidFill>
                  <a:srgbClr val="404040"/>
                </a:solidFill>
                <a:latin typeface="Calibri"/>
              </a:rPr>
              <a:t>§ </a:t>
            </a:r>
            <a:r>
              <a:rPr lang="en-US" sz="2800" strike="noStrike">
                <a:solidFill>
                  <a:srgbClr val="404040"/>
                </a:solidFill>
                <a:latin typeface="Calibri"/>
              </a:rPr>
              <a:t>115.315 Limits to cross-gender viewing and searches. </a:t>
            </a:r>
            <a:endParaRPr/>
          </a:p>
          <a:p>
            <a:pPr>
              <a:lnSpc>
                <a:spcPct val="100000"/>
              </a:lnSpc>
              <a:buFont typeface="Courier New"/>
              <a:buChar char="o"/>
            </a:pPr>
            <a:r>
              <a:rPr lang="en-US" sz="2800" strike="noStrike">
                <a:solidFill>
                  <a:srgbClr val="404040"/>
                </a:solidFill>
                <a:latin typeface="Calibri"/>
              </a:rPr>
              <a:t>§ 115.331 Employee training. </a:t>
            </a:r>
            <a:endParaRPr/>
          </a:p>
          <a:p>
            <a:pPr>
              <a:lnSpc>
                <a:spcPct val="100000"/>
              </a:lnSpc>
              <a:buFont typeface="Courier New"/>
              <a:buChar char="o"/>
            </a:pPr>
            <a:r>
              <a:rPr lang="en-US" sz="2800" strike="noStrike">
                <a:solidFill>
                  <a:srgbClr val="404040"/>
                </a:solidFill>
                <a:latin typeface="Calibri"/>
              </a:rPr>
              <a:t>§ 115.341 Obtaining information from residents. </a:t>
            </a:r>
            <a:endParaRPr/>
          </a:p>
          <a:p>
            <a:pPr>
              <a:lnSpc>
                <a:spcPct val="100000"/>
              </a:lnSpc>
              <a:buFont typeface="Courier New"/>
              <a:buChar char="o"/>
            </a:pPr>
            <a:r>
              <a:rPr lang="en-US" sz="2800" strike="noStrike">
                <a:solidFill>
                  <a:srgbClr val="404040"/>
                </a:solidFill>
                <a:latin typeface="Calibri"/>
              </a:rPr>
              <a:t>§ 115.342 Placement of residents in housing, bed, program, education, and work assignments. </a:t>
            </a:r>
            <a:endParaRPr/>
          </a:p>
          <a:p>
            <a:pPr>
              <a:lnSpc>
                <a:spcPct val="100000"/>
              </a:lnSpc>
              <a:buFont typeface="Courier New"/>
              <a:buChar char="o"/>
            </a:pPr>
            <a:r>
              <a:rPr lang="en-US" sz="2800" strike="noStrike">
                <a:solidFill>
                  <a:srgbClr val="404040"/>
                </a:solidFill>
                <a:latin typeface="Calibri"/>
              </a:rPr>
              <a:t>§ 115.386 Sexual abuse incident reviews. </a:t>
            </a:r>
            <a:endParaRPr/>
          </a:p>
          <a:p>
            <a:pPr>
              <a:lnSpc>
                <a:spcPct val="90000"/>
              </a:lnSpc>
            </a:pPr>
            <a:endParaRPr/>
          </a:p>
          <a:p>
            <a:pPr>
              <a:lnSpc>
                <a:spcPct val="90000"/>
              </a:lnSpc>
            </a:pPr>
            <a:endParaRPr/>
          </a:p>
          <a:p>
            <a:pPr>
              <a:lnSpc>
                <a:spcPct val="90000"/>
              </a:lnSpc>
            </a:pPr>
            <a:endParaRPr/>
          </a:p>
        </p:txBody>
      </p:sp>
      <p:sp>
        <p:nvSpPr>
          <p:cNvPr id="545" name="CustomShape 3"/>
          <p:cNvSpPr/>
          <p:nvPr/>
        </p:nvSpPr>
        <p:spPr>
          <a:xfrm>
            <a:off x="6198840" y="224640"/>
            <a:ext cx="1775880" cy="364680"/>
          </a:xfrm>
          <a:prstGeom prst="rect">
            <a:avLst/>
          </a:prstGeom>
          <a:noFill/>
          <a:ln>
            <a:noFill/>
          </a:ln>
        </p:spPr>
        <p:style>
          <a:lnRef idx="0"/>
          <a:fillRef idx="0"/>
          <a:effectRef idx="0"/>
          <a:fontRef idx="minor"/>
        </p:style>
        <p:txBody>
          <a:bodyPr anchor="ctr"/>
          <a:p>
            <a:pPr>
              <a:lnSpc>
                <a:spcPct val="100000"/>
              </a:lnSpc>
            </a:pPr>
            <a:fld id="{F587FBB4-EDA6-49EC-9F88-773E7F6D5799}" type="slidenum">
              <a:rPr lang="en-US" sz="1200" strike="noStrike">
                <a:solidFill>
                  <a:srgbClr val="ffffff"/>
                </a:solidFill>
                <a:latin typeface="Arial"/>
              </a:rPr>
              <a:t>&lt;number&gt;</a:t>
            </a:fld>
            <a:endParaRPr/>
          </a:p>
        </p:txBody>
      </p:sp>
      <p:sp>
        <p:nvSpPr>
          <p:cNvPr id="546"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547" name="TextShape 5"/>
          <p:cNvSpPr txBox="1"/>
          <p:nvPr/>
        </p:nvSpPr>
        <p:spPr>
          <a:xfrm>
            <a:off x="9900360" y="6459840"/>
            <a:ext cx="1311840" cy="364680"/>
          </a:xfrm>
          <a:prstGeom prst="rect">
            <a:avLst/>
          </a:prstGeom>
          <a:noFill/>
          <a:ln>
            <a:noFill/>
          </a:ln>
        </p:spPr>
        <p:txBody>
          <a:bodyPr anchor="ctr"/>
          <a:p>
            <a:pPr algn="r">
              <a:lnSpc>
                <a:spcPct val="100000"/>
              </a:lnSpc>
            </a:pPr>
            <a:fld id="{C31AFFD6-4C91-4B36-B6AB-8015638ECB9B}" type="slidenum">
              <a:rPr lang="en-US" sz="1050" strike="noStrike">
                <a:solidFill>
                  <a:srgbClr val="ffffff"/>
                </a:solidFill>
                <a:latin typeface="Calibri"/>
              </a:rPr>
              <a:t>&lt;number&gt;</a:t>
            </a:fld>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8" name="TextShape 1"/>
          <p:cNvSpPr txBox="1"/>
          <p:nvPr/>
        </p:nvSpPr>
        <p:spPr>
          <a:xfrm>
            <a:off x="1097280" y="286560"/>
            <a:ext cx="10608840" cy="1450440"/>
          </a:xfrm>
          <a:prstGeom prst="rect">
            <a:avLst/>
          </a:prstGeom>
          <a:noFill/>
          <a:ln>
            <a:noFill/>
          </a:ln>
        </p:spPr>
        <p:txBody>
          <a:bodyPr anchor="b"/>
          <a:p>
            <a:pPr>
              <a:lnSpc>
                <a:spcPct val="85000"/>
              </a:lnSpc>
            </a:pPr>
            <a:r>
              <a:rPr lang="en-US" sz="4800" strike="noStrike">
                <a:solidFill>
                  <a:srgbClr val="404040"/>
                </a:solidFill>
                <a:latin typeface="Calibri Light"/>
              </a:rPr>
              <a:t>Policy Implications for Oregon Detention Facilities</a:t>
            </a:r>
            <a:endParaRPr/>
          </a:p>
        </p:txBody>
      </p:sp>
      <p:sp>
        <p:nvSpPr>
          <p:cNvPr id="549" name="TextShape 2"/>
          <p:cNvSpPr txBox="1"/>
          <p:nvPr/>
        </p:nvSpPr>
        <p:spPr>
          <a:xfrm>
            <a:off x="1097280" y="1845720"/>
            <a:ext cx="10058040" cy="4023000"/>
          </a:xfrm>
          <a:prstGeom prst="rect">
            <a:avLst/>
          </a:prstGeom>
          <a:noFill/>
          <a:ln>
            <a:noFill/>
          </a:ln>
        </p:spPr>
        <p:txBody>
          <a:bodyPr lIns="0" rIns="0"/>
          <a:p>
            <a:pPr>
              <a:lnSpc>
                <a:spcPct val="100000"/>
              </a:lnSpc>
            </a:pPr>
            <a:r>
              <a:rPr lang="en-US" sz="2800" strike="noStrike">
                <a:solidFill>
                  <a:srgbClr val="404040"/>
                </a:solidFill>
                <a:latin typeface="Calibri"/>
              </a:rPr>
              <a:t>As a result of these external influencing factors, and the growing understanding around the country agencies need to be proactive in their approach to the management and supervision of this population.</a:t>
            </a:r>
            <a:endParaRPr/>
          </a:p>
          <a:p>
            <a:pPr>
              <a:lnSpc>
                <a:spcPct val="100000"/>
              </a:lnSpc>
            </a:pPr>
            <a:r>
              <a:rPr lang="en-US" sz="2800" strike="noStrike">
                <a:solidFill>
                  <a:srgbClr val="404040"/>
                </a:solidFill>
                <a:latin typeface="Calibri"/>
              </a:rPr>
              <a:t> </a:t>
            </a:r>
            <a:endParaRPr/>
          </a:p>
          <a:p>
            <a:r>
              <a:rPr i="1" lang="en-US" sz="2400" strike="noStrike">
                <a:solidFill>
                  <a:srgbClr val="404040"/>
                </a:solidFill>
                <a:latin typeface="Calibri"/>
              </a:rPr>
              <a:t>Do your facilities have policies that address LGBTQI issues?</a:t>
            </a:r>
            <a:endParaRPr/>
          </a:p>
          <a:p>
            <a:endParaRPr/>
          </a:p>
        </p:txBody>
      </p:sp>
      <p:sp>
        <p:nvSpPr>
          <p:cNvPr id="550" name="CustomShape 3"/>
          <p:cNvSpPr/>
          <p:nvPr/>
        </p:nvSpPr>
        <p:spPr>
          <a:xfrm>
            <a:off x="6198840" y="224640"/>
            <a:ext cx="1775880" cy="364680"/>
          </a:xfrm>
          <a:prstGeom prst="rect">
            <a:avLst/>
          </a:prstGeom>
          <a:noFill/>
          <a:ln>
            <a:noFill/>
          </a:ln>
        </p:spPr>
        <p:style>
          <a:lnRef idx="0"/>
          <a:fillRef idx="0"/>
          <a:effectRef idx="0"/>
          <a:fontRef idx="minor"/>
        </p:style>
        <p:txBody>
          <a:bodyPr anchor="ctr"/>
          <a:p>
            <a:pPr>
              <a:lnSpc>
                <a:spcPct val="100000"/>
              </a:lnSpc>
            </a:pPr>
            <a:fld id="{A4DA59D5-C144-4C57-A92F-C3BF6312D1FA}" type="slidenum">
              <a:rPr lang="en-US" sz="1200" strike="noStrike">
                <a:solidFill>
                  <a:srgbClr val="ffffff"/>
                </a:solidFill>
                <a:latin typeface="Arial"/>
              </a:rPr>
              <a:t>&lt;number&gt;</a:t>
            </a:fld>
            <a:endParaRPr/>
          </a:p>
        </p:txBody>
      </p:sp>
      <p:sp>
        <p:nvSpPr>
          <p:cNvPr id="551"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552" name="TextShape 5"/>
          <p:cNvSpPr txBox="1"/>
          <p:nvPr/>
        </p:nvSpPr>
        <p:spPr>
          <a:xfrm>
            <a:off x="9900360" y="6459840"/>
            <a:ext cx="1311840" cy="364680"/>
          </a:xfrm>
          <a:prstGeom prst="rect">
            <a:avLst/>
          </a:prstGeom>
          <a:noFill/>
          <a:ln>
            <a:noFill/>
          </a:ln>
        </p:spPr>
        <p:txBody>
          <a:bodyPr anchor="ctr"/>
          <a:p>
            <a:pPr algn="r">
              <a:lnSpc>
                <a:spcPct val="100000"/>
              </a:lnSpc>
            </a:pPr>
            <a:fld id="{4957C0DB-CC40-4DB3-8E08-DE1CAD85EF2C}" type="slidenum">
              <a:rPr lang="en-US" sz="1050" strike="noStrike">
                <a:solidFill>
                  <a:srgbClr val="ffffff"/>
                </a:solidFill>
                <a:latin typeface="Calibri"/>
              </a:rPr>
              <a:t>&lt;number&gt;</a:t>
            </a:fld>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3" name="TextShape 1"/>
          <p:cNvSpPr txBox="1"/>
          <p:nvPr/>
        </p:nvSpPr>
        <p:spPr>
          <a:xfrm>
            <a:off x="1097280" y="758880"/>
            <a:ext cx="10058040" cy="3565800"/>
          </a:xfrm>
          <a:prstGeom prst="rect">
            <a:avLst/>
          </a:prstGeom>
          <a:noFill/>
          <a:ln>
            <a:noFill/>
          </a:ln>
        </p:spPr>
        <p:txBody>
          <a:bodyPr anchor="b"/>
          <a:p>
            <a:pPr>
              <a:lnSpc>
                <a:spcPct val="85000"/>
              </a:lnSpc>
            </a:pPr>
            <a:r>
              <a:rPr lang="en-US" sz="6600" strike="noStrike">
                <a:solidFill>
                  <a:srgbClr val="404040"/>
                </a:solidFill>
                <a:latin typeface="Calibri Light"/>
              </a:rPr>
              <a:t>Questions</a:t>
            </a:r>
            <a:endParaRPr/>
          </a:p>
        </p:txBody>
      </p:sp>
      <p:pic>
        <p:nvPicPr>
          <p:cNvPr id="554" name="Picture 3" descr=""/>
          <p:cNvPicPr/>
          <p:nvPr/>
        </p:nvPicPr>
        <p:blipFill>
          <a:blip r:embed="rId1"/>
          <a:stretch/>
        </p:blipFill>
        <p:spPr>
          <a:xfrm>
            <a:off x="4588200" y="2024280"/>
            <a:ext cx="2151000" cy="2151000"/>
          </a:xfrm>
          <a:prstGeom prst="rect">
            <a:avLst/>
          </a:prstGeom>
          <a:ln>
            <a:noFill/>
          </a:ln>
        </p:spPr>
      </p:pic>
      <p:sp>
        <p:nvSpPr>
          <p:cNvPr id="555" name="TextShape 2"/>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556" name="TextShape 3"/>
          <p:cNvSpPr txBox="1"/>
          <p:nvPr/>
        </p:nvSpPr>
        <p:spPr>
          <a:xfrm>
            <a:off x="9900360" y="6459840"/>
            <a:ext cx="1311840" cy="364680"/>
          </a:xfrm>
          <a:prstGeom prst="rect">
            <a:avLst/>
          </a:prstGeom>
          <a:noFill/>
          <a:ln>
            <a:noFill/>
          </a:ln>
        </p:spPr>
        <p:txBody>
          <a:bodyPr anchor="ctr"/>
          <a:p>
            <a:pPr algn="r">
              <a:lnSpc>
                <a:spcPct val="100000"/>
              </a:lnSpc>
            </a:pPr>
            <a:fld id="{A2E52BFD-DEAC-42F4-A967-E6DB53C95BC7}" type="slidenum">
              <a:rPr lang="en-US" sz="1050" strike="noStrike">
                <a:solidFill>
                  <a:srgbClr val="ffffff"/>
                </a:solidFill>
                <a:latin typeface="Calibri"/>
              </a:rPr>
              <a:t>&lt;number&gt;</a:t>
            </a:fld>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7" name="TextShape 1"/>
          <p:cNvSpPr txBox="1"/>
          <p:nvPr/>
        </p:nvSpPr>
        <p:spPr>
          <a:xfrm>
            <a:off x="1255320" y="2900520"/>
            <a:ext cx="8849520" cy="1361880"/>
          </a:xfrm>
          <a:prstGeom prst="rect">
            <a:avLst/>
          </a:prstGeom>
          <a:noFill/>
          <a:ln>
            <a:noFill/>
          </a:ln>
        </p:spPr>
        <p:txBody>
          <a:bodyPr anchor="b"/>
          <a:p>
            <a:pPr>
              <a:lnSpc>
                <a:spcPct val="100000"/>
              </a:lnSpc>
            </a:pPr>
            <a:r>
              <a:rPr lang="en-US" sz="6600" strike="noStrike">
                <a:solidFill>
                  <a:srgbClr val="404040"/>
                </a:solidFill>
                <a:latin typeface="Calibri Light"/>
              </a:rPr>
              <a:t>Module 2: </a:t>
            </a:r>
            <a:r>
              <a:rPr lang="en-US" sz="6600" strike="noStrike">
                <a:solidFill>
                  <a:srgbClr val="404040"/>
                </a:solidFill>
                <a:latin typeface="Calibri Light"/>
              </a:rPr>
              <a:t>
</a:t>
            </a:r>
            <a:r>
              <a:rPr lang="en-US" sz="6600" strike="noStrike">
                <a:solidFill>
                  <a:srgbClr val="404040"/>
                </a:solidFill>
                <a:latin typeface="Calibri Light"/>
              </a:rPr>
              <a:t>Agency Mission &amp; Values</a:t>
            </a:r>
            <a:endParaRPr/>
          </a:p>
        </p:txBody>
      </p:sp>
      <p:sp>
        <p:nvSpPr>
          <p:cNvPr id="558" name="TextShape 2"/>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559" name="TextShape 3"/>
          <p:cNvSpPr txBox="1"/>
          <p:nvPr/>
        </p:nvSpPr>
        <p:spPr>
          <a:xfrm>
            <a:off x="9900360" y="6459840"/>
            <a:ext cx="1311840" cy="364680"/>
          </a:xfrm>
          <a:prstGeom prst="rect">
            <a:avLst/>
          </a:prstGeom>
          <a:noFill/>
          <a:ln>
            <a:noFill/>
          </a:ln>
        </p:spPr>
        <p:txBody>
          <a:bodyPr anchor="ctr"/>
          <a:p>
            <a:pPr algn="r">
              <a:lnSpc>
                <a:spcPct val="100000"/>
              </a:lnSpc>
            </a:pPr>
            <a:fld id="{9AF95062-5EC0-4371-9471-71321EDE0E5F}" type="slidenum">
              <a:rPr lang="en-US" sz="1050" strike="noStrike">
                <a:solidFill>
                  <a:srgbClr val="ffffff"/>
                </a:solidFill>
                <a:latin typeface="Calibri"/>
              </a:rPr>
              <a:t>&lt;number&gt;</a:t>
            </a:fld>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0" name="TextShape 1"/>
          <p:cNvSpPr txBox="1"/>
          <p:nvPr/>
        </p:nvSpPr>
        <p:spPr>
          <a:xfrm>
            <a:off x="3686040" y="6459840"/>
            <a:ext cx="4822560" cy="364680"/>
          </a:xfrm>
          <a:prstGeom prst="rect">
            <a:avLst/>
          </a:prstGeom>
          <a:noFill/>
          <a:ln>
            <a:noFill/>
          </a:ln>
        </p:spPr>
        <p:txBody>
          <a:bodyPr anchor="ctr"/>
          <a:p>
            <a:pPr>
              <a:lnSpc>
                <a:spcPct val="100000"/>
              </a:lnSpc>
            </a:pPr>
            <a:r>
              <a:rPr lang="en-US" sz="900" strike="noStrike">
                <a:solidFill>
                  <a:srgbClr val="ffffff"/>
                </a:solidFill>
                <a:latin typeface="Calibri"/>
              </a:rPr>
              <a:t>The Moss Group, Inc. </a:t>
            </a:r>
            <a:endParaRPr/>
          </a:p>
        </p:txBody>
      </p:sp>
      <p:sp>
        <p:nvSpPr>
          <p:cNvPr id="561" name="TextShape 2"/>
          <p:cNvSpPr txBox="1"/>
          <p:nvPr/>
        </p:nvSpPr>
        <p:spPr>
          <a:xfrm>
            <a:off x="9900360" y="6459840"/>
            <a:ext cx="1311840" cy="364680"/>
          </a:xfrm>
          <a:prstGeom prst="rect">
            <a:avLst/>
          </a:prstGeom>
          <a:noFill/>
          <a:ln>
            <a:noFill/>
          </a:ln>
        </p:spPr>
        <p:txBody>
          <a:bodyPr anchor="ctr"/>
          <a:p>
            <a:pPr algn="r">
              <a:lnSpc>
                <a:spcPct val="100000"/>
              </a:lnSpc>
            </a:pPr>
            <a:fld id="{5BC7C4E8-169E-4018-8818-39FC103D9001}" type="slidenum">
              <a:rPr lang="en-US" sz="1050" strike="noStrike">
                <a:solidFill>
                  <a:srgbClr val="ffffff"/>
                </a:solidFill>
                <a:latin typeface="Calibri"/>
              </a:rPr>
              <a:t>&lt;number&gt;</a:t>
            </a:fld>
            <a:endParaRPr/>
          </a:p>
        </p:txBody>
      </p:sp>
      <p:sp>
        <p:nvSpPr>
          <p:cNvPr id="562" name="TextShape 3"/>
          <p:cNvSpPr txBox="1"/>
          <p:nvPr/>
        </p:nvSpPr>
        <p:spPr>
          <a:xfrm>
            <a:off x="0" y="223560"/>
            <a:ext cx="10464480" cy="1142640"/>
          </a:xfrm>
          <a:prstGeom prst="rect">
            <a:avLst/>
          </a:prstGeom>
          <a:noFill/>
          <a:ln>
            <a:noFill/>
          </a:ln>
        </p:spPr>
        <p:txBody>
          <a:bodyPr anchor="b"/>
          <a:p>
            <a:pPr>
              <a:lnSpc>
                <a:spcPct val="85000"/>
              </a:lnSpc>
            </a:pPr>
            <a:r>
              <a:rPr lang="en-US" sz="2800" strike="noStrike">
                <a:solidFill>
                  <a:srgbClr val="404040"/>
                </a:solidFill>
                <a:latin typeface="Calibri Light"/>
              </a:rPr>
              <a:t>How important is training on the supervision of LGBTQI residents for you and your staff at your facility to be able to provide a safe environment for LGBTQI residents?</a:t>
            </a:r>
            <a:endParaRPr/>
          </a:p>
        </p:txBody>
      </p:sp>
      <p:sp>
        <p:nvSpPr>
          <p:cNvPr id="563" name="TextShape 4"/>
          <p:cNvSpPr txBox="1"/>
          <p:nvPr/>
        </p:nvSpPr>
        <p:spPr>
          <a:xfrm>
            <a:off x="0" y="1366560"/>
            <a:ext cx="5486040" cy="3507840"/>
          </a:xfrm>
          <a:prstGeom prst="rect">
            <a:avLst/>
          </a:prstGeom>
          <a:noFill/>
          <a:ln>
            <a:noFill/>
          </a:ln>
        </p:spPr>
        <p:txBody>
          <a:bodyPr lIns="0" rIns="0"/>
          <a:p>
            <a:pPr>
              <a:lnSpc>
                <a:spcPct val="100000"/>
              </a:lnSpc>
              <a:buFont typeface="Wingdings 2" charset="2"/>
              <a:buAutoNum type="arabicPeriod"/>
            </a:pPr>
            <a:r>
              <a:rPr lang="en-US" sz="2400" strike="noStrike">
                <a:solidFill>
                  <a:srgbClr val="404040"/>
                </a:solidFill>
                <a:latin typeface="Calibri"/>
              </a:rPr>
              <a:t>Very important</a:t>
            </a:r>
            <a:endParaRPr/>
          </a:p>
          <a:p>
            <a:pPr>
              <a:lnSpc>
                <a:spcPct val="100000"/>
              </a:lnSpc>
              <a:buFont typeface="Wingdings 2" charset="2"/>
              <a:buAutoNum type="arabicPeriod"/>
            </a:pPr>
            <a:r>
              <a:rPr lang="en-US" sz="2400" strike="noStrike">
                <a:solidFill>
                  <a:srgbClr val="404040"/>
                </a:solidFill>
                <a:latin typeface="Calibri"/>
              </a:rPr>
              <a:t>Somewhat important</a:t>
            </a:r>
            <a:endParaRPr/>
          </a:p>
          <a:p>
            <a:pPr>
              <a:lnSpc>
                <a:spcPct val="100000"/>
              </a:lnSpc>
              <a:buFont typeface="Wingdings 2" charset="2"/>
              <a:buAutoNum type="arabicPeriod"/>
            </a:pPr>
            <a:r>
              <a:rPr lang="en-US" sz="2400" strike="noStrike">
                <a:solidFill>
                  <a:srgbClr val="404040"/>
                </a:solidFill>
                <a:latin typeface="Calibri"/>
              </a:rPr>
              <a:t>Not important</a:t>
            </a:r>
            <a:endParaRPr/>
          </a:p>
        </p:txBody>
      </p:sp>
      <p:pic>
        <p:nvPicPr>
          <p:cNvPr id="564" name="" descr=""/>
          <p:cNvPicPr/>
          <p:nvPr/>
        </p:nvPicPr>
        <p:blipFill>
          <a:blip r:embed="rId1"/>
          <a:stretch/>
        </p:blipFill>
        <p:spPr>
          <a:xfrm>
            <a:off x="6006960" y="1650960"/>
            <a:ext cx="6095880" cy="5143680"/>
          </a:xfrm>
          <a:prstGeom prst="rect">
            <a:avLst/>
          </a:prstGeom>
          <a:ln>
            <a:solidFill>
              <a:srgbClr val="3465a4"/>
            </a:solidFill>
          </a:ln>
        </p:spPr>
      </p:pic>
    </p:spTree>
  </p:cSld>
  <p:timing>
    <p:tnLst>
      <p:par>
        <p:cTn id="268" dur="indefinite" restart="never" nodeType="tmRoot">
          <p:childTnLst>
            <p:seq>
              <p:cTn id="269" dur="indefinite" nodeType="mainSeq">
                <p:childTnLst>
                  <p:par>
                    <p:cTn id="270" fill="hold">
                      <p:stCondLst>
                        <p:cond delay="indefinite"/>
                      </p:stCondLst>
                      <p:childTnLst>
                        <p:par>
                          <p:cTn id="271" fill="hold">
                            <p:stCondLst>
                              <p:cond delay="0"/>
                            </p:stCondLst>
                            <p:childTnLst>
                              <p:par>
                                <p:cTn id="272" nodeType="clickEffect" fill="hold" presetClass="entr" presetID="1">
                                  <p:stCondLst>
                                    <p:cond delay="0"/>
                                  </p:stCondLst>
                                  <p:childTnLst>
                                    <p:set>
                                      <p:cBhvr>
                                        <p:cTn id="273"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8" name="TextShape 1"/>
          <p:cNvSpPr txBox="1"/>
          <p:nvPr/>
        </p:nvSpPr>
        <p:spPr>
          <a:xfrm>
            <a:off x="1097280" y="286560"/>
            <a:ext cx="10879920" cy="1450440"/>
          </a:xfrm>
          <a:prstGeom prst="rect">
            <a:avLst/>
          </a:prstGeom>
          <a:noFill/>
          <a:ln>
            <a:noFill/>
          </a:ln>
        </p:spPr>
        <p:txBody>
          <a:bodyPr anchor="b"/>
          <a:p>
            <a:pPr>
              <a:lnSpc>
                <a:spcPct val="85000"/>
              </a:lnSpc>
            </a:pPr>
            <a:r>
              <a:rPr lang="en-US" sz="4800" strike="noStrike">
                <a:solidFill>
                  <a:srgbClr val="404040"/>
                </a:solidFill>
                <a:latin typeface="Calibri Light"/>
              </a:rPr>
              <a:t>Group Agreements &amp; What You Expect to Learn</a:t>
            </a:r>
            <a:endParaRPr/>
          </a:p>
        </p:txBody>
      </p:sp>
      <p:sp>
        <p:nvSpPr>
          <p:cNvPr id="369" name="TextShape 2"/>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370" name="TextShape 3"/>
          <p:cNvSpPr txBox="1"/>
          <p:nvPr/>
        </p:nvSpPr>
        <p:spPr>
          <a:xfrm>
            <a:off x="9900360" y="6459840"/>
            <a:ext cx="1311840" cy="364680"/>
          </a:xfrm>
          <a:prstGeom prst="rect">
            <a:avLst/>
          </a:prstGeom>
          <a:noFill/>
          <a:ln>
            <a:noFill/>
          </a:ln>
        </p:spPr>
        <p:txBody>
          <a:bodyPr anchor="ctr"/>
          <a:p>
            <a:pPr algn="r">
              <a:lnSpc>
                <a:spcPct val="100000"/>
              </a:lnSpc>
            </a:pPr>
            <a:fld id="{F045A930-F4E6-4B13-9E2A-8AC712BDA0D4}" type="slidenum">
              <a:rPr lang="en-US" sz="1050" strike="noStrike">
                <a:solidFill>
                  <a:srgbClr val="ffffff"/>
                </a:solidFill>
                <a:latin typeface="Calibri"/>
              </a:rPr>
              <a:t>&lt;number&gt;</a:t>
            </a:fld>
            <a:endParaRPr/>
          </a:p>
        </p:txBody>
      </p:sp>
      <p:pic>
        <p:nvPicPr>
          <p:cNvPr id="371" name="Picture 5" descr=""/>
          <p:cNvPicPr/>
          <p:nvPr/>
        </p:nvPicPr>
        <p:blipFill>
          <a:blip r:embed="rId1"/>
          <a:stretch/>
        </p:blipFill>
        <p:spPr>
          <a:xfrm>
            <a:off x="2978640" y="2483640"/>
            <a:ext cx="5792400" cy="386172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5" name="TextShape 1"/>
          <p:cNvSpPr txBox="1"/>
          <p:nvPr/>
        </p:nvSpPr>
        <p:spPr>
          <a:xfrm>
            <a:off x="3686040" y="6459840"/>
            <a:ext cx="4822560" cy="364680"/>
          </a:xfrm>
          <a:prstGeom prst="rect">
            <a:avLst/>
          </a:prstGeom>
          <a:noFill/>
          <a:ln>
            <a:noFill/>
          </a:ln>
        </p:spPr>
        <p:txBody>
          <a:bodyPr anchor="ctr"/>
          <a:p>
            <a:pPr>
              <a:lnSpc>
                <a:spcPct val="100000"/>
              </a:lnSpc>
            </a:pPr>
            <a:r>
              <a:rPr lang="en-US" sz="900" strike="noStrike">
                <a:solidFill>
                  <a:srgbClr val="ffffff"/>
                </a:solidFill>
                <a:latin typeface="Calibri"/>
              </a:rPr>
              <a:t>The Moss Group, Inc. </a:t>
            </a:r>
            <a:endParaRPr/>
          </a:p>
        </p:txBody>
      </p:sp>
      <p:sp>
        <p:nvSpPr>
          <p:cNvPr id="566" name="TextShape 2"/>
          <p:cNvSpPr txBox="1"/>
          <p:nvPr/>
        </p:nvSpPr>
        <p:spPr>
          <a:xfrm>
            <a:off x="9900360" y="6459840"/>
            <a:ext cx="1311840" cy="364680"/>
          </a:xfrm>
          <a:prstGeom prst="rect">
            <a:avLst/>
          </a:prstGeom>
          <a:noFill/>
          <a:ln>
            <a:noFill/>
          </a:ln>
        </p:spPr>
        <p:txBody>
          <a:bodyPr anchor="ctr"/>
          <a:p>
            <a:pPr algn="r">
              <a:lnSpc>
                <a:spcPct val="100000"/>
              </a:lnSpc>
            </a:pPr>
            <a:fld id="{02164EAD-F348-441E-8E45-8EEAD4AE1BA8}" type="slidenum">
              <a:rPr lang="en-US" sz="1050" strike="noStrike">
                <a:solidFill>
                  <a:srgbClr val="ffffff"/>
                </a:solidFill>
                <a:latin typeface="Calibri"/>
              </a:rPr>
              <a:t>&lt;number&gt;</a:t>
            </a:fld>
            <a:endParaRPr/>
          </a:p>
        </p:txBody>
      </p:sp>
      <p:sp>
        <p:nvSpPr>
          <p:cNvPr id="567" name="TextShape 3"/>
          <p:cNvSpPr txBox="1"/>
          <p:nvPr/>
        </p:nvSpPr>
        <p:spPr>
          <a:xfrm>
            <a:off x="0" y="223560"/>
            <a:ext cx="10464480" cy="1142640"/>
          </a:xfrm>
          <a:prstGeom prst="rect">
            <a:avLst/>
          </a:prstGeom>
          <a:noFill/>
          <a:ln>
            <a:noFill/>
          </a:ln>
        </p:spPr>
        <p:txBody>
          <a:bodyPr anchor="b"/>
          <a:p>
            <a:pPr>
              <a:lnSpc>
                <a:spcPct val="85000"/>
              </a:lnSpc>
            </a:pPr>
            <a:r>
              <a:rPr lang="en-US" sz="2800" strike="noStrike">
                <a:solidFill>
                  <a:srgbClr val="404040"/>
                </a:solidFill>
                <a:latin typeface="Calibri Light"/>
              </a:rPr>
              <a:t>How important is training on the supervision of LGBTQI residents for you and staff at your facility to be able to provide an environment that allows LGBTQI residents to address their issues/behaviors?</a:t>
            </a:r>
            <a:endParaRPr/>
          </a:p>
        </p:txBody>
      </p:sp>
      <p:sp>
        <p:nvSpPr>
          <p:cNvPr id="568" name="TextShape 4"/>
          <p:cNvSpPr txBox="1"/>
          <p:nvPr/>
        </p:nvSpPr>
        <p:spPr>
          <a:xfrm>
            <a:off x="0" y="1366560"/>
            <a:ext cx="5486040" cy="3507840"/>
          </a:xfrm>
          <a:prstGeom prst="rect">
            <a:avLst/>
          </a:prstGeom>
          <a:noFill/>
          <a:ln>
            <a:noFill/>
          </a:ln>
        </p:spPr>
        <p:txBody>
          <a:bodyPr lIns="0" rIns="0"/>
          <a:p>
            <a:pPr>
              <a:lnSpc>
                <a:spcPct val="100000"/>
              </a:lnSpc>
              <a:buFont typeface="Wingdings 2" charset="2"/>
              <a:buAutoNum type="arabicPeriod"/>
            </a:pPr>
            <a:r>
              <a:rPr lang="en-US" sz="2400" strike="noStrike">
                <a:solidFill>
                  <a:srgbClr val="404040"/>
                </a:solidFill>
                <a:latin typeface="Calibri"/>
              </a:rPr>
              <a:t>Very important</a:t>
            </a:r>
            <a:endParaRPr/>
          </a:p>
          <a:p>
            <a:pPr>
              <a:lnSpc>
                <a:spcPct val="100000"/>
              </a:lnSpc>
              <a:buFont typeface="Wingdings 2" charset="2"/>
              <a:buAutoNum type="arabicPeriod"/>
            </a:pPr>
            <a:r>
              <a:rPr lang="en-US" sz="2400" strike="noStrike">
                <a:solidFill>
                  <a:srgbClr val="404040"/>
                </a:solidFill>
                <a:latin typeface="Calibri"/>
              </a:rPr>
              <a:t>Somewhat important</a:t>
            </a:r>
            <a:endParaRPr/>
          </a:p>
          <a:p>
            <a:pPr>
              <a:lnSpc>
                <a:spcPct val="100000"/>
              </a:lnSpc>
              <a:buFont typeface="Wingdings 2" charset="2"/>
              <a:buAutoNum type="arabicPeriod"/>
            </a:pPr>
            <a:r>
              <a:rPr lang="en-US" sz="2400" strike="noStrike">
                <a:solidFill>
                  <a:srgbClr val="404040"/>
                </a:solidFill>
                <a:latin typeface="Calibri"/>
              </a:rPr>
              <a:t>Not important</a:t>
            </a:r>
            <a:endParaRPr/>
          </a:p>
        </p:txBody>
      </p:sp>
      <p:pic>
        <p:nvPicPr>
          <p:cNvPr id="569" name="" descr=""/>
          <p:cNvPicPr/>
          <p:nvPr/>
        </p:nvPicPr>
        <p:blipFill>
          <a:blip r:embed="rId1"/>
          <a:stretch/>
        </p:blipFill>
        <p:spPr>
          <a:xfrm>
            <a:off x="6006960" y="1650960"/>
            <a:ext cx="6095880" cy="5143680"/>
          </a:xfrm>
          <a:prstGeom prst="rect">
            <a:avLst/>
          </a:prstGeom>
          <a:ln>
            <a:solidFill>
              <a:srgbClr val="3465a4"/>
            </a:solidFill>
          </a:ln>
        </p:spPr>
      </p:pic>
    </p:spTree>
  </p:cSld>
  <p:timing>
    <p:tnLst>
      <p:par>
        <p:cTn id="274" dur="indefinite" restart="never" nodeType="tmRoot">
          <p:childTnLst>
            <p:seq>
              <p:cTn id="275" dur="indefinite" nodeType="mainSeq">
                <p:childTnLst>
                  <p:par>
                    <p:cTn id="276" fill="hold">
                      <p:stCondLst>
                        <p:cond delay="indefinite"/>
                      </p:stCondLst>
                      <p:childTnLst>
                        <p:par>
                          <p:cTn id="277" fill="hold">
                            <p:stCondLst>
                              <p:cond delay="0"/>
                            </p:stCondLst>
                            <p:childTnLst>
                              <p:par>
                                <p:cTn id="278" nodeType="clickEffect" fill="hold" presetClass="entr" presetID="1">
                                  <p:stCondLst>
                                    <p:cond delay="0"/>
                                  </p:stCondLst>
                                  <p:childTnLst>
                                    <p:set>
                                      <p:cBhvr>
                                        <p:cTn id="279"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0" name="TextShape 1"/>
          <p:cNvSpPr txBox="1"/>
          <p:nvPr/>
        </p:nvSpPr>
        <p:spPr>
          <a:xfrm>
            <a:off x="3686040" y="6459840"/>
            <a:ext cx="4822560" cy="364680"/>
          </a:xfrm>
          <a:prstGeom prst="rect">
            <a:avLst/>
          </a:prstGeom>
          <a:noFill/>
          <a:ln>
            <a:noFill/>
          </a:ln>
        </p:spPr>
        <p:txBody>
          <a:bodyPr anchor="ctr"/>
          <a:p>
            <a:pPr>
              <a:lnSpc>
                <a:spcPct val="100000"/>
              </a:lnSpc>
            </a:pPr>
            <a:r>
              <a:rPr lang="en-US" sz="900" strike="noStrike">
                <a:solidFill>
                  <a:srgbClr val="ffffff"/>
                </a:solidFill>
                <a:latin typeface="Calibri"/>
              </a:rPr>
              <a:t>The Moss Group, Inc. </a:t>
            </a:r>
            <a:endParaRPr/>
          </a:p>
        </p:txBody>
      </p:sp>
      <p:sp>
        <p:nvSpPr>
          <p:cNvPr id="571" name="TextShape 2"/>
          <p:cNvSpPr txBox="1"/>
          <p:nvPr/>
        </p:nvSpPr>
        <p:spPr>
          <a:xfrm>
            <a:off x="9900360" y="6459840"/>
            <a:ext cx="1311840" cy="364680"/>
          </a:xfrm>
          <a:prstGeom prst="rect">
            <a:avLst/>
          </a:prstGeom>
          <a:noFill/>
          <a:ln>
            <a:noFill/>
          </a:ln>
        </p:spPr>
        <p:txBody>
          <a:bodyPr anchor="ctr"/>
          <a:p>
            <a:pPr algn="r">
              <a:lnSpc>
                <a:spcPct val="100000"/>
              </a:lnSpc>
            </a:pPr>
            <a:fld id="{CDCB079B-FB07-4E02-801C-83977C06A586}" type="slidenum">
              <a:rPr lang="en-US" sz="1050" strike="noStrike">
                <a:solidFill>
                  <a:srgbClr val="ffffff"/>
                </a:solidFill>
                <a:latin typeface="Calibri"/>
              </a:rPr>
              <a:t>&lt;number&gt;</a:t>
            </a:fld>
            <a:endParaRPr/>
          </a:p>
        </p:txBody>
      </p:sp>
      <p:sp>
        <p:nvSpPr>
          <p:cNvPr id="572" name="TextShape 3"/>
          <p:cNvSpPr txBox="1"/>
          <p:nvPr/>
        </p:nvSpPr>
        <p:spPr>
          <a:xfrm>
            <a:off x="0" y="290160"/>
            <a:ext cx="10464480" cy="630000"/>
          </a:xfrm>
          <a:prstGeom prst="rect">
            <a:avLst/>
          </a:prstGeom>
          <a:noFill/>
          <a:ln>
            <a:noFill/>
          </a:ln>
        </p:spPr>
        <p:txBody>
          <a:bodyPr anchor="b"/>
          <a:p>
            <a:pPr>
              <a:lnSpc>
                <a:spcPct val="85000"/>
              </a:lnSpc>
            </a:pPr>
            <a:r>
              <a:rPr lang="en-US" sz="2800" strike="noStrike">
                <a:solidFill>
                  <a:srgbClr val="404040"/>
                </a:solidFill>
                <a:latin typeface="Calibri Light"/>
              </a:rPr>
              <a:t>Do you believe that supervising LGBTQI residents is different from supervising other residents?</a:t>
            </a:r>
            <a:endParaRPr/>
          </a:p>
        </p:txBody>
      </p:sp>
      <p:sp>
        <p:nvSpPr>
          <p:cNvPr id="573" name="TextShape 4"/>
          <p:cNvSpPr txBox="1"/>
          <p:nvPr/>
        </p:nvSpPr>
        <p:spPr>
          <a:xfrm>
            <a:off x="0" y="920520"/>
            <a:ext cx="5486040" cy="3507840"/>
          </a:xfrm>
          <a:prstGeom prst="rect">
            <a:avLst/>
          </a:prstGeom>
          <a:noFill/>
          <a:ln>
            <a:noFill/>
          </a:ln>
        </p:spPr>
        <p:txBody>
          <a:bodyPr lIns="0" rIns="0"/>
          <a:p>
            <a:pPr>
              <a:lnSpc>
                <a:spcPct val="100000"/>
              </a:lnSpc>
              <a:buFont typeface="Wingdings 2" charset="2"/>
              <a:buAutoNum type="arabicPeriod"/>
            </a:pPr>
            <a:r>
              <a:rPr lang="en-US" sz="2400" strike="noStrike">
                <a:solidFill>
                  <a:srgbClr val="404040"/>
                </a:solidFill>
                <a:latin typeface="Calibri"/>
              </a:rPr>
              <a:t>Yes</a:t>
            </a:r>
            <a:endParaRPr/>
          </a:p>
          <a:p>
            <a:pPr>
              <a:lnSpc>
                <a:spcPct val="100000"/>
              </a:lnSpc>
              <a:buFont typeface="Wingdings 2" charset="2"/>
              <a:buAutoNum type="arabicPeriod"/>
            </a:pPr>
            <a:r>
              <a:rPr lang="en-US" sz="2400" strike="noStrike">
                <a:solidFill>
                  <a:srgbClr val="404040"/>
                </a:solidFill>
                <a:latin typeface="Calibri"/>
              </a:rPr>
              <a:t>No</a:t>
            </a:r>
            <a:endParaRPr/>
          </a:p>
        </p:txBody>
      </p:sp>
      <p:pic>
        <p:nvPicPr>
          <p:cNvPr id="574" name="" descr=""/>
          <p:cNvPicPr/>
          <p:nvPr/>
        </p:nvPicPr>
        <p:blipFill>
          <a:blip r:embed="rId1"/>
          <a:stretch/>
        </p:blipFill>
        <p:spPr>
          <a:xfrm>
            <a:off x="6006960" y="1650960"/>
            <a:ext cx="6095880" cy="5143680"/>
          </a:xfrm>
          <a:prstGeom prst="rect">
            <a:avLst/>
          </a:prstGeom>
          <a:ln>
            <a:solidFill>
              <a:srgbClr val="3465a4"/>
            </a:solidFill>
          </a:ln>
        </p:spPr>
      </p:pic>
    </p:spTree>
  </p:cSld>
  <p:timing>
    <p:tnLst>
      <p:par>
        <p:cTn id="280" dur="indefinite" restart="never" nodeType="tmRoot">
          <p:childTnLst>
            <p:seq>
              <p:cTn id="281" dur="indefinite" nodeType="mainSeq">
                <p:childTnLst>
                  <p:par>
                    <p:cTn id="282" fill="hold">
                      <p:stCondLst>
                        <p:cond delay="indefinite"/>
                      </p:stCondLst>
                      <p:childTnLst>
                        <p:par>
                          <p:cTn id="283" fill="hold">
                            <p:stCondLst>
                              <p:cond delay="0"/>
                            </p:stCondLst>
                            <p:childTnLst>
                              <p:par>
                                <p:cTn id="284" nodeType="clickEffect" fill="hold" presetClass="entr" presetID="1">
                                  <p:stCondLst>
                                    <p:cond delay="0"/>
                                  </p:stCondLst>
                                  <p:childTnLst>
                                    <p:set>
                                      <p:cBhvr>
                                        <p:cTn id="285"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5" name="TextShape 1"/>
          <p:cNvSpPr txBox="1"/>
          <p:nvPr/>
        </p:nvSpPr>
        <p:spPr>
          <a:xfrm>
            <a:off x="3686040" y="6459840"/>
            <a:ext cx="4822560" cy="364680"/>
          </a:xfrm>
          <a:prstGeom prst="rect">
            <a:avLst/>
          </a:prstGeom>
          <a:noFill/>
          <a:ln>
            <a:noFill/>
          </a:ln>
        </p:spPr>
        <p:txBody>
          <a:bodyPr anchor="ctr"/>
          <a:p>
            <a:pPr>
              <a:lnSpc>
                <a:spcPct val="100000"/>
              </a:lnSpc>
            </a:pPr>
            <a:r>
              <a:rPr lang="en-US" sz="900" strike="noStrike">
                <a:solidFill>
                  <a:srgbClr val="ffffff"/>
                </a:solidFill>
                <a:latin typeface="Calibri"/>
              </a:rPr>
              <a:t>The Moss Group, Inc. </a:t>
            </a:r>
            <a:endParaRPr/>
          </a:p>
        </p:txBody>
      </p:sp>
      <p:sp>
        <p:nvSpPr>
          <p:cNvPr id="576" name="TextShape 2"/>
          <p:cNvSpPr txBox="1"/>
          <p:nvPr/>
        </p:nvSpPr>
        <p:spPr>
          <a:xfrm>
            <a:off x="9900360" y="6459840"/>
            <a:ext cx="1311840" cy="364680"/>
          </a:xfrm>
          <a:prstGeom prst="rect">
            <a:avLst/>
          </a:prstGeom>
          <a:noFill/>
          <a:ln>
            <a:noFill/>
          </a:ln>
        </p:spPr>
        <p:txBody>
          <a:bodyPr anchor="ctr"/>
          <a:p>
            <a:pPr algn="r">
              <a:lnSpc>
                <a:spcPct val="100000"/>
              </a:lnSpc>
            </a:pPr>
            <a:fld id="{394509CE-4B9E-4C93-B333-27F322B47DE3}" type="slidenum">
              <a:rPr lang="en-US" sz="1050" strike="noStrike">
                <a:solidFill>
                  <a:srgbClr val="ffffff"/>
                </a:solidFill>
                <a:latin typeface="Calibri"/>
              </a:rPr>
              <a:t>&lt;number&gt;</a:t>
            </a:fld>
            <a:endParaRPr/>
          </a:p>
        </p:txBody>
      </p:sp>
      <p:sp>
        <p:nvSpPr>
          <p:cNvPr id="577" name="TextShape 3"/>
          <p:cNvSpPr txBox="1"/>
          <p:nvPr/>
        </p:nvSpPr>
        <p:spPr>
          <a:xfrm>
            <a:off x="0" y="-205560"/>
            <a:ext cx="10464480" cy="1142640"/>
          </a:xfrm>
          <a:prstGeom prst="rect">
            <a:avLst/>
          </a:prstGeom>
          <a:noFill/>
          <a:ln>
            <a:noFill/>
          </a:ln>
        </p:spPr>
        <p:txBody>
          <a:bodyPr anchor="b"/>
          <a:p>
            <a:pPr>
              <a:lnSpc>
                <a:spcPct val="85000"/>
              </a:lnSpc>
            </a:pPr>
            <a:r>
              <a:rPr lang="en-US" sz="2800" strike="noStrike">
                <a:solidFill>
                  <a:srgbClr val="404040"/>
                </a:solidFill>
                <a:latin typeface="Calibri Light"/>
              </a:rPr>
              <a:t>How prepared are you to supervise lesbian, gay or bisexual, intersex, and gender non-conforming residents?</a:t>
            </a:r>
            <a:endParaRPr/>
          </a:p>
        </p:txBody>
      </p:sp>
      <p:sp>
        <p:nvSpPr>
          <p:cNvPr id="578" name="TextShape 4"/>
          <p:cNvSpPr txBox="1"/>
          <p:nvPr/>
        </p:nvSpPr>
        <p:spPr>
          <a:xfrm>
            <a:off x="5760" y="937440"/>
            <a:ext cx="5486040" cy="3507840"/>
          </a:xfrm>
          <a:prstGeom prst="rect">
            <a:avLst/>
          </a:prstGeom>
          <a:noFill/>
          <a:ln>
            <a:noFill/>
          </a:ln>
        </p:spPr>
        <p:txBody>
          <a:bodyPr lIns="0" rIns="0"/>
          <a:p>
            <a:pPr>
              <a:lnSpc>
                <a:spcPct val="100000"/>
              </a:lnSpc>
              <a:buFont typeface="Wingdings 2" charset="2"/>
              <a:buAutoNum type="arabicPeriod"/>
            </a:pPr>
            <a:r>
              <a:rPr lang="en-US" sz="2400" strike="noStrike">
                <a:solidFill>
                  <a:srgbClr val="404040"/>
                </a:solidFill>
                <a:latin typeface="Calibri"/>
              </a:rPr>
              <a:t>Very</a:t>
            </a:r>
            <a:endParaRPr/>
          </a:p>
          <a:p>
            <a:pPr>
              <a:lnSpc>
                <a:spcPct val="100000"/>
              </a:lnSpc>
              <a:buFont typeface="Wingdings 2" charset="2"/>
              <a:buAutoNum type="arabicPeriod"/>
            </a:pPr>
            <a:r>
              <a:rPr lang="en-US" sz="2400" strike="noStrike">
                <a:solidFill>
                  <a:srgbClr val="404040"/>
                </a:solidFill>
                <a:latin typeface="Calibri"/>
              </a:rPr>
              <a:t>Somewhat</a:t>
            </a:r>
            <a:endParaRPr/>
          </a:p>
          <a:p>
            <a:pPr>
              <a:lnSpc>
                <a:spcPct val="100000"/>
              </a:lnSpc>
              <a:buFont typeface="Wingdings 2" charset="2"/>
              <a:buAutoNum type="arabicPeriod"/>
            </a:pPr>
            <a:r>
              <a:rPr lang="en-US" sz="2400" strike="noStrike">
                <a:solidFill>
                  <a:srgbClr val="404040"/>
                </a:solidFill>
                <a:latin typeface="Calibri"/>
              </a:rPr>
              <a:t>Not at all</a:t>
            </a:r>
            <a:endParaRPr/>
          </a:p>
        </p:txBody>
      </p:sp>
      <p:pic>
        <p:nvPicPr>
          <p:cNvPr id="579" name="" descr=""/>
          <p:cNvPicPr/>
          <p:nvPr/>
        </p:nvPicPr>
        <p:blipFill>
          <a:blip r:embed="rId1"/>
          <a:stretch/>
        </p:blipFill>
        <p:spPr>
          <a:xfrm>
            <a:off x="6006960" y="1650960"/>
            <a:ext cx="6095880" cy="5143680"/>
          </a:xfrm>
          <a:prstGeom prst="rect">
            <a:avLst/>
          </a:prstGeom>
          <a:ln>
            <a:solidFill>
              <a:srgbClr val="3465a4"/>
            </a:solidFill>
          </a:ln>
        </p:spPr>
      </p:pic>
    </p:spTree>
  </p:cSld>
  <p:timing>
    <p:tnLst>
      <p:par>
        <p:cTn id="286" dur="indefinite" restart="never" nodeType="tmRoot">
          <p:childTnLst>
            <p:seq>
              <p:cTn id="287" dur="indefinite" nodeType="mainSeq">
                <p:childTnLst>
                  <p:par>
                    <p:cTn id="288" fill="hold">
                      <p:stCondLst>
                        <p:cond delay="indefinite"/>
                      </p:stCondLst>
                      <p:childTnLst>
                        <p:par>
                          <p:cTn id="289" fill="hold">
                            <p:stCondLst>
                              <p:cond delay="0"/>
                            </p:stCondLst>
                            <p:childTnLst>
                              <p:par>
                                <p:cTn id="290" nodeType="clickEffect" fill="hold" presetClass="entr" presetID="1">
                                  <p:stCondLst>
                                    <p:cond delay="0"/>
                                  </p:stCondLst>
                                  <p:childTnLst>
                                    <p:set>
                                      <p:cBhvr>
                                        <p:cTn id="291"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0" name="TextShape 1"/>
          <p:cNvSpPr txBox="1"/>
          <p:nvPr/>
        </p:nvSpPr>
        <p:spPr>
          <a:xfrm>
            <a:off x="3686040" y="6459840"/>
            <a:ext cx="4822560" cy="364680"/>
          </a:xfrm>
          <a:prstGeom prst="rect">
            <a:avLst/>
          </a:prstGeom>
          <a:noFill/>
          <a:ln>
            <a:noFill/>
          </a:ln>
        </p:spPr>
        <p:txBody>
          <a:bodyPr anchor="ctr"/>
          <a:p>
            <a:pPr>
              <a:lnSpc>
                <a:spcPct val="100000"/>
              </a:lnSpc>
            </a:pPr>
            <a:r>
              <a:rPr lang="en-US" sz="900" strike="noStrike">
                <a:solidFill>
                  <a:srgbClr val="ffffff"/>
                </a:solidFill>
                <a:latin typeface="Calibri"/>
              </a:rPr>
              <a:t>The Moss Group, Inc. </a:t>
            </a:r>
            <a:endParaRPr/>
          </a:p>
        </p:txBody>
      </p:sp>
      <p:sp>
        <p:nvSpPr>
          <p:cNvPr id="581" name="TextShape 2"/>
          <p:cNvSpPr txBox="1"/>
          <p:nvPr/>
        </p:nvSpPr>
        <p:spPr>
          <a:xfrm>
            <a:off x="9900360" y="6459840"/>
            <a:ext cx="1311840" cy="364680"/>
          </a:xfrm>
          <a:prstGeom prst="rect">
            <a:avLst/>
          </a:prstGeom>
          <a:noFill/>
          <a:ln>
            <a:noFill/>
          </a:ln>
        </p:spPr>
        <p:txBody>
          <a:bodyPr anchor="ctr"/>
          <a:p>
            <a:pPr algn="r">
              <a:lnSpc>
                <a:spcPct val="100000"/>
              </a:lnSpc>
            </a:pPr>
            <a:fld id="{A7064E5E-89B3-43AA-AD89-D87EAE53AB5F}" type="slidenum">
              <a:rPr lang="en-US" sz="1050" strike="noStrike">
                <a:solidFill>
                  <a:srgbClr val="ffffff"/>
                </a:solidFill>
                <a:latin typeface="Calibri"/>
              </a:rPr>
              <a:t>&lt;number&gt;</a:t>
            </a:fld>
            <a:endParaRPr/>
          </a:p>
        </p:txBody>
      </p:sp>
      <p:sp>
        <p:nvSpPr>
          <p:cNvPr id="582" name="TextShape 3"/>
          <p:cNvSpPr txBox="1"/>
          <p:nvPr/>
        </p:nvSpPr>
        <p:spPr>
          <a:xfrm>
            <a:off x="0" y="326520"/>
            <a:ext cx="10464480" cy="542520"/>
          </a:xfrm>
          <a:prstGeom prst="rect">
            <a:avLst/>
          </a:prstGeom>
          <a:noFill/>
          <a:ln>
            <a:noFill/>
          </a:ln>
        </p:spPr>
        <p:txBody>
          <a:bodyPr anchor="b"/>
          <a:p>
            <a:pPr>
              <a:lnSpc>
                <a:spcPct val="85000"/>
              </a:lnSpc>
            </a:pPr>
            <a:r>
              <a:rPr lang="en-US" sz="2800" strike="noStrike">
                <a:solidFill>
                  <a:srgbClr val="404040"/>
                </a:solidFill>
                <a:latin typeface="Calibri Light"/>
              </a:rPr>
              <a:t>How prepared are staff in this agency to supervise non-traditional sexualities?</a:t>
            </a:r>
            <a:endParaRPr/>
          </a:p>
        </p:txBody>
      </p:sp>
      <p:sp>
        <p:nvSpPr>
          <p:cNvPr id="583" name="TextShape 4"/>
          <p:cNvSpPr txBox="1"/>
          <p:nvPr/>
        </p:nvSpPr>
        <p:spPr>
          <a:xfrm>
            <a:off x="0" y="869400"/>
            <a:ext cx="5486040" cy="3507840"/>
          </a:xfrm>
          <a:prstGeom prst="rect">
            <a:avLst/>
          </a:prstGeom>
          <a:noFill/>
          <a:ln>
            <a:noFill/>
          </a:ln>
        </p:spPr>
        <p:txBody>
          <a:bodyPr lIns="0" rIns="0"/>
          <a:p>
            <a:pPr>
              <a:lnSpc>
                <a:spcPct val="100000"/>
              </a:lnSpc>
              <a:buFont typeface="Wingdings 2" charset="2"/>
              <a:buAutoNum type="arabicPeriod"/>
            </a:pPr>
            <a:r>
              <a:rPr lang="en-US" sz="2400" strike="noStrike">
                <a:solidFill>
                  <a:srgbClr val="404040"/>
                </a:solidFill>
                <a:latin typeface="Calibri"/>
              </a:rPr>
              <a:t>Very</a:t>
            </a:r>
            <a:endParaRPr/>
          </a:p>
          <a:p>
            <a:pPr>
              <a:lnSpc>
                <a:spcPct val="100000"/>
              </a:lnSpc>
              <a:buFont typeface="Wingdings 2" charset="2"/>
              <a:buAutoNum type="arabicPeriod"/>
            </a:pPr>
            <a:r>
              <a:rPr lang="en-US" sz="2400" strike="noStrike">
                <a:solidFill>
                  <a:srgbClr val="404040"/>
                </a:solidFill>
                <a:latin typeface="Calibri"/>
              </a:rPr>
              <a:t>Somewhat</a:t>
            </a:r>
            <a:endParaRPr/>
          </a:p>
          <a:p>
            <a:pPr>
              <a:lnSpc>
                <a:spcPct val="100000"/>
              </a:lnSpc>
              <a:buFont typeface="Wingdings 2" charset="2"/>
              <a:buAutoNum type="arabicPeriod"/>
            </a:pPr>
            <a:r>
              <a:rPr lang="en-US" sz="2400" strike="noStrike">
                <a:solidFill>
                  <a:srgbClr val="404040"/>
                </a:solidFill>
                <a:latin typeface="Calibri"/>
              </a:rPr>
              <a:t>Not at all</a:t>
            </a:r>
            <a:endParaRPr/>
          </a:p>
        </p:txBody>
      </p:sp>
      <p:pic>
        <p:nvPicPr>
          <p:cNvPr id="584" name="" descr=""/>
          <p:cNvPicPr/>
          <p:nvPr/>
        </p:nvPicPr>
        <p:blipFill>
          <a:blip r:embed="rId1"/>
          <a:stretch/>
        </p:blipFill>
        <p:spPr>
          <a:xfrm>
            <a:off x="6006960" y="1650960"/>
            <a:ext cx="6095880" cy="5143680"/>
          </a:xfrm>
          <a:prstGeom prst="rect">
            <a:avLst/>
          </a:prstGeom>
          <a:ln>
            <a:solidFill>
              <a:srgbClr val="3465a4"/>
            </a:solidFill>
          </a:ln>
        </p:spPr>
      </p:pic>
    </p:spTree>
  </p:cSld>
  <p:timing>
    <p:tnLst>
      <p:par>
        <p:cTn id="292" dur="indefinite" restart="never" nodeType="tmRoot">
          <p:childTnLst>
            <p:seq>
              <p:cTn id="293" dur="indefinite" nodeType="mainSeq">
                <p:childTnLst>
                  <p:par>
                    <p:cTn id="294" fill="hold">
                      <p:stCondLst>
                        <p:cond delay="indefinite"/>
                      </p:stCondLst>
                      <p:childTnLst>
                        <p:par>
                          <p:cTn id="295" fill="hold">
                            <p:stCondLst>
                              <p:cond delay="0"/>
                            </p:stCondLst>
                            <p:childTnLst>
                              <p:par>
                                <p:cTn id="296" nodeType="clickEffect" fill="hold" presetClass="entr" presetID="1">
                                  <p:stCondLst>
                                    <p:cond delay="0"/>
                                  </p:stCondLst>
                                  <p:childTnLst>
                                    <p:set>
                                      <p:cBhvr>
                                        <p:cTn id="297"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5" name="TextShape 1"/>
          <p:cNvSpPr txBox="1"/>
          <p:nvPr/>
        </p:nvSpPr>
        <p:spPr>
          <a:xfrm>
            <a:off x="3686040" y="6459840"/>
            <a:ext cx="4822560" cy="364680"/>
          </a:xfrm>
          <a:prstGeom prst="rect">
            <a:avLst/>
          </a:prstGeom>
          <a:noFill/>
          <a:ln>
            <a:noFill/>
          </a:ln>
        </p:spPr>
        <p:txBody>
          <a:bodyPr anchor="ctr"/>
          <a:p>
            <a:pPr>
              <a:lnSpc>
                <a:spcPct val="100000"/>
              </a:lnSpc>
            </a:pPr>
            <a:r>
              <a:rPr lang="en-US" sz="900" strike="noStrike">
                <a:solidFill>
                  <a:srgbClr val="ffffff"/>
                </a:solidFill>
                <a:latin typeface="Calibri"/>
              </a:rPr>
              <a:t>The Moss Group, Inc. </a:t>
            </a:r>
            <a:endParaRPr/>
          </a:p>
        </p:txBody>
      </p:sp>
      <p:sp>
        <p:nvSpPr>
          <p:cNvPr id="586" name="TextShape 2"/>
          <p:cNvSpPr txBox="1"/>
          <p:nvPr/>
        </p:nvSpPr>
        <p:spPr>
          <a:xfrm>
            <a:off x="9900360" y="6459840"/>
            <a:ext cx="1311840" cy="364680"/>
          </a:xfrm>
          <a:prstGeom prst="rect">
            <a:avLst/>
          </a:prstGeom>
          <a:noFill/>
          <a:ln>
            <a:noFill/>
          </a:ln>
        </p:spPr>
        <p:txBody>
          <a:bodyPr anchor="ctr"/>
          <a:p>
            <a:pPr algn="r">
              <a:lnSpc>
                <a:spcPct val="100000"/>
              </a:lnSpc>
            </a:pPr>
            <a:fld id="{BB04BF95-D6A1-4B19-ABC7-4F432855E3AA}" type="slidenum">
              <a:rPr lang="en-US" sz="1050" strike="noStrike">
                <a:solidFill>
                  <a:srgbClr val="ffffff"/>
                </a:solidFill>
                <a:latin typeface="Calibri"/>
              </a:rPr>
              <a:t>&lt;number&gt;</a:t>
            </a:fld>
            <a:endParaRPr/>
          </a:p>
        </p:txBody>
      </p:sp>
      <p:sp>
        <p:nvSpPr>
          <p:cNvPr id="587" name="TextShape 3"/>
          <p:cNvSpPr txBox="1"/>
          <p:nvPr/>
        </p:nvSpPr>
        <p:spPr>
          <a:xfrm>
            <a:off x="0" y="130680"/>
            <a:ext cx="10464480" cy="786960"/>
          </a:xfrm>
          <a:prstGeom prst="rect">
            <a:avLst/>
          </a:prstGeom>
          <a:noFill/>
          <a:ln>
            <a:noFill/>
          </a:ln>
        </p:spPr>
        <p:txBody>
          <a:bodyPr anchor="b"/>
          <a:p>
            <a:pPr>
              <a:lnSpc>
                <a:spcPct val="85000"/>
              </a:lnSpc>
            </a:pPr>
            <a:r>
              <a:rPr lang="en-US" sz="2800" strike="noStrike">
                <a:solidFill>
                  <a:srgbClr val="404040"/>
                </a:solidFill>
                <a:latin typeface="Calibri Light"/>
              </a:rPr>
              <a:t>How prepared are you to supervise transgender or gender non-conforming residents?</a:t>
            </a:r>
            <a:endParaRPr/>
          </a:p>
        </p:txBody>
      </p:sp>
      <p:sp>
        <p:nvSpPr>
          <p:cNvPr id="588" name="TextShape 4"/>
          <p:cNvSpPr txBox="1"/>
          <p:nvPr/>
        </p:nvSpPr>
        <p:spPr>
          <a:xfrm>
            <a:off x="0" y="918000"/>
            <a:ext cx="5486040" cy="3507840"/>
          </a:xfrm>
          <a:prstGeom prst="rect">
            <a:avLst/>
          </a:prstGeom>
          <a:noFill/>
          <a:ln>
            <a:noFill/>
          </a:ln>
        </p:spPr>
        <p:txBody>
          <a:bodyPr lIns="0" rIns="0"/>
          <a:p>
            <a:pPr>
              <a:lnSpc>
                <a:spcPct val="100000"/>
              </a:lnSpc>
              <a:buFont typeface="Wingdings 2" charset="2"/>
              <a:buAutoNum type="arabicPeriod"/>
            </a:pPr>
            <a:r>
              <a:rPr lang="en-US" sz="2400" strike="noStrike">
                <a:solidFill>
                  <a:srgbClr val="404040"/>
                </a:solidFill>
                <a:latin typeface="Calibri"/>
              </a:rPr>
              <a:t>Very</a:t>
            </a:r>
            <a:endParaRPr/>
          </a:p>
          <a:p>
            <a:pPr>
              <a:lnSpc>
                <a:spcPct val="100000"/>
              </a:lnSpc>
              <a:buFont typeface="Wingdings 2" charset="2"/>
              <a:buAutoNum type="arabicPeriod"/>
            </a:pPr>
            <a:r>
              <a:rPr lang="en-US" sz="2400" strike="noStrike">
                <a:solidFill>
                  <a:srgbClr val="404040"/>
                </a:solidFill>
                <a:latin typeface="Calibri"/>
              </a:rPr>
              <a:t>Somewhat</a:t>
            </a:r>
            <a:endParaRPr/>
          </a:p>
          <a:p>
            <a:pPr>
              <a:lnSpc>
                <a:spcPct val="100000"/>
              </a:lnSpc>
              <a:buFont typeface="Wingdings 2" charset="2"/>
              <a:buAutoNum type="arabicPeriod"/>
            </a:pPr>
            <a:r>
              <a:rPr lang="en-US" sz="2400" strike="noStrike">
                <a:solidFill>
                  <a:srgbClr val="404040"/>
                </a:solidFill>
                <a:latin typeface="Calibri"/>
              </a:rPr>
              <a:t>Not at all</a:t>
            </a:r>
            <a:endParaRPr/>
          </a:p>
        </p:txBody>
      </p:sp>
      <p:pic>
        <p:nvPicPr>
          <p:cNvPr id="589" name="" descr=""/>
          <p:cNvPicPr/>
          <p:nvPr/>
        </p:nvPicPr>
        <p:blipFill>
          <a:blip r:embed="rId1"/>
          <a:stretch/>
        </p:blipFill>
        <p:spPr>
          <a:xfrm>
            <a:off x="6006960" y="1650960"/>
            <a:ext cx="6095880" cy="5143680"/>
          </a:xfrm>
          <a:prstGeom prst="rect">
            <a:avLst/>
          </a:prstGeom>
          <a:ln>
            <a:solidFill>
              <a:srgbClr val="3465a4"/>
            </a:solidFill>
          </a:ln>
        </p:spPr>
      </p:pic>
    </p:spTree>
  </p:cSld>
  <p:timing>
    <p:tnLst>
      <p:par>
        <p:cTn id="298" dur="indefinite" restart="never" nodeType="tmRoot">
          <p:childTnLst>
            <p:seq>
              <p:cTn id="299" dur="indefinite" nodeType="mainSeq">
                <p:childTnLst>
                  <p:par>
                    <p:cTn id="300" fill="hold">
                      <p:stCondLst>
                        <p:cond delay="indefinite"/>
                      </p:stCondLst>
                      <p:childTnLst>
                        <p:par>
                          <p:cTn id="301" fill="hold">
                            <p:stCondLst>
                              <p:cond delay="0"/>
                            </p:stCondLst>
                            <p:childTnLst>
                              <p:par>
                                <p:cTn id="302" nodeType="clickEffect" fill="hold" presetClass="entr" presetID="1">
                                  <p:stCondLst>
                                    <p:cond delay="0"/>
                                  </p:stCondLst>
                                  <p:childTnLst>
                                    <p:set>
                                      <p:cBhvr>
                                        <p:cTn id="303"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0" name="TextShape 1"/>
          <p:cNvSpPr txBox="1"/>
          <p:nvPr/>
        </p:nvSpPr>
        <p:spPr>
          <a:xfrm>
            <a:off x="3686040" y="6459840"/>
            <a:ext cx="4822560" cy="364680"/>
          </a:xfrm>
          <a:prstGeom prst="rect">
            <a:avLst/>
          </a:prstGeom>
          <a:noFill/>
          <a:ln>
            <a:noFill/>
          </a:ln>
        </p:spPr>
        <p:txBody>
          <a:bodyPr anchor="ctr"/>
          <a:p>
            <a:pPr>
              <a:lnSpc>
                <a:spcPct val="100000"/>
              </a:lnSpc>
            </a:pPr>
            <a:r>
              <a:rPr lang="en-US" sz="900" strike="noStrike">
                <a:solidFill>
                  <a:srgbClr val="ffffff"/>
                </a:solidFill>
                <a:latin typeface="Calibri"/>
              </a:rPr>
              <a:t>The Moss Group, Inc. </a:t>
            </a:r>
            <a:endParaRPr/>
          </a:p>
        </p:txBody>
      </p:sp>
      <p:sp>
        <p:nvSpPr>
          <p:cNvPr id="591" name="TextShape 2"/>
          <p:cNvSpPr txBox="1"/>
          <p:nvPr/>
        </p:nvSpPr>
        <p:spPr>
          <a:xfrm>
            <a:off x="9900360" y="6459840"/>
            <a:ext cx="1311840" cy="364680"/>
          </a:xfrm>
          <a:prstGeom prst="rect">
            <a:avLst/>
          </a:prstGeom>
          <a:noFill/>
          <a:ln>
            <a:noFill/>
          </a:ln>
        </p:spPr>
        <p:txBody>
          <a:bodyPr anchor="ctr"/>
          <a:p>
            <a:pPr algn="r">
              <a:lnSpc>
                <a:spcPct val="100000"/>
              </a:lnSpc>
            </a:pPr>
            <a:fld id="{19418383-1DBF-47D3-9F08-73C5C7F41424}" type="slidenum">
              <a:rPr lang="en-US" sz="1050" strike="noStrike">
                <a:solidFill>
                  <a:srgbClr val="ffffff"/>
                </a:solidFill>
                <a:latin typeface="Calibri"/>
              </a:rPr>
              <a:t>&lt;number&gt;</a:t>
            </a:fld>
            <a:endParaRPr/>
          </a:p>
        </p:txBody>
      </p:sp>
      <p:sp>
        <p:nvSpPr>
          <p:cNvPr id="592" name="TextShape 3"/>
          <p:cNvSpPr txBox="1"/>
          <p:nvPr/>
        </p:nvSpPr>
        <p:spPr>
          <a:xfrm>
            <a:off x="0" y="-571680"/>
            <a:ext cx="10464480" cy="1142640"/>
          </a:xfrm>
          <a:prstGeom prst="rect">
            <a:avLst/>
          </a:prstGeom>
          <a:noFill/>
          <a:ln>
            <a:noFill/>
          </a:ln>
        </p:spPr>
        <p:txBody>
          <a:bodyPr anchor="b"/>
          <a:p>
            <a:pPr>
              <a:lnSpc>
                <a:spcPct val="85000"/>
              </a:lnSpc>
            </a:pPr>
            <a:r>
              <a:rPr lang="en-US" sz="2800" strike="noStrike">
                <a:solidFill>
                  <a:srgbClr val="404040"/>
                </a:solidFill>
                <a:latin typeface="Calibri Light"/>
              </a:rPr>
              <a:t>How prepared are staff in this agency to supervise transgender residents?</a:t>
            </a:r>
            <a:endParaRPr/>
          </a:p>
        </p:txBody>
      </p:sp>
      <p:sp>
        <p:nvSpPr>
          <p:cNvPr id="593" name="TextShape 4"/>
          <p:cNvSpPr txBox="1"/>
          <p:nvPr/>
        </p:nvSpPr>
        <p:spPr>
          <a:xfrm>
            <a:off x="0" y="571680"/>
            <a:ext cx="5486040" cy="3507840"/>
          </a:xfrm>
          <a:prstGeom prst="rect">
            <a:avLst/>
          </a:prstGeom>
          <a:noFill/>
          <a:ln>
            <a:noFill/>
          </a:ln>
        </p:spPr>
        <p:txBody>
          <a:bodyPr lIns="0" rIns="0"/>
          <a:p>
            <a:pPr>
              <a:lnSpc>
                <a:spcPct val="100000"/>
              </a:lnSpc>
              <a:buFont typeface="Wingdings 2" charset="2"/>
              <a:buAutoNum type="arabicPeriod"/>
            </a:pPr>
            <a:r>
              <a:rPr lang="en-US" sz="2400" strike="noStrike">
                <a:solidFill>
                  <a:srgbClr val="404040"/>
                </a:solidFill>
                <a:latin typeface="Calibri"/>
              </a:rPr>
              <a:t>Very</a:t>
            </a:r>
            <a:endParaRPr/>
          </a:p>
          <a:p>
            <a:pPr>
              <a:lnSpc>
                <a:spcPct val="100000"/>
              </a:lnSpc>
              <a:buFont typeface="Wingdings 2" charset="2"/>
              <a:buAutoNum type="arabicPeriod"/>
            </a:pPr>
            <a:r>
              <a:rPr lang="en-US" sz="2400" strike="noStrike">
                <a:solidFill>
                  <a:srgbClr val="404040"/>
                </a:solidFill>
                <a:latin typeface="Calibri"/>
              </a:rPr>
              <a:t>Somewhat</a:t>
            </a:r>
            <a:endParaRPr/>
          </a:p>
          <a:p>
            <a:pPr>
              <a:lnSpc>
                <a:spcPct val="100000"/>
              </a:lnSpc>
              <a:buFont typeface="Wingdings 2" charset="2"/>
              <a:buAutoNum type="arabicPeriod"/>
            </a:pPr>
            <a:r>
              <a:rPr lang="en-US" sz="2400" strike="noStrike">
                <a:solidFill>
                  <a:srgbClr val="404040"/>
                </a:solidFill>
                <a:latin typeface="Calibri"/>
              </a:rPr>
              <a:t>Not at all</a:t>
            </a:r>
            <a:endParaRPr/>
          </a:p>
        </p:txBody>
      </p:sp>
      <p:pic>
        <p:nvPicPr>
          <p:cNvPr id="594" name="" descr=""/>
          <p:cNvPicPr/>
          <p:nvPr/>
        </p:nvPicPr>
        <p:blipFill>
          <a:blip r:embed="rId1"/>
          <a:stretch/>
        </p:blipFill>
        <p:spPr>
          <a:xfrm>
            <a:off x="6006960" y="1650960"/>
            <a:ext cx="6095880" cy="5143680"/>
          </a:xfrm>
          <a:prstGeom prst="rect">
            <a:avLst/>
          </a:prstGeom>
          <a:ln>
            <a:solidFill>
              <a:srgbClr val="3465a4"/>
            </a:solidFill>
          </a:ln>
        </p:spPr>
      </p:pic>
    </p:spTree>
  </p:cSld>
  <p:timing>
    <p:tnLst>
      <p:par>
        <p:cTn id="304" dur="indefinite" restart="never" nodeType="tmRoot">
          <p:childTnLst>
            <p:seq>
              <p:cTn id="305" dur="indefinite" nodeType="mainSeq">
                <p:childTnLst>
                  <p:par>
                    <p:cTn id="306" fill="hold">
                      <p:stCondLst>
                        <p:cond delay="indefinite"/>
                      </p:stCondLst>
                      <p:childTnLst>
                        <p:par>
                          <p:cTn id="307" fill="hold">
                            <p:stCondLst>
                              <p:cond delay="0"/>
                            </p:stCondLst>
                            <p:childTnLst>
                              <p:par>
                                <p:cTn id="308" nodeType="clickEffect" fill="hold" presetClass="entr" presetID="1">
                                  <p:stCondLst>
                                    <p:cond delay="0"/>
                                  </p:stCondLst>
                                  <p:childTnLst>
                                    <p:set>
                                      <p:cBhvr>
                                        <p:cTn id="309"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5" name="TextShape 1"/>
          <p:cNvSpPr txBox="1"/>
          <p:nvPr/>
        </p:nvSpPr>
        <p:spPr>
          <a:xfrm>
            <a:off x="3686040" y="6459840"/>
            <a:ext cx="4822560" cy="364680"/>
          </a:xfrm>
          <a:prstGeom prst="rect">
            <a:avLst/>
          </a:prstGeom>
          <a:noFill/>
          <a:ln>
            <a:noFill/>
          </a:ln>
        </p:spPr>
        <p:txBody>
          <a:bodyPr anchor="ctr"/>
          <a:p>
            <a:pPr>
              <a:lnSpc>
                <a:spcPct val="100000"/>
              </a:lnSpc>
            </a:pPr>
            <a:r>
              <a:rPr lang="en-US" sz="900" strike="noStrike">
                <a:solidFill>
                  <a:srgbClr val="ffffff"/>
                </a:solidFill>
                <a:latin typeface="Calibri"/>
              </a:rPr>
              <a:t>The Moss Group, Inc. </a:t>
            </a:r>
            <a:endParaRPr/>
          </a:p>
        </p:txBody>
      </p:sp>
      <p:sp>
        <p:nvSpPr>
          <p:cNvPr id="596" name="TextShape 2"/>
          <p:cNvSpPr txBox="1"/>
          <p:nvPr/>
        </p:nvSpPr>
        <p:spPr>
          <a:xfrm>
            <a:off x="9900360" y="6459840"/>
            <a:ext cx="1311840" cy="364680"/>
          </a:xfrm>
          <a:prstGeom prst="rect">
            <a:avLst/>
          </a:prstGeom>
          <a:noFill/>
          <a:ln>
            <a:noFill/>
          </a:ln>
        </p:spPr>
        <p:txBody>
          <a:bodyPr anchor="ctr"/>
          <a:p>
            <a:pPr algn="r">
              <a:lnSpc>
                <a:spcPct val="100000"/>
              </a:lnSpc>
            </a:pPr>
            <a:fld id="{E582A9FB-C4C1-429F-B91E-9E02F6BA1ACC}" type="slidenum">
              <a:rPr lang="en-US" sz="1050" strike="noStrike">
                <a:solidFill>
                  <a:srgbClr val="ffffff"/>
                </a:solidFill>
                <a:latin typeface="Calibri"/>
              </a:rPr>
              <a:t>&lt;number&gt;</a:t>
            </a:fld>
            <a:endParaRPr/>
          </a:p>
        </p:txBody>
      </p:sp>
      <p:sp>
        <p:nvSpPr>
          <p:cNvPr id="597" name="TextShape 3"/>
          <p:cNvSpPr txBox="1"/>
          <p:nvPr/>
        </p:nvSpPr>
        <p:spPr>
          <a:xfrm>
            <a:off x="0" y="-571680"/>
            <a:ext cx="10464480" cy="1142640"/>
          </a:xfrm>
          <a:prstGeom prst="rect">
            <a:avLst/>
          </a:prstGeom>
          <a:noFill/>
          <a:ln>
            <a:noFill/>
          </a:ln>
        </p:spPr>
        <p:txBody>
          <a:bodyPr anchor="b"/>
          <a:p>
            <a:pPr>
              <a:lnSpc>
                <a:spcPct val="85000"/>
              </a:lnSpc>
            </a:pPr>
            <a:r>
              <a:rPr lang="en-US" sz="2800" strike="noStrike">
                <a:solidFill>
                  <a:srgbClr val="404040"/>
                </a:solidFill>
                <a:latin typeface="Calibri Light"/>
              </a:rPr>
              <a:t>How accepting are staff in this agency of non-heterosexual residents?</a:t>
            </a:r>
            <a:endParaRPr/>
          </a:p>
        </p:txBody>
      </p:sp>
      <p:sp>
        <p:nvSpPr>
          <p:cNvPr id="598" name="TextShape 4"/>
          <p:cNvSpPr txBox="1"/>
          <p:nvPr/>
        </p:nvSpPr>
        <p:spPr>
          <a:xfrm>
            <a:off x="0" y="571680"/>
            <a:ext cx="5486040" cy="3507840"/>
          </a:xfrm>
          <a:prstGeom prst="rect">
            <a:avLst/>
          </a:prstGeom>
          <a:noFill/>
          <a:ln>
            <a:noFill/>
          </a:ln>
        </p:spPr>
        <p:txBody>
          <a:bodyPr lIns="0" rIns="0"/>
          <a:p>
            <a:pPr>
              <a:lnSpc>
                <a:spcPct val="100000"/>
              </a:lnSpc>
              <a:buFont typeface="Wingdings 2" charset="2"/>
              <a:buAutoNum type="arabicPeriod"/>
            </a:pPr>
            <a:r>
              <a:rPr lang="en-US" sz="2400" strike="noStrike">
                <a:solidFill>
                  <a:srgbClr val="404040"/>
                </a:solidFill>
                <a:latin typeface="Calibri"/>
              </a:rPr>
              <a:t>Very</a:t>
            </a:r>
            <a:endParaRPr/>
          </a:p>
          <a:p>
            <a:pPr>
              <a:lnSpc>
                <a:spcPct val="100000"/>
              </a:lnSpc>
              <a:buFont typeface="Wingdings 2" charset="2"/>
              <a:buAutoNum type="arabicPeriod"/>
            </a:pPr>
            <a:r>
              <a:rPr lang="en-US" sz="2400" strike="noStrike">
                <a:solidFill>
                  <a:srgbClr val="404040"/>
                </a:solidFill>
                <a:latin typeface="Calibri"/>
              </a:rPr>
              <a:t>Somewhat</a:t>
            </a:r>
            <a:endParaRPr/>
          </a:p>
          <a:p>
            <a:pPr>
              <a:lnSpc>
                <a:spcPct val="100000"/>
              </a:lnSpc>
              <a:buFont typeface="Wingdings 2" charset="2"/>
              <a:buAutoNum type="arabicPeriod"/>
            </a:pPr>
            <a:r>
              <a:rPr lang="en-US" sz="2400" strike="noStrike">
                <a:solidFill>
                  <a:srgbClr val="404040"/>
                </a:solidFill>
                <a:latin typeface="Calibri"/>
              </a:rPr>
              <a:t>Not at all</a:t>
            </a:r>
            <a:endParaRPr/>
          </a:p>
        </p:txBody>
      </p:sp>
      <p:pic>
        <p:nvPicPr>
          <p:cNvPr id="599" name="" descr=""/>
          <p:cNvPicPr/>
          <p:nvPr/>
        </p:nvPicPr>
        <p:blipFill>
          <a:blip r:embed="rId1"/>
          <a:stretch/>
        </p:blipFill>
        <p:spPr>
          <a:xfrm>
            <a:off x="6006960" y="1650960"/>
            <a:ext cx="6095880" cy="5143680"/>
          </a:xfrm>
          <a:prstGeom prst="rect">
            <a:avLst/>
          </a:prstGeom>
          <a:ln>
            <a:solidFill>
              <a:srgbClr val="3465a4"/>
            </a:solidFill>
          </a:ln>
        </p:spPr>
      </p:pic>
    </p:spTree>
  </p:cSld>
  <p:timing>
    <p:tnLst>
      <p:par>
        <p:cTn id="310" dur="indefinite" restart="never" nodeType="tmRoot">
          <p:childTnLst>
            <p:seq>
              <p:cTn id="311" dur="indefinite" nodeType="mainSeq">
                <p:childTnLst>
                  <p:par>
                    <p:cTn id="312" fill="hold">
                      <p:stCondLst>
                        <p:cond delay="indefinite"/>
                      </p:stCondLst>
                      <p:childTnLst>
                        <p:par>
                          <p:cTn id="313" fill="hold">
                            <p:stCondLst>
                              <p:cond delay="0"/>
                            </p:stCondLst>
                            <p:childTnLst>
                              <p:par>
                                <p:cTn id="314" nodeType="clickEffect" fill="hold" presetClass="entr" presetID="1">
                                  <p:stCondLst>
                                    <p:cond delay="0"/>
                                  </p:stCondLst>
                                  <p:childTnLst>
                                    <p:set>
                                      <p:cBhvr>
                                        <p:cTn id="315"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0" name="TextShape 1"/>
          <p:cNvSpPr txBox="1"/>
          <p:nvPr/>
        </p:nvSpPr>
        <p:spPr>
          <a:xfrm>
            <a:off x="3686040" y="6459840"/>
            <a:ext cx="4822560" cy="364680"/>
          </a:xfrm>
          <a:prstGeom prst="rect">
            <a:avLst/>
          </a:prstGeom>
          <a:noFill/>
          <a:ln>
            <a:noFill/>
          </a:ln>
        </p:spPr>
        <p:txBody>
          <a:bodyPr anchor="ctr"/>
          <a:p>
            <a:pPr>
              <a:lnSpc>
                <a:spcPct val="100000"/>
              </a:lnSpc>
            </a:pPr>
            <a:r>
              <a:rPr lang="en-US" sz="900" strike="noStrike">
                <a:solidFill>
                  <a:srgbClr val="ffffff"/>
                </a:solidFill>
                <a:latin typeface="Calibri"/>
              </a:rPr>
              <a:t>The Moss Group, Inc. </a:t>
            </a:r>
            <a:endParaRPr/>
          </a:p>
        </p:txBody>
      </p:sp>
      <p:sp>
        <p:nvSpPr>
          <p:cNvPr id="601" name="TextShape 2"/>
          <p:cNvSpPr txBox="1"/>
          <p:nvPr/>
        </p:nvSpPr>
        <p:spPr>
          <a:xfrm>
            <a:off x="9900360" y="6459840"/>
            <a:ext cx="1311840" cy="364680"/>
          </a:xfrm>
          <a:prstGeom prst="rect">
            <a:avLst/>
          </a:prstGeom>
          <a:noFill/>
          <a:ln>
            <a:noFill/>
          </a:ln>
        </p:spPr>
        <p:txBody>
          <a:bodyPr anchor="ctr"/>
          <a:p>
            <a:pPr algn="r">
              <a:lnSpc>
                <a:spcPct val="100000"/>
              </a:lnSpc>
            </a:pPr>
            <a:fld id="{A62AE009-4431-4947-9658-71ED015971A6}" type="slidenum">
              <a:rPr lang="en-US" sz="1050" strike="noStrike">
                <a:solidFill>
                  <a:srgbClr val="ffffff"/>
                </a:solidFill>
                <a:latin typeface="Calibri"/>
              </a:rPr>
              <a:t>&lt;number&gt;</a:t>
            </a:fld>
            <a:endParaRPr/>
          </a:p>
        </p:txBody>
      </p:sp>
      <p:sp>
        <p:nvSpPr>
          <p:cNvPr id="602" name="TextShape 3"/>
          <p:cNvSpPr txBox="1"/>
          <p:nvPr/>
        </p:nvSpPr>
        <p:spPr>
          <a:xfrm>
            <a:off x="0" y="-205560"/>
            <a:ext cx="10464480" cy="1142640"/>
          </a:xfrm>
          <a:prstGeom prst="rect">
            <a:avLst/>
          </a:prstGeom>
          <a:noFill/>
          <a:ln>
            <a:noFill/>
          </a:ln>
        </p:spPr>
        <p:txBody>
          <a:bodyPr anchor="b"/>
          <a:p>
            <a:pPr>
              <a:lnSpc>
                <a:spcPct val="85000"/>
              </a:lnSpc>
            </a:pPr>
            <a:r>
              <a:rPr lang="en-US" sz="2800" strike="noStrike">
                <a:solidFill>
                  <a:srgbClr val="404040"/>
                </a:solidFill>
                <a:latin typeface="Calibri Light"/>
              </a:rPr>
              <a:t>How accepting are residents in this agency of other non-heterosexual residents?</a:t>
            </a:r>
            <a:endParaRPr/>
          </a:p>
        </p:txBody>
      </p:sp>
      <p:sp>
        <p:nvSpPr>
          <p:cNvPr id="603" name="TextShape 4"/>
          <p:cNvSpPr txBox="1"/>
          <p:nvPr/>
        </p:nvSpPr>
        <p:spPr>
          <a:xfrm>
            <a:off x="0" y="937440"/>
            <a:ext cx="5486040" cy="3507840"/>
          </a:xfrm>
          <a:prstGeom prst="rect">
            <a:avLst/>
          </a:prstGeom>
          <a:noFill/>
          <a:ln>
            <a:noFill/>
          </a:ln>
        </p:spPr>
        <p:txBody>
          <a:bodyPr lIns="0" rIns="0"/>
          <a:p>
            <a:pPr>
              <a:lnSpc>
                <a:spcPct val="100000"/>
              </a:lnSpc>
              <a:buFont typeface="Wingdings 2" charset="2"/>
              <a:buAutoNum type="arabicPeriod"/>
            </a:pPr>
            <a:r>
              <a:rPr lang="en-US" sz="2400" strike="noStrike">
                <a:solidFill>
                  <a:srgbClr val="404040"/>
                </a:solidFill>
                <a:latin typeface="Calibri"/>
              </a:rPr>
              <a:t>Very</a:t>
            </a:r>
            <a:endParaRPr/>
          </a:p>
          <a:p>
            <a:pPr>
              <a:lnSpc>
                <a:spcPct val="100000"/>
              </a:lnSpc>
              <a:buFont typeface="Wingdings 2" charset="2"/>
              <a:buAutoNum type="arabicPeriod"/>
            </a:pPr>
            <a:r>
              <a:rPr lang="en-US" sz="2400" strike="noStrike">
                <a:solidFill>
                  <a:srgbClr val="404040"/>
                </a:solidFill>
                <a:latin typeface="Calibri"/>
              </a:rPr>
              <a:t>Somewhat</a:t>
            </a:r>
            <a:endParaRPr/>
          </a:p>
          <a:p>
            <a:pPr>
              <a:lnSpc>
                <a:spcPct val="100000"/>
              </a:lnSpc>
              <a:buFont typeface="Wingdings 2" charset="2"/>
              <a:buAutoNum type="arabicPeriod"/>
            </a:pPr>
            <a:r>
              <a:rPr lang="en-US" sz="2400" strike="noStrike">
                <a:solidFill>
                  <a:srgbClr val="404040"/>
                </a:solidFill>
                <a:latin typeface="Calibri"/>
              </a:rPr>
              <a:t>Not at all</a:t>
            </a:r>
            <a:endParaRPr/>
          </a:p>
        </p:txBody>
      </p:sp>
      <p:pic>
        <p:nvPicPr>
          <p:cNvPr id="604" name="" descr=""/>
          <p:cNvPicPr/>
          <p:nvPr/>
        </p:nvPicPr>
        <p:blipFill>
          <a:blip r:embed="rId1"/>
          <a:stretch/>
        </p:blipFill>
        <p:spPr>
          <a:xfrm>
            <a:off x="6006960" y="1650960"/>
            <a:ext cx="6095880" cy="5143680"/>
          </a:xfrm>
          <a:prstGeom prst="rect">
            <a:avLst/>
          </a:prstGeom>
          <a:ln>
            <a:solidFill>
              <a:srgbClr val="3465a4"/>
            </a:solidFill>
          </a:ln>
        </p:spPr>
      </p:pic>
    </p:spTree>
  </p:cSld>
  <p:timing>
    <p:tnLst>
      <p:par>
        <p:cTn id="316" dur="indefinite" restart="never" nodeType="tmRoot">
          <p:childTnLst>
            <p:seq>
              <p:cTn id="317" dur="indefinite" nodeType="mainSeq">
                <p:childTnLst>
                  <p:par>
                    <p:cTn id="318" fill="hold">
                      <p:stCondLst>
                        <p:cond delay="indefinite"/>
                      </p:stCondLst>
                      <p:childTnLst>
                        <p:par>
                          <p:cTn id="319" fill="hold">
                            <p:stCondLst>
                              <p:cond delay="0"/>
                            </p:stCondLst>
                            <p:childTnLst>
                              <p:par>
                                <p:cTn id="320" nodeType="clickEffect" fill="hold" presetClass="entr" presetID="1">
                                  <p:stCondLst>
                                    <p:cond delay="0"/>
                                  </p:stCondLst>
                                  <p:childTnLst>
                                    <p:set>
                                      <p:cBhvr>
                                        <p:cTn id="321"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5" name="TextShape 1"/>
          <p:cNvSpPr txBox="1"/>
          <p:nvPr/>
        </p:nvSpPr>
        <p:spPr>
          <a:xfrm>
            <a:off x="3686040" y="6459840"/>
            <a:ext cx="4822560" cy="364680"/>
          </a:xfrm>
          <a:prstGeom prst="rect">
            <a:avLst/>
          </a:prstGeom>
          <a:noFill/>
          <a:ln>
            <a:noFill/>
          </a:ln>
        </p:spPr>
        <p:txBody>
          <a:bodyPr anchor="ctr"/>
          <a:p>
            <a:pPr>
              <a:lnSpc>
                <a:spcPct val="100000"/>
              </a:lnSpc>
            </a:pPr>
            <a:r>
              <a:rPr lang="en-US" sz="900" strike="noStrike">
                <a:solidFill>
                  <a:srgbClr val="ffffff"/>
                </a:solidFill>
                <a:latin typeface="Calibri"/>
              </a:rPr>
              <a:t>The Moss Group, Inc. </a:t>
            </a:r>
            <a:endParaRPr/>
          </a:p>
        </p:txBody>
      </p:sp>
      <p:sp>
        <p:nvSpPr>
          <p:cNvPr id="606" name="TextShape 2"/>
          <p:cNvSpPr txBox="1"/>
          <p:nvPr/>
        </p:nvSpPr>
        <p:spPr>
          <a:xfrm>
            <a:off x="9900360" y="6459840"/>
            <a:ext cx="1311840" cy="364680"/>
          </a:xfrm>
          <a:prstGeom prst="rect">
            <a:avLst/>
          </a:prstGeom>
          <a:noFill/>
          <a:ln>
            <a:noFill/>
          </a:ln>
        </p:spPr>
        <p:txBody>
          <a:bodyPr anchor="ctr"/>
          <a:p>
            <a:pPr algn="r">
              <a:lnSpc>
                <a:spcPct val="100000"/>
              </a:lnSpc>
            </a:pPr>
            <a:fld id="{9CE8249B-3035-4280-859F-F5BE957CF315}" type="slidenum">
              <a:rPr lang="en-US" sz="1050" strike="noStrike">
                <a:solidFill>
                  <a:srgbClr val="ffffff"/>
                </a:solidFill>
                <a:latin typeface="Calibri"/>
              </a:rPr>
              <a:t>&lt;number&gt;</a:t>
            </a:fld>
            <a:endParaRPr/>
          </a:p>
        </p:txBody>
      </p:sp>
      <p:sp>
        <p:nvSpPr>
          <p:cNvPr id="607" name="TextShape 3"/>
          <p:cNvSpPr txBox="1"/>
          <p:nvPr/>
        </p:nvSpPr>
        <p:spPr>
          <a:xfrm>
            <a:off x="0" y="-571680"/>
            <a:ext cx="10464480" cy="1142640"/>
          </a:xfrm>
          <a:prstGeom prst="rect">
            <a:avLst/>
          </a:prstGeom>
          <a:noFill/>
          <a:ln>
            <a:noFill/>
          </a:ln>
        </p:spPr>
        <p:txBody>
          <a:bodyPr anchor="b"/>
          <a:p>
            <a:pPr>
              <a:lnSpc>
                <a:spcPct val="85000"/>
              </a:lnSpc>
            </a:pPr>
            <a:r>
              <a:rPr lang="en-US" sz="2800" strike="noStrike">
                <a:solidFill>
                  <a:srgbClr val="404040"/>
                </a:solidFill>
                <a:latin typeface="Calibri Light"/>
              </a:rPr>
              <a:t>How accepting are volunteers in this agency of LGBTQI residents?</a:t>
            </a:r>
            <a:endParaRPr/>
          </a:p>
        </p:txBody>
      </p:sp>
      <p:sp>
        <p:nvSpPr>
          <p:cNvPr id="608" name="TextShape 4"/>
          <p:cNvSpPr txBox="1"/>
          <p:nvPr/>
        </p:nvSpPr>
        <p:spPr>
          <a:xfrm>
            <a:off x="0" y="571680"/>
            <a:ext cx="5486040" cy="3507840"/>
          </a:xfrm>
          <a:prstGeom prst="rect">
            <a:avLst/>
          </a:prstGeom>
          <a:noFill/>
          <a:ln>
            <a:noFill/>
          </a:ln>
        </p:spPr>
        <p:txBody>
          <a:bodyPr lIns="0" rIns="0"/>
          <a:p>
            <a:pPr>
              <a:lnSpc>
                <a:spcPct val="100000"/>
              </a:lnSpc>
              <a:buFont typeface="Wingdings 2" charset="2"/>
              <a:buAutoNum type="arabicPeriod"/>
            </a:pPr>
            <a:r>
              <a:rPr lang="en-US" sz="2400" strike="noStrike">
                <a:solidFill>
                  <a:srgbClr val="404040"/>
                </a:solidFill>
                <a:latin typeface="Calibri"/>
              </a:rPr>
              <a:t>Very</a:t>
            </a:r>
            <a:endParaRPr/>
          </a:p>
          <a:p>
            <a:pPr>
              <a:lnSpc>
                <a:spcPct val="100000"/>
              </a:lnSpc>
              <a:buFont typeface="Wingdings 2" charset="2"/>
              <a:buAutoNum type="arabicPeriod"/>
            </a:pPr>
            <a:r>
              <a:rPr lang="en-US" sz="2400" strike="noStrike">
                <a:solidFill>
                  <a:srgbClr val="404040"/>
                </a:solidFill>
                <a:latin typeface="Calibri"/>
              </a:rPr>
              <a:t>Somewhat</a:t>
            </a:r>
            <a:endParaRPr/>
          </a:p>
          <a:p>
            <a:pPr>
              <a:lnSpc>
                <a:spcPct val="100000"/>
              </a:lnSpc>
              <a:buFont typeface="Wingdings 2" charset="2"/>
              <a:buAutoNum type="arabicPeriod"/>
            </a:pPr>
            <a:r>
              <a:rPr lang="en-US" sz="2400" strike="noStrike">
                <a:solidFill>
                  <a:srgbClr val="404040"/>
                </a:solidFill>
                <a:latin typeface="Calibri"/>
              </a:rPr>
              <a:t>Not at all</a:t>
            </a:r>
            <a:endParaRPr/>
          </a:p>
        </p:txBody>
      </p:sp>
      <p:pic>
        <p:nvPicPr>
          <p:cNvPr id="609" name="" descr=""/>
          <p:cNvPicPr/>
          <p:nvPr/>
        </p:nvPicPr>
        <p:blipFill>
          <a:blip r:embed="rId1"/>
          <a:stretch/>
        </p:blipFill>
        <p:spPr>
          <a:xfrm>
            <a:off x="6006960" y="1650960"/>
            <a:ext cx="6095880" cy="5143680"/>
          </a:xfrm>
          <a:prstGeom prst="rect">
            <a:avLst/>
          </a:prstGeom>
          <a:ln>
            <a:solidFill>
              <a:srgbClr val="3465a4"/>
            </a:solidFill>
          </a:ln>
        </p:spPr>
      </p:pic>
    </p:spTree>
  </p:cSld>
  <p:timing>
    <p:tnLst>
      <p:par>
        <p:cTn id="322" dur="indefinite" restart="never" nodeType="tmRoot">
          <p:childTnLst>
            <p:seq>
              <p:cTn id="323" dur="indefinite" nodeType="mainSeq">
                <p:childTnLst>
                  <p:par>
                    <p:cTn id="324" fill="hold">
                      <p:stCondLst>
                        <p:cond delay="indefinite"/>
                      </p:stCondLst>
                      <p:childTnLst>
                        <p:par>
                          <p:cTn id="325" fill="hold">
                            <p:stCondLst>
                              <p:cond delay="0"/>
                            </p:stCondLst>
                            <p:childTnLst>
                              <p:par>
                                <p:cTn id="326" nodeType="clickEffect" fill="hold" presetClass="entr" presetID="1">
                                  <p:stCondLst>
                                    <p:cond delay="0"/>
                                  </p:stCondLst>
                                  <p:childTnLst>
                                    <p:set>
                                      <p:cBhvr>
                                        <p:cTn id="327"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10" name="TextShape 1"/>
          <p:cNvSpPr txBox="1"/>
          <p:nvPr/>
        </p:nvSpPr>
        <p:spPr>
          <a:xfrm>
            <a:off x="3686040" y="6459840"/>
            <a:ext cx="4822560" cy="364680"/>
          </a:xfrm>
          <a:prstGeom prst="rect">
            <a:avLst/>
          </a:prstGeom>
          <a:noFill/>
          <a:ln>
            <a:noFill/>
          </a:ln>
        </p:spPr>
        <p:txBody>
          <a:bodyPr anchor="ctr"/>
          <a:p>
            <a:pPr>
              <a:lnSpc>
                <a:spcPct val="100000"/>
              </a:lnSpc>
            </a:pPr>
            <a:r>
              <a:rPr lang="en-US" sz="900" strike="noStrike">
                <a:solidFill>
                  <a:srgbClr val="ffffff"/>
                </a:solidFill>
                <a:latin typeface="Calibri"/>
              </a:rPr>
              <a:t>The Moss Group, Inc. </a:t>
            </a:r>
            <a:endParaRPr/>
          </a:p>
        </p:txBody>
      </p:sp>
      <p:sp>
        <p:nvSpPr>
          <p:cNvPr id="611" name="TextShape 2"/>
          <p:cNvSpPr txBox="1"/>
          <p:nvPr/>
        </p:nvSpPr>
        <p:spPr>
          <a:xfrm>
            <a:off x="9900360" y="6459840"/>
            <a:ext cx="1311840" cy="364680"/>
          </a:xfrm>
          <a:prstGeom prst="rect">
            <a:avLst/>
          </a:prstGeom>
          <a:noFill/>
          <a:ln>
            <a:noFill/>
          </a:ln>
        </p:spPr>
        <p:txBody>
          <a:bodyPr anchor="ctr"/>
          <a:p>
            <a:pPr algn="r">
              <a:lnSpc>
                <a:spcPct val="100000"/>
              </a:lnSpc>
            </a:pPr>
            <a:fld id="{5E25B2B5-40E7-499F-9335-A85FB1530FCF}" type="slidenum">
              <a:rPr lang="en-US" sz="1050" strike="noStrike">
                <a:solidFill>
                  <a:srgbClr val="ffffff"/>
                </a:solidFill>
                <a:latin typeface="Calibri"/>
              </a:rPr>
              <a:t>&lt;number&gt;</a:t>
            </a:fld>
            <a:endParaRPr/>
          </a:p>
        </p:txBody>
      </p:sp>
      <p:sp>
        <p:nvSpPr>
          <p:cNvPr id="612" name="TextShape 3"/>
          <p:cNvSpPr txBox="1"/>
          <p:nvPr/>
        </p:nvSpPr>
        <p:spPr>
          <a:xfrm>
            <a:off x="0" y="-226440"/>
            <a:ext cx="10464480" cy="1142640"/>
          </a:xfrm>
          <a:prstGeom prst="rect">
            <a:avLst/>
          </a:prstGeom>
          <a:noFill/>
          <a:ln>
            <a:noFill/>
          </a:ln>
        </p:spPr>
        <p:txBody>
          <a:bodyPr anchor="b"/>
          <a:p>
            <a:pPr>
              <a:lnSpc>
                <a:spcPct val="85000"/>
              </a:lnSpc>
            </a:pPr>
            <a:r>
              <a:rPr lang="en-US" sz="2800" strike="noStrike">
                <a:solidFill>
                  <a:srgbClr val="404040"/>
                </a:solidFill>
                <a:latin typeface="Calibri Light"/>
              </a:rPr>
              <a:t>How accepting are staff in this agency of transgender or gender non-conforming residents?</a:t>
            </a:r>
            <a:endParaRPr/>
          </a:p>
        </p:txBody>
      </p:sp>
      <p:sp>
        <p:nvSpPr>
          <p:cNvPr id="613" name="TextShape 4"/>
          <p:cNvSpPr txBox="1"/>
          <p:nvPr/>
        </p:nvSpPr>
        <p:spPr>
          <a:xfrm>
            <a:off x="0" y="916560"/>
            <a:ext cx="5486040" cy="3507840"/>
          </a:xfrm>
          <a:prstGeom prst="rect">
            <a:avLst/>
          </a:prstGeom>
          <a:noFill/>
          <a:ln>
            <a:noFill/>
          </a:ln>
        </p:spPr>
        <p:txBody>
          <a:bodyPr lIns="0" rIns="0"/>
          <a:p>
            <a:pPr>
              <a:lnSpc>
                <a:spcPct val="100000"/>
              </a:lnSpc>
              <a:buFont typeface="Wingdings 2" charset="2"/>
              <a:buAutoNum type="arabicPeriod"/>
            </a:pPr>
            <a:r>
              <a:rPr lang="en-US" sz="2400" strike="noStrike">
                <a:solidFill>
                  <a:srgbClr val="404040"/>
                </a:solidFill>
                <a:latin typeface="Calibri"/>
              </a:rPr>
              <a:t>Very</a:t>
            </a:r>
            <a:endParaRPr/>
          </a:p>
          <a:p>
            <a:pPr>
              <a:lnSpc>
                <a:spcPct val="100000"/>
              </a:lnSpc>
              <a:buFont typeface="Wingdings 2" charset="2"/>
              <a:buAutoNum type="arabicPeriod"/>
            </a:pPr>
            <a:r>
              <a:rPr lang="en-US" sz="2400" strike="noStrike">
                <a:solidFill>
                  <a:srgbClr val="404040"/>
                </a:solidFill>
                <a:latin typeface="Calibri"/>
              </a:rPr>
              <a:t>Somewhat</a:t>
            </a:r>
            <a:endParaRPr/>
          </a:p>
          <a:p>
            <a:pPr>
              <a:lnSpc>
                <a:spcPct val="100000"/>
              </a:lnSpc>
              <a:buFont typeface="Wingdings 2" charset="2"/>
              <a:buAutoNum type="arabicPeriod"/>
            </a:pPr>
            <a:r>
              <a:rPr lang="en-US" sz="2400" strike="noStrike">
                <a:solidFill>
                  <a:srgbClr val="404040"/>
                </a:solidFill>
                <a:latin typeface="Calibri"/>
              </a:rPr>
              <a:t>Not at all</a:t>
            </a:r>
            <a:endParaRPr/>
          </a:p>
        </p:txBody>
      </p:sp>
      <p:pic>
        <p:nvPicPr>
          <p:cNvPr id="614" name="" descr=""/>
          <p:cNvPicPr/>
          <p:nvPr/>
        </p:nvPicPr>
        <p:blipFill>
          <a:blip r:embed="rId1"/>
          <a:stretch/>
        </p:blipFill>
        <p:spPr>
          <a:xfrm>
            <a:off x="6006960" y="1650960"/>
            <a:ext cx="6095880" cy="5143680"/>
          </a:xfrm>
          <a:prstGeom prst="rect">
            <a:avLst/>
          </a:prstGeom>
          <a:ln>
            <a:solidFill>
              <a:srgbClr val="3465a4"/>
            </a:solidFill>
          </a:ln>
        </p:spPr>
      </p:pic>
    </p:spTree>
  </p:cSld>
  <p:timing>
    <p:tnLst>
      <p:par>
        <p:cTn id="328" dur="indefinite" restart="never" nodeType="tmRoot">
          <p:childTnLst>
            <p:seq>
              <p:cTn id="329" dur="indefinite" nodeType="mainSeq">
                <p:childTnLst>
                  <p:par>
                    <p:cTn id="330" fill="hold">
                      <p:stCondLst>
                        <p:cond delay="indefinite"/>
                      </p:stCondLst>
                      <p:childTnLst>
                        <p:par>
                          <p:cTn id="331" fill="hold">
                            <p:stCondLst>
                              <p:cond delay="0"/>
                            </p:stCondLst>
                            <p:childTnLst>
                              <p:par>
                                <p:cTn id="332" nodeType="clickEffect" fill="hold" presetClass="entr" presetID="1">
                                  <p:stCondLst>
                                    <p:cond delay="0"/>
                                  </p:stCondLst>
                                  <p:childTnLst>
                                    <p:set>
                                      <p:cBhvr>
                                        <p:cTn id="333"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2"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Objectives:</a:t>
            </a:r>
            <a:endParaRPr/>
          </a:p>
        </p:txBody>
      </p:sp>
      <p:sp>
        <p:nvSpPr>
          <p:cNvPr id="373" name="TextShape 2"/>
          <p:cNvSpPr txBox="1"/>
          <p:nvPr/>
        </p:nvSpPr>
        <p:spPr>
          <a:xfrm>
            <a:off x="1097280" y="1845720"/>
            <a:ext cx="10058040" cy="4368600"/>
          </a:xfrm>
          <a:prstGeom prst="rect">
            <a:avLst/>
          </a:prstGeom>
          <a:noFill/>
          <a:ln>
            <a:noFill/>
          </a:ln>
        </p:spPr>
        <p:txBody>
          <a:bodyPr lIns="0" rIns="0"/>
          <a:p>
            <a:pPr>
              <a:lnSpc>
                <a:spcPct val="100000"/>
              </a:lnSpc>
              <a:buFont typeface="Courier New"/>
              <a:buChar char="o"/>
            </a:pPr>
            <a:r>
              <a:rPr lang="en-US" sz="3000" strike="noStrike">
                <a:solidFill>
                  <a:srgbClr val="404040"/>
                </a:solidFill>
                <a:latin typeface="Calibri"/>
              </a:rPr>
              <a:t> </a:t>
            </a:r>
            <a:r>
              <a:rPr lang="en-US" sz="3000" strike="noStrike">
                <a:solidFill>
                  <a:srgbClr val="404040"/>
                </a:solidFill>
                <a:latin typeface="Calibri"/>
              </a:rPr>
              <a:t>Increased knowledge of the challenges faced by LGBTQI  residents;</a:t>
            </a:r>
            <a:endParaRPr/>
          </a:p>
          <a:p>
            <a:pPr>
              <a:lnSpc>
                <a:spcPct val="100000"/>
              </a:lnSpc>
              <a:buFont typeface="Courier New"/>
              <a:buChar char="o"/>
            </a:pPr>
            <a:r>
              <a:rPr lang="en-US" sz="3000" strike="noStrike">
                <a:solidFill>
                  <a:srgbClr val="404040"/>
                </a:solidFill>
                <a:latin typeface="Calibri"/>
              </a:rPr>
              <a:t> </a:t>
            </a:r>
            <a:r>
              <a:rPr lang="en-US" sz="3000" strike="noStrike">
                <a:solidFill>
                  <a:srgbClr val="404040"/>
                </a:solidFill>
                <a:latin typeface="Calibri"/>
              </a:rPr>
              <a:t>Increased knowledge of sexual orientation and/or gender identity and gender identity;</a:t>
            </a:r>
            <a:endParaRPr/>
          </a:p>
          <a:p>
            <a:pPr>
              <a:lnSpc>
                <a:spcPct val="100000"/>
              </a:lnSpc>
              <a:buFont typeface="Courier New"/>
              <a:buChar char="o"/>
            </a:pPr>
            <a:r>
              <a:rPr lang="en-US" sz="3000" strike="noStrike">
                <a:solidFill>
                  <a:srgbClr val="404040"/>
                </a:solidFill>
                <a:latin typeface="Calibri"/>
              </a:rPr>
              <a:t>Increased knowledge of the medical and mental health concerns of LGBTQI  residents, and the medical treatments available for transgender youth;</a:t>
            </a:r>
            <a:endParaRPr/>
          </a:p>
          <a:p>
            <a:pPr>
              <a:lnSpc>
                <a:spcPct val="100000"/>
              </a:lnSpc>
              <a:buFont typeface="Courier New"/>
              <a:buChar char="o"/>
            </a:pPr>
            <a:r>
              <a:rPr lang="en-US" sz="3000" strike="noStrike">
                <a:solidFill>
                  <a:srgbClr val="404040"/>
                </a:solidFill>
                <a:latin typeface="Calibri"/>
              </a:rPr>
              <a:t> </a:t>
            </a:r>
            <a:r>
              <a:rPr lang="en-US" sz="3000" strike="noStrike">
                <a:solidFill>
                  <a:srgbClr val="404040"/>
                </a:solidFill>
                <a:latin typeface="Calibri"/>
              </a:rPr>
              <a:t>Increased understanding of how best to interact with LGBTQI residents so as to avoid causing harm;</a:t>
            </a:r>
            <a:endParaRPr/>
          </a:p>
          <a:p>
            <a:pPr>
              <a:lnSpc>
                <a:spcPct val="100000"/>
              </a:lnSpc>
              <a:buFont typeface="Courier New"/>
              <a:buChar char="o"/>
            </a:pPr>
            <a:r>
              <a:rPr lang="en-US" sz="3000" strike="noStrike">
                <a:solidFill>
                  <a:srgbClr val="404040"/>
                </a:solidFill>
                <a:latin typeface="Calibri"/>
              </a:rPr>
              <a:t> </a:t>
            </a:r>
            <a:r>
              <a:rPr lang="en-US" sz="3000" strike="noStrike">
                <a:solidFill>
                  <a:srgbClr val="404040"/>
                </a:solidFill>
                <a:latin typeface="Calibri"/>
              </a:rPr>
              <a:t>Think critically about facility policies as they relate to LGBTQI youth.</a:t>
            </a:r>
            <a:endParaRPr/>
          </a:p>
          <a:p>
            <a:pPr>
              <a:lnSpc>
                <a:spcPct val="100000"/>
              </a:lnSpc>
            </a:pPr>
            <a:endParaRPr/>
          </a:p>
          <a:p>
            <a:pPr>
              <a:lnSpc>
                <a:spcPct val="100000"/>
              </a:lnSpc>
            </a:pPr>
            <a:endParaRPr/>
          </a:p>
          <a:p>
            <a:pPr>
              <a:lnSpc>
                <a:spcPct val="100000"/>
              </a:lnSpc>
            </a:pPr>
            <a:endParaRPr/>
          </a:p>
        </p:txBody>
      </p:sp>
      <p:sp>
        <p:nvSpPr>
          <p:cNvPr id="374"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375" name="TextShape 4"/>
          <p:cNvSpPr txBox="1"/>
          <p:nvPr/>
        </p:nvSpPr>
        <p:spPr>
          <a:xfrm>
            <a:off x="9900360" y="6459840"/>
            <a:ext cx="1311840" cy="364680"/>
          </a:xfrm>
          <a:prstGeom prst="rect">
            <a:avLst/>
          </a:prstGeom>
          <a:noFill/>
          <a:ln>
            <a:noFill/>
          </a:ln>
        </p:spPr>
        <p:txBody>
          <a:bodyPr anchor="ctr"/>
          <a:p>
            <a:pPr algn="r">
              <a:lnSpc>
                <a:spcPct val="100000"/>
              </a:lnSpc>
            </a:pPr>
            <a:fld id="{CD997B7D-0778-49CB-A0F1-E116903B5E63}" type="slidenum">
              <a:rPr lang="en-US" sz="1050" strike="noStrike">
                <a:solidFill>
                  <a:srgbClr val="ffffff"/>
                </a:solidFill>
                <a:latin typeface="Calibri"/>
              </a:rPr>
              <a:t>&lt;number&gt;</a:t>
            </a:fld>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15" name="TextShape 1"/>
          <p:cNvSpPr txBox="1"/>
          <p:nvPr/>
        </p:nvSpPr>
        <p:spPr>
          <a:xfrm>
            <a:off x="3686040" y="6459840"/>
            <a:ext cx="4822560" cy="364680"/>
          </a:xfrm>
          <a:prstGeom prst="rect">
            <a:avLst/>
          </a:prstGeom>
          <a:noFill/>
          <a:ln>
            <a:noFill/>
          </a:ln>
        </p:spPr>
        <p:txBody>
          <a:bodyPr anchor="ctr"/>
          <a:p>
            <a:pPr>
              <a:lnSpc>
                <a:spcPct val="100000"/>
              </a:lnSpc>
            </a:pPr>
            <a:r>
              <a:rPr lang="en-US" sz="900" strike="noStrike">
                <a:solidFill>
                  <a:srgbClr val="ffffff"/>
                </a:solidFill>
                <a:latin typeface="Calibri"/>
              </a:rPr>
              <a:t>The Moss Group, Inc. </a:t>
            </a:r>
            <a:endParaRPr/>
          </a:p>
        </p:txBody>
      </p:sp>
      <p:sp>
        <p:nvSpPr>
          <p:cNvPr id="616" name="TextShape 2"/>
          <p:cNvSpPr txBox="1"/>
          <p:nvPr/>
        </p:nvSpPr>
        <p:spPr>
          <a:xfrm>
            <a:off x="9900360" y="6459840"/>
            <a:ext cx="1311840" cy="364680"/>
          </a:xfrm>
          <a:prstGeom prst="rect">
            <a:avLst/>
          </a:prstGeom>
          <a:noFill/>
          <a:ln>
            <a:noFill/>
          </a:ln>
        </p:spPr>
        <p:txBody>
          <a:bodyPr anchor="ctr"/>
          <a:p>
            <a:pPr algn="r">
              <a:lnSpc>
                <a:spcPct val="100000"/>
              </a:lnSpc>
            </a:pPr>
            <a:fld id="{56A3C00E-5103-4A46-AA52-F8B44FC54016}" type="slidenum">
              <a:rPr lang="en-US" sz="1050" strike="noStrike">
                <a:solidFill>
                  <a:srgbClr val="ffffff"/>
                </a:solidFill>
                <a:latin typeface="Calibri"/>
              </a:rPr>
              <a:t>&lt;number&gt;</a:t>
            </a:fld>
            <a:endParaRPr/>
          </a:p>
        </p:txBody>
      </p:sp>
      <p:sp>
        <p:nvSpPr>
          <p:cNvPr id="617" name="TextShape 3"/>
          <p:cNvSpPr txBox="1"/>
          <p:nvPr/>
        </p:nvSpPr>
        <p:spPr>
          <a:xfrm>
            <a:off x="0" y="-571680"/>
            <a:ext cx="10464480" cy="1142640"/>
          </a:xfrm>
          <a:prstGeom prst="rect">
            <a:avLst/>
          </a:prstGeom>
          <a:noFill/>
          <a:ln>
            <a:noFill/>
          </a:ln>
        </p:spPr>
        <p:txBody>
          <a:bodyPr anchor="b"/>
          <a:p>
            <a:pPr>
              <a:lnSpc>
                <a:spcPct val="85000"/>
              </a:lnSpc>
            </a:pPr>
            <a:r>
              <a:rPr lang="en-US" sz="2800" strike="noStrike">
                <a:solidFill>
                  <a:srgbClr val="404040"/>
                </a:solidFill>
                <a:latin typeface="Calibri Light"/>
              </a:rPr>
              <a:t>How accepting are residents in this agency of other transgender residents?</a:t>
            </a:r>
            <a:endParaRPr/>
          </a:p>
        </p:txBody>
      </p:sp>
      <p:sp>
        <p:nvSpPr>
          <p:cNvPr id="618" name="TextShape 4"/>
          <p:cNvSpPr txBox="1"/>
          <p:nvPr/>
        </p:nvSpPr>
        <p:spPr>
          <a:xfrm>
            <a:off x="0" y="571680"/>
            <a:ext cx="5486040" cy="3507840"/>
          </a:xfrm>
          <a:prstGeom prst="rect">
            <a:avLst/>
          </a:prstGeom>
          <a:noFill/>
          <a:ln>
            <a:noFill/>
          </a:ln>
        </p:spPr>
        <p:txBody>
          <a:bodyPr lIns="0" rIns="0"/>
          <a:p>
            <a:pPr>
              <a:lnSpc>
                <a:spcPct val="100000"/>
              </a:lnSpc>
              <a:buFont typeface="Wingdings 2" charset="2"/>
              <a:buAutoNum type="arabicPeriod"/>
            </a:pPr>
            <a:r>
              <a:rPr lang="en-US" sz="2400" strike="noStrike">
                <a:solidFill>
                  <a:srgbClr val="404040"/>
                </a:solidFill>
                <a:latin typeface="Calibri"/>
              </a:rPr>
              <a:t>Very</a:t>
            </a:r>
            <a:endParaRPr/>
          </a:p>
          <a:p>
            <a:pPr>
              <a:lnSpc>
                <a:spcPct val="100000"/>
              </a:lnSpc>
              <a:buFont typeface="Wingdings 2" charset="2"/>
              <a:buAutoNum type="arabicPeriod"/>
            </a:pPr>
            <a:r>
              <a:rPr lang="en-US" sz="2400" strike="noStrike">
                <a:solidFill>
                  <a:srgbClr val="404040"/>
                </a:solidFill>
                <a:latin typeface="Calibri"/>
              </a:rPr>
              <a:t>Somewhat</a:t>
            </a:r>
            <a:endParaRPr/>
          </a:p>
          <a:p>
            <a:pPr>
              <a:lnSpc>
                <a:spcPct val="100000"/>
              </a:lnSpc>
              <a:buFont typeface="Wingdings 2" charset="2"/>
              <a:buAutoNum type="arabicPeriod"/>
            </a:pPr>
            <a:r>
              <a:rPr lang="en-US" sz="2400" strike="noStrike">
                <a:solidFill>
                  <a:srgbClr val="404040"/>
                </a:solidFill>
                <a:latin typeface="Calibri"/>
              </a:rPr>
              <a:t>Not at all</a:t>
            </a:r>
            <a:endParaRPr/>
          </a:p>
        </p:txBody>
      </p:sp>
      <p:pic>
        <p:nvPicPr>
          <p:cNvPr id="619" name="" descr=""/>
          <p:cNvPicPr/>
          <p:nvPr/>
        </p:nvPicPr>
        <p:blipFill>
          <a:blip r:embed="rId1"/>
          <a:stretch/>
        </p:blipFill>
        <p:spPr>
          <a:xfrm>
            <a:off x="6006960" y="1650960"/>
            <a:ext cx="6095880" cy="5143680"/>
          </a:xfrm>
          <a:prstGeom prst="rect">
            <a:avLst/>
          </a:prstGeom>
          <a:ln>
            <a:solidFill>
              <a:srgbClr val="3465a4"/>
            </a:solidFill>
          </a:ln>
        </p:spPr>
      </p:pic>
    </p:spTree>
  </p:cSld>
  <p:timing>
    <p:tnLst>
      <p:par>
        <p:cTn id="334" dur="indefinite" restart="never" nodeType="tmRoot">
          <p:childTnLst>
            <p:seq>
              <p:cTn id="335" dur="indefinite" nodeType="mainSeq">
                <p:childTnLst>
                  <p:par>
                    <p:cTn id="336" fill="hold">
                      <p:stCondLst>
                        <p:cond delay="indefinite"/>
                      </p:stCondLst>
                      <p:childTnLst>
                        <p:par>
                          <p:cTn id="337" fill="hold">
                            <p:stCondLst>
                              <p:cond delay="0"/>
                            </p:stCondLst>
                            <p:childTnLst>
                              <p:par>
                                <p:cTn id="338" nodeType="clickEffect" fill="hold" presetClass="entr" presetID="1">
                                  <p:stCondLst>
                                    <p:cond delay="0"/>
                                  </p:stCondLst>
                                  <p:childTnLst>
                                    <p:set>
                                      <p:cBhvr>
                                        <p:cTn id="339"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20" name="TextShape 1"/>
          <p:cNvSpPr txBox="1"/>
          <p:nvPr/>
        </p:nvSpPr>
        <p:spPr>
          <a:xfrm>
            <a:off x="3686040" y="6459840"/>
            <a:ext cx="4822560" cy="364680"/>
          </a:xfrm>
          <a:prstGeom prst="rect">
            <a:avLst/>
          </a:prstGeom>
          <a:noFill/>
          <a:ln>
            <a:noFill/>
          </a:ln>
        </p:spPr>
        <p:txBody>
          <a:bodyPr anchor="ctr"/>
          <a:p>
            <a:pPr>
              <a:lnSpc>
                <a:spcPct val="100000"/>
              </a:lnSpc>
            </a:pPr>
            <a:r>
              <a:rPr lang="en-US" sz="900" strike="noStrike">
                <a:solidFill>
                  <a:srgbClr val="ffffff"/>
                </a:solidFill>
                <a:latin typeface="Calibri"/>
              </a:rPr>
              <a:t>The Moss Group, Inc. </a:t>
            </a:r>
            <a:endParaRPr/>
          </a:p>
        </p:txBody>
      </p:sp>
      <p:sp>
        <p:nvSpPr>
          <p:cNvPr id="621" name="TextShape 2"/>
          <p:cNvSpPr txBox="1"/>
          <p:nvPr/>
        </p:nvSpPr>
        <p:spPr>
          <a:xfrm>
            <a:off x="9900360" y="6459840"/>
            <a:ext cx="1311840" cy="364680"/>
          </a:xfrm>
          <a:prstGeom prst="rect">
            <a:avLst/>
          </a:prstGeom>
          <a:noFill/>
          <a:ln>
            <a:noFill/>
          </a:ln>
        </p:spPr>
        <p:txBody>
          <a:bodyPr anchor="ctr"/>
          <a:p>
            <a:pPr algn="r">
              <a:lnSpc>
                <a:spcPct val="100000"/>
              </a:lnSpc>
            </a:pPr>
            <a:fld id="{F9FD8B00-D68D-4C62-B584-FAD82624E312}" type="slidenum">
              <a:rPr lang="en-US" sz="1050" strike="noStrike">
                <a:solidFill>
                  <a:srgbClr val="ffffff"/>
                </a:solidFill>
                <a:latin typeface="Calibri"/>
              </a:rPr>
              <a:t>&lt;number&gt;</a:t>
            </a:fld>
            <a:endParaRPr/>
          </a:p>
        </p:txBody>
      </p:sp>
      <p:sp>
        <p:nvSpPr>
          <p:cNvPr id="622" name="TextShape 3"/>
          <p:cNvSpPr txBox="1"/>
          <p:nvPr/>
        </p:nvSpPr>
        <p:spPr>
          <a:xfrm>
            <a:off x="0" y="-176040"/>
            <a:ext cx="10464480" cy="1142640"/>
          </a:xfrm>
          <a:prstGeom prst="rect">
            <a:avLst/>
          </a:prstGeom>
          <a:noFill/>
          <a:ln>
            <a:noFill/>
          </a:ln>
        </p:spPr>
        <p:txBody>
          <a:bodyPr anchor="b"/>
          <a:p>
            <a:pPr>
              <a:lnSpc>
                <a:spcPct val="85000"/>
              </a:lnSpc>
            </a:pPr>
            <a:r>
              <a:rPr lang="en-US" sz="2800" strike="noStrike">
                <a:solidFill>
                  <a:srgbClr val="404040"/>
                </a:solidFill>
                <a:latin typeface="Calibri Light"/>
              </a:rPr>
              <a:t>How accepting are volunteers in this agency of transgender or gender non-conforming residents?</a:t>
            </a:r>
            <a:endParaRPr/>
          </a:p>
        </p:txBody>
      </p:sp>
      <p:sp>
        <p:nvSpPr>
          <p:cNvPr id="623" name="TextShape 4"/>
          <p:cNvSpPr txBox="1"/>
          <p:nvPr/>
        </p:nvSpPr>
        <p:spPr>
          <a:xfrm>
            <a:off x="0" y="966960"/>
            <a:ext cx="5486040" cy="3507840"/>
          </a:xfrm>
          <a:prstGeom prst="rect">
            <a:avLst/>
          </a:prstGeom>
          <a:noFill/>
          <a:ln>
            <a:noFill/>
          </a:ln>
        </p:spPr>
        <p:txBody>
          <a:bodyPr lIns="0" rIns="0"/>
          <a:p>
            <a:pPr>
              <a:lnSpc>
                <a:spcPct val="100000"/>
              </a:lnSpc>
              <a:buFont typeface="Wingdings 2" charset="2"/>
              <a:buAutoNum type="arabicPeriod"/>
            </a:pPr>
            <a:r>
              <a:rPr lang="en-US" sz="2400" strike="noStrike">
                <a:solidFill>
                  <a:srgbClr val="404040"/>
                </a:solidFill>
                <a:latin typeface="Calibri"/>
              </a:rPr>
              <a:t>Very</a:t>
            </a:r>
            <a:endParaRPr/>
          </a:p>
          <a:p>
            <a:pPr>
              <a:lnSpc>
                <a:spcPct val="100000"/>
              </a:lnSpc>
              <a:buFont typeface="Wingdings 2" charset="2"/>
              <a:buAutoNum type="arabicPeriod"/>
            </a:pPr>
            <a:r>
              <a:rPr lang="en-US" sz="2400" strike="noStrike">
                <a:solidFill>
                  <a:srgbClr val="404040"/>
                </a:solidFill>
                <a:latin typeface="Calibri"/>
              </a:rPr>
              <a:t>Somewhat</a:t>
            </a:r>
            <a:endParaRPr/>
          </a:p>
          <a:p>
            <a:pPr>
              <a:lnSpc>
                <a:spcPct val="100000"/>
              </a:lnSpc>
              <a:buFont typeface="Wingdings 2" charset="2"/>
              <a:buAutoNum type="arabicPeriod"/>
            </a:pPr>
            <a:r>
              <a:rPr lang="en-US" sz="2400" strike="noStrike">
                <a:solidFill>
                  <a:srgbClr val="404040"/>
                </a:solidFill>
                <a:latin typeface="Calibri"/>
              </a:rPr>
              <a:t>Not at all</a:t>
            </a:r>
            <a:endParaRPr/>
          </a:p>
        </p:txBody>
      </p:sp>
      <p:pic>
        <p:nvPicPr>
          <p:cNvPr id="624" name="" descr=""/>
          <p:cNvPicPr/>
          <p:nvPr/>
        </p:nvPicPr>
        <p:blipFill>
          <a:blip r:embed="rId1"/>
          <a:stretch/>
        </p:blipFill>
        <p:spPr>
          <a:xfrm>
            <a:off x="6006960" y="1650960"/>
            <a:ext cx="6095880" cy="5143680"/>
          </a:xfrm>
          <a:prstGeom prst="rect">
            <a:avLst/>
          </a:prstGeom>
          <a:ln>
            <a:solidFill>
              <a:srgbClr val="3465a4"/>
            </a:solidFill>
          </a:ln>
        </p:spPr>
      </p:pic>
    </p:spTree>
  </p:cSld>
  <p:timing>
    <p:tnLst>
      <p:par>
        <p:cTn id="340" dur="indefinite" restart="never" nodeType="tmRoot">
          <p:childTnLst>
            <p:seq>
              <p:cTn id="341" dur="indefinite" nodeType="mainSeq">
                <p:childTnLst>
                  <p:par>
                    <p:cTn id="342" fill="hold">
                      <p:stCondLst>
                        <p:cond delay="indefinite"/>
                      </p:stCondLst>
                      <p:childTnLst>
                        <p:par>
                          <p:cTn id="343" fill="hold">
                            <p:stCondLst>
                              <p:cond delay="0"/>
                            </p:stCondLst>
                            <p:childTnLst>
                              <p:par>
                                <p:cTn id="344" nodeType="clickEffect" fill="hold" presetClass="entr" presetID="1">
                                  <p:stCondLst>
                                    <p:cond delay="0"/>
                                  </p:stCondLst>
                                  <p:childTnLst>
                                    <p:set>
                                      <p:cBhvr>
                                        <p:cTn id="345"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25" name="TextShape 1"/>
          <p:cNvSpPr txBox="1"/>
          <p:nvPr/>
        </p:nvSpPr>
        <p:spPr>
          <a:xfrm>
            <a:off x="3686040" y="6459840"/>
            <a:ext cx="4822560" cy="364680"/>
          </a:xfrm>
          <a:prstGeom prst="rect">
            <a:avLst/>
          </a:prstGeom>
          <a:noFill/>
          <a:ln>
            <a:noFill/>
          </a:ln>
        </p:spPr>
        <p:txBody>
          <a:bodyPr anchor="ctr"/>
          <a:p>
            <a:pPr>
              <a:lnSpc>
                <a:spcPct val="100000"/>
              </a:lnSpc>
            </a:pPr>
            <a:r>
              <a:rPr lang="en-US" sz="900" strike="noStrike">
                <a:solidFill>
                  <a:srgbClr val="ffffff"/>
                </a:solidFill>
                <a:latin typeface="Calibri"/>
              </a:rPr>
              <a:t>The Moss Group, Inc. </a:t>
            </a:r>
            <a:endParaRPr/>
          </a:p>
        </p:txBody>
      </p:sp>
      <p:sp>
        <p:nvSpPr>
          <p:cNvPr id="626" name="TextShape 2"/>
          <p:cNvSpPr txBox="1"/>
          <p:nvPr/>
        </p:nvSpPr>
        <p:spPr>
          <a:xfrm>
            <a:off x="9900360" y="6459840"/>
            <a:ext cx="1311840" cy="364680"/>
          </a:xfrm>
          <a:prstGeom prst="rect">
            <a:avLst/>
          </a:prstGeom>
          <a:noFill/>
          <a:ln>
            <a:noFill/>
          </a:ln>
        </p:spPr>
        <p:txBody>
          <a:bodyPr anchor="ctr"/>
          <a:p>
            <a:pPr algn="r">
              <a:lnSpc>
                <a:spcPct val="100000"/>
              </a:lnSpc>
            </a:pPr>
            <a:fld id="{24458AA4-45FB-4C18-BB7D-9BB8D89FFD8C}" type="slidenum">
              <a:rPr lang="en-US" sz="1050" strike="noStrike">
                <a:solidFill>
                  <a:srgbClr val="ffffff"/>
                </a:solidFill>
                <a:latin typeface="Calibri"/>
              </a:rPr>
              <a:t>&lt;number&gt;</a:t>
            </a:fld>
            <a:endParaRPr/>
          </a:p>
        </p:txBody>
      </p:sp>
      <p:sp>
        <p:nvSpPr>
          <p:cNvPr id="627" name="TextShape 3"/>
          <p:cNvSpPr txBox="1"/>
          <p:nvPr/>
        </p:nvSpPr>
        <p:spPr>
          <a:xfrm>
            <a:off x="0" y="-472320"/>
            <a:ext cx="9365760" cy="1142640"/>
          </a:xfrm>
          <a:prstGeom prst="rect">
            <a:avLst/>
          </a:prstGeom>
          <a:noFill/>
          <a:ln>
            <a:noFill/>
          </a:ln>
        </p:spPr>
        <p:txBody>
          <a:bodyPr anchor="b"/>
          <a:p>
            <a:pPr>
              <a:lnSpc>
                <a:spcPct val="85000"/>
              </a:lnSpc>
            </a:pPr>
            <a:r>
              <a:rPr lang="en-US" sz="2800" strike="noStrike">
                <a:solidFill>
                  <a:srgbClr val="404040"/>
                </a:solidFill>
                <a:latin typeface="Calibri Light"/>
              </a:rPr>
              <a:t>Staff in this agency believe sexual orientation and/or gender identity is a choice.</a:t>
            </a:r>
            <a:endParaRPr/>
          </a:p>
        </p:txBody>
      </p:sp>
      <p:sp>
        <p:nvSpPr>
          <p:cNvPr id="628" name="TextShape 4"/>
          <p:cNvSpPr txBox="1"/>
          <p:nvPr/>
        </p:nvSpPr>
        <p:spPr>
          <a:xfrm>
            <a:off x="0" y="714240"/>
            <a:ext cx="5486040" cy="3507840"/>
          </a:xfrm>
          <a:prstGeom prst="rect">
            <a:avLst/>
          </a:prstGeom>
          <a:noFill/>
          <a:ln>
            <a:noFill/>
          </a:ln>
        </p:spPr>
        <p:txBody>
          <a:bodyPr lIns="0" rIns="0"/>
          <a:p>
            <a:pPr>
              <a:lnSpc>
                <a:spcPct val="100000"/>
              </a:lnSpc>
              <a:buFont typeface="Wingdings 2" charset="2"/>
              <a:buAutoNum type="arabicPeriod"/>
            </a:pPr>
            <a:r>
              <a:rPr lang="en-US" sz="2400" strike="noStrike">
                <a:solidFill>
                  <a:srgbClr val="404040"/>
                </a:solidFill>
                <a:latin typeface="Calibri"/>
              </a:rPr>
              <a:t>All</a:t>
            </a:r>
            <a:endParaRPr/>
          </a:p>
          <a:p>
            <a:pPr>
              <a:lnSpc>
                <a:spcPct val="100000"/>
              </a:lnSpc>
              <a:buFont typeface="Wingdings 2" charset="2"/>
              <a:buAutoNum type="arabicPeriod"/>
            </a:pPr>
            <a:r>
              <a:rPr lang="en-US" sz="2400" strike="noStrike">
                <a:solidFill>
                  <a:srgbClr val="404040"/>
                </a:solidFill>
                <a:latin typeface="Calibri"/>
              </a:rPr>
              <a:t>Most</a:t>
            </a:r>
            <a:endParaRPr/>
          </a:p>
          <a:p>
            <a:pPr>
              <a:lnSpc>
                <a:spcPct val="100000"/>
              </a:lnSpc>
              <a:buFont typeface="Wingdings 2" charset="2"/>
              <a:buAutoNum type="arabicPeriod"/>
            </a:pPr>
            <a:r>
              <a:rPr lang="en-US" sz="2400" strike="noStrike">
                <a:solidFill>
                  <a:srgbClr val="404040"/>
                </a:solidFill>
                <a:latin typeface="Calibri"/>
              </a:rPr>
              <a:t>Some</a:t>
            </a:r>
            <a:endParaRPr/>
          </a:p>
          <a:p>
            <a:pPr>
              <a:lnSpc>
                <a:spcPct val="100000"/>
              </a:lnSpc>
              <a:buFont typeface="Wingdings 2" charset="2"/>
              <a:buAutoNum type="arabicPeriod"/>
            </a:pPr>
            <a:r>
              <a:rPr lang="en-US" sz="2400" strike="noStrike">
                <a:solidFill>
                  <a:srgbClr val="404040"/>
                </a:solidFill>
                <a:latin typeface="Calibri"/>
              </a:rPr>
              <a:t>None</a:t>
            </a:r>
            <a:endParaRPr/>
          </a:p>
        </p:txBody>
      </p:sp>
      <p:pic>
        <p:nvPicPr>
          <p:cNvPr id="629" name="" descr=""/>
          <p:cNvPicPr/>
          <p:nvPr/>
        </p:nvPicPr>
        <p:blipFill>
          <a:blip r:embed="rId1"/>
          <a:stretch/>
        </p:blipFill>
        <p:spPr>
          <a:xfrm>
            <a:off x="6006960" y="1650960"/>
            <a:ext cx="6095880" cy="5143680"/>
          </a:xfrm>
          <a:prstGeom prst="rect">
            <a:avLst/>
          </a:prstGeom>
          <a:ln>
            <a:solidFill>
              <a:srgbClr val="3465a4"/>
            </a:solidFill>
          </a:ln>
        </p:spPr>
      </p:pic>
    </p:spTree>
  </p:cSld>
  <p:timing>
    <p:tnLst>
      <p:par>
        <p:cTn id="346" dur="indefinite" restart="never" nodeType="tmRoot">
          <p:childTnLst>
            <p:seq>
              <p:cTn id="347" dur="indefinite" nodeType="mainSeq">
                <p:childTnLst>
                  <p:par>
                    <p:cTn id="348" fill="hold">
                      <p:stCondLst>
                        <p:cond delay="indefinite"/>
                      </p:stCondLst>
                      <p:childTnLst>
                        <p:par>
                          <p:cTn id="349" fill="hold">
                            <p:stCondLst>
                              <p:cond delay="0"/>
                            </p:stCondLst>
                            <p:childTnLst>
                              <p:par>
                                <p:cTn id="350" nodeType="clickEffect" fill="hold" presetClass="entr" presetID="1">
                                  <p:stCondLst>
                                    <p:cond delay="0"/>
                                  </p:stCondLst>
                                  <p:childTnLst>
                                    <p:set>
                                      <p:cBhvr>
                                        <p:cTn id="351"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30" name="TextShape 1"/>
          <p:cNvSpPr txBox="1"/>
          <p:nvPr/>
        </p:nvSpPr>
        <p:spPr>
          <a:xfrm>
            <a:off x="3686040" y="6459840"/>
            <a:ext cx="4822560" cy="364680"/>
          </a:xfrm>
          <a:prstGeom prst="rect">
            <a:avLst/>
          </a:prstGeom>
          <a:noFill/>
          <a:ln>
            <a:noFill/>
          </a:ln>
        </p:spPr>
        <p:txBody>
          <a:bodyPr anchor="ctr"/>
          <a:p>
            <a:pPr>
              <a:lnSpc>
                <a:spcPct val="100000"/>
              </a:lnSpc>
            </a:pPr>
            <a:r>
              <a:rPr lang="en-US" sz="900" strike="noStrike">
                <a:solidFill>
                  <a:srgbClr val="ffffff"/>
                </a:solidFill>
                <a:latin typeface="Calibri"/>
              </a:rPr>
              <a:t>The Moss Group, Inc. </a:t>
            </a:r>
            <a:endParaRPr/>
          </a:p>
        </p:txBody>
      </p:sp>
      <p:sp>
        <p:nvSpPr>
          <p:cNvPr id="631" name="TextShape 2"/>
          <p:cNvSpPr txBox="1"/>
          <p:nvPr/>
        </p:nvSpPr>
        <p:spPr>
          <a:xfrm>
            <a:off x="9900360" y="6459840"/>
            <a:ext cx="1311840" cy="364680"/>
          </a:xfrm>
          <a:prstGeom prst="rect">
            <a:avLst/>
          </a:prstGeom>
          <a:noFill/>
          <a:ln>
            <a:noFill/>
          </a:ln>
        </p:spPr>
        <p:txBody>
          <a:bodyPr anchor="ctr"/>
          <a:p>
            <a:pPr algn="r">
              <a:lnSpc>
                <a:spcPct val="100000"/>
              </a:lnSpc>
            </a:pPr>
            <a:fld id="{24125961-390F-425B-8B47-961CDA5591EE}" type="slidenum">
              <a:rPr lang="en-US" sz="1050" strike="noStrike">
                <a:solidFill>
                  <a:srgbClr val="ffffff"/>
                </a:solidFill>
                <a:latin typeface="Calibri"/>
              </a:rPr>
              <a:t>&lt;number&gt;</a:t>
            </a:fld>
            <a:endParaRPr/>
          </a:p>
        </p:txBody>
      </p:sp>
      <p:sp>
        <p:nvSpPr>
          <p:cNvPr id="632" name="TextShape 3"/>
          <p:cNvSpPr txBox="1"/>
          <p:nvPr/>
        </p:nvSpPr>
        <p:spPr>
          <a:xfrm>
            <a:off x="0" y="-170280"/>
            <a:ext cx="10667520" cy="1142640"/>
          </a:xfrm>
          <a:prstGeom prst="rect">
            <a:avLst/>
          </a:prstGeom>
          <a:noFill/>
          <a:ln>
            <a:noFill/>
          </a:ln>
        </p:spPr>
        <p:txBody>
          <a:bodyPr anchor="b"/>
          <a:p>
            <a:pPr>
              <a:lnSpc>
                <a:spcPct val="85000"/>
              </a:lnSpc>
            </a:pPr>
            <a:r>
              <a:rPr lang="en-US" sz="2800" strike="noStrike">
                <a:solidFill>
                  <a:srgbClr val="404040"/>
                </a:solidFill>
                <a:latin typeface="Calibri Light"/>
              </a:rPr>
              <a:t>Staff in this agency believe they should not affirm residents to be gay/lesbian/bisexual/ transgender.</a:t>
            </a:r>
            <a:endParaRPr/>
          </a:p>
        </p:txBody>
      </p:sp>
      <p:sp>
        <p:nvSpPr>
          <p:cNvPr id="633" name="TextShape 4"/>
          <p:cNvSpPr txBox="1"/>
          <p:nvPr/>
        </p:nvSpPr>
        <p:spPr>
          <a:xfrm>
            <a:off x="10800" y="1013040"/>
            <a:ext cx="5486040" cy="3507840"/>
          </a:xfrm>
          <a:prstGeom prst="rect">
            <a:avLst/>
          </a:prstGeom>
          <a:noFill/>
          <a:ln>
            <a:noFill/>
          </a:ln>
        </p:spPr>
        <p:txBody>
          <a:bodyPr lIns="0" rIns="0"/>
          <a:p>
            <a:pPr>
              <a:lnSpc>
                <a:spcPct val="100000"/>
              </a:lnSpc>
              <a:buFont typeface="Wingdings 2" charset="2"/>
              <a:buAutoNum type="arabicPeriod"/>
            </a:pPr>
            <a:r>
              <a:rPr lang="en-US" sz="2400" strike="noStrike">
                <a:solidFill>
                  <a:srgbClr val="404040"/>
                </a:solidFill>
                <a:latin typeface="Calibri"/>
              </a:rPr>
              <a:t>All</a:t>
            </a:r>
            <a:endParaRPr/>
          </a:p>
          <a:p>
            <a:pPr>
              <a:lnSpc>
                <a:spcPct val="100000"/>
              </a:lnSpc>
              <a:buFont typeface="Wingdings 2" charset="2"/>
              <a:buAutoNum type="arabicPeriod"/>
            </a:pPr>
            <a:r>
              <a:rPr lang="en-US" sz="2400" strike="noStrike">
                <a:solidFill>
                  <a:srgbClr val="404040"/>
                </a:solidFill>
                <a:latin typeface="Calibri"/>
              </a:rPr>
              <a:t>Most</a:t>
            </a:r>
            <a:endParaRPr/>
          </a:p>
          <a:p>
            <a:pPr>
              <a:lnSpc>
                <a:spcPct val="100000"/>
              </a:lnSpc>
              <a:buFont typeface="Wingdings 2" charset="2"/>
              <a:buAutoNum type="arabicPeriod"/>
            </a:pPr>
            <a:r>
              <a:rPr lang="en-US" sz="2400" strike="noStrike">
                <a:solidFill>
                  <a:srgbClr val="404040"/>
                </a:solidFill>
                <a:latin typeface="Calibri"/>
              </a:rPr>
              <a:t>Some</a:t>
            </a:r>
            <a:endParaRPr/>
          </a:p>
          <a:p>
            <a:pPr>
              <a:lnSpc>
                <a:spcPct val="100000"/>
              </a:lnSpc>
              <a:buFont typeface="Wingdings 2" charset="2"/>
              <a:buAutoNum type="arabicPeriod"/>
            </a:pPr>
            <a:r>
              <a:rPr lang="en-US" sz="2400" strike="noStrike">
                <a:solidFill>
                  <a:srgbClr val="404040"/>
                </a:solidFill>
                <a:latin typeface="Calibri"/>
              </a:rPr>
              <a:t>None</a:t>
            </a:r>
            <a:endParaRPr/>
          </a:p>
        </p:txBody>
      </p:sp>
      <p:pic>
        <p:nvPicPr>
          <p:cNvPr id="634" name="" descr=""/>
          <p:cNvPicPr/>
          <p:nvPr/>
        </p:nvPicPr>
        <p:blipFill>
          <a:blip r:embed="rId1"/>
          <a:stretch/>
        </p:blipFill>
        <p:spPr>
          <a:xfrm>
            <a:off x="6006960" y="1650960"/>
            <a:ext cx="6095880" cy="5143680"/>
          </a:xfrm>
          <a:prstGeom prst="rect">
            <a:avLst/>
          </a:prstGeom>
          <a:ln>
            <a:solidFill>
              <a:srgbClr val="3465a4"/>
            </a:solidFill>
          </a:ln>
        </p:spPr>
      </p:pic>
    </p:spTree>
  </p:cSld>
  <p:timing>
    <p:tnLst>
      <p:par>
        <p:cTn id="352" dur="indefinite" restart="never" nodeType="tmRoot">
          <p:childTnLst>
            <p:seq>
              <p:cTn id="353" dur="indefinite" nodeType="mainSeq">
                <p:childTnLst>
                  <p:par>
                    <p:cTn id="354" fill="hold">
                      <p:stCondLst>
                        <p:cond delay="indefinite"/>
                      </p:stCondLst>
                      <p:childTnLst>
                        <p:par>
                          <p:cTn id="355" fill="hold">
                            <p:stCondLst>
                              <p:cond delay="0"/>
                            </p:stCondLst>
                            <p:childTnLst>
                              <p:par>
                                <p:cTn id="356" nodeType="clickEffect" fill="hold" presetClass="entr" presetID="1">
                                  <p:stCondLst>
                                    <p:cond delay="0"/>
                                  </p:stCondLst>
                                  <p:childTnLst>
                                    <p:set>
                                      <p:cBhvr>
                                        <p:cTn id="357"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35" name="TextShape 1"/>
          <p:cNvSpPr txBox="1"/>
          <p:nvPr/>
        </p:nvSpPr>
        <p:spPr>
          <a:xfrm>
            <a:off x="3686040" y="6459840"/>
            <a:ext cx="4822560" cy="364680"/>
          </a:xfrm>
          <a:prstGeom prst="rect">
            <a:avLst/>
          </a:prstGeom>
          <a:noFill/>
          <a:ln>
            <a:noFill/>
          </a:ln>
        </p:spPr>
        <p:txBody>
          <a:bodyPr anchor="ctr"/>
          <a:p>
            <a:pPr>
              <a:lnSpc>
                <a:spcPct val="100000"/>
              </a:lnSpc>
            </a:pPr>
            <a:r>
              <a:rPr lang="en-US" sz="900" strike="noStrike">
                <a:solidFill>
                  <a:srgbClr val="ffffff"/>
                </a:solidFill>
                <a:latin typeface="Calibri"/>
              </a:rPr>
              <a:t>The Moss Group, Inc. </a:t>
            </a:r>
            <a:endParaRPr/>
          </a:p>
        </p:txBody>
      </p:sp>
      <p:sp>
        <p:nvSpPr>
          <p:cNvPr id="636" name="TextShape 2"/>
          <p:cNvSpPr txBox="1"/>
          <p:nvPr/>
        </p:nvSpPr>
        <p:spPr>
          <a:xfrm>
            <a:off x="9900360" y="6459840"/>
            <a:ext cx="1311840" cy="364680"/>
          </a:xfrm>
          <a:prstGeom prst="rect">
            <a:avLst/>
          </a:prstGeom>
          <a:noFill/>
          <a:ln>
            <a:noFill/>
          </a:ln>
        </p:spPr>
        <p:txBody>
          <a:bodyPr anchor="ctr"/>
          <a:p>
            <a:pPr algn="r">
              <a:lnSpc>
                <a:spcPct val="100000"/>
              </a:lnSpc>
            </a:pPr>
            <a:fld id="{5C2260DF-A1C5-4567-8F92-28E4ECF8D260}" type="slidenum">
              <a:rPr lang="en-US" sz="1050" strike="noStrike">
                <a:solidFill>
                  <a:srgbClr val="ffffff"/>
                </a:solidFill>
                <a:latin typeface="Calibri"/>
              </a:rPr>
              <a:t>&lt;number&gt;</a:t>
            </a:fld>
            <a:endParaRPr/>
          </a:p>
        </p:txBody>
      </p:sp>
      <p:sp>
        <p:nvSpPr>
          <p:cNvPr id="637" name="TextShape 3"/>
          <p:cNvSpPr txBox="1"/>
          <p:nvPr/>
        </p:nvSpPr>
        <p:spPr>
          <a:xfrm>
            <a:off x="0" y="-261360"/>
            <a:ext cx="10870920" cy="1142640"/>
          </a:xfrm>
          <a:prstGeom prst="rect">
            <a:avLst/>
          </a:prstGeom>
          <a:noFill/>
          <a:ln>
            <a:noFill/>
          </a:ln>
        </p:spPr>
        <p:txBody>
          <a:bodyPr anchor="b"/>
          <a:p>
            <a:pPr>
              <a:lnSpc>
                <a:spcPct val="85000"/>
              </a:lnSpc>
            </a:pPr>
            <a:r>
              <a:rPr lang="en-US" sz="2800" strike="noStrike">
                <a:solidFill>
                  <a:srgbClr val="404040"/>
                </a:solidFill>
                <a:latin typeface="Calibri Light"/>
              </a:rPr>
              <a:t>Staff in this agency believe that LGBTQI residents sexualize an environment, making abuse and harassment in a facility more likely.</a:t>
            </a:r>
            <a:endParaRPr/>
          </a:p>
        </p:txBody>
      </p:sp>
      <p:sp>
        <p:nvSpPr>
          <p:cNvPr id="638" name="TextShape 4"/>
          <p:cNvSpPr txBox="1"/>
          <p:nvPr/>
        </p:nvSpPr>
        <p:spPr>
          <a:xfrm>
            <a:off x="0" y="881640"/>
            <a:ext cx="5486040" cy="3507840"/>
          </a:xfrm>
          <a:prstGeom prst="rect">
            <a:avLst/>
          </a:prstGeom>
          <a:noFill/>
          <a:ln>
            <a:noFill/>
          </a:ln>
        </p:spPr>
        <p:txBody>
          <a:bodyPr lIns="0" rIns="0"/>
          <a:p>
            <a:pPr>
              <a:lnSpc>
                <a:spcPct val="100000"/>
              </a:lnSpc>
              <a:buFont typeface="Wingdings 2" charset="2"/>
              <a:buAutoNum type="arabicPeriod"/>
            </a:pPr>
            <a:r>
              <a:rPr lang="en-US" sz="2400" strike="noStrike">
                <a:solidFill>
                  <a:srgbClr val="404040"/>
                </a:solidFill>
                <a:latin typeface="Calibri"/>
              </a:rPr>
              <a:t>All</a:t>
            </a:r>
            <a:endParaRPr/>
          </a:p>
          <a:p>
            <a:pPr>
              <a:lnSpc>
                <a:spcPct val="100000"/>
              </a:lnSpc>
              <a:buFont typeface="Wingdings 2" charset="2"/>
              <a:buAutoNum type="arabicPeriod"/>
            </a:pPr>
            <a:r>
              <a:rPr lang="en-US" sz="2400" strike="noStrike">
                <a:solidFill>
                  <a:srgbClr val="404040"/>
                </a:solidFill>
                <a:latin typeface="Calibri"/>
              </a:rPr>
              <a:t>Most</a:t>
            </a:r>
            <a:endParaRPr/>
          </a:p>
          <a:p>
            <a:pPr>
              <a:lnSpc>
                <a:spcPct val="100000"/>
              </a:lnSpc>
              <a:buFont typeface="Wingdings 2" charset="2"/>
              <a:buAutoNum type="arabicPeriod"/>
            </a:pPr>
            <a:r>
              <a:rPr lang="en-US" sz="2400" strike="noStrike">
                <a:solidFill>
                  <a:srgbClr val="404040"/>
                </a:solidFill>
                <a:latin typeface="Calibri"/>
              </a:rPr>
              <a:t>Some</a:t>
            </a:r>
            <a:endParaRPr/>
          </a:p>
          <a:p>
            <a:pPr>
              <a:lnSpc>
                <a:spcPct val="100000"/>
              </a:lnSpc>
              <a:buFont typeface="Wingdings 2" charset="2"/>
              <a:buAutoNum type="arabicPeriod"/>
            </a:pPr>
            <a:r>
              <a:rPr lang="en-US" sz="2400" strike="noStrike">
                <a:solidFill>
                  <a:srgbClr val="404040"/>
                </a:solidFill>
                <a:latin typeface="Calibri"/>
              </a:rPr>
              <a:t>None</a:t>
            </a:r>
            <a:endParaRPr/>
          </a:p>
        </p:txBody>
      </p:sp>
      <p:pic>
        <p:nvPicPr>
          <p:cNvPr id="639" name="" descr=""/>
          <p:cNvPicPr/>
          <p:nvPr/>
        </p:nvPicPr>
        <p:blipFill>
          <a:blip r:embed="rId1"/>
          <a:stretch/>
        </p:blipFill>
        <p:spPr>
          <a:xfrm>
            <a:off x="6006960" y="1650960"/>
            <a:ext cx="6095880" cy="5143680"/>
          </a:xfrm>
          <a:prstGeom prst="rect">
            <a:avLst/>
          </a:prstGeom>
          <a:ln>
            <a:solidFill>
              <a:srgbClr val="3465a4"/>
            </a:solidFill>
          </a:ln>
        </p:spPr>
      </p:pic>
    </p:spTree>
  </p:cSld>
  <p:timing>
    <p:tnLst>
      <p:par>
        <p:cTn id="358" dur="indefinite" restart="never" nodeType="tmRoot">
          <p:childTnLst>
            <p:seq>
              <p:cTn id="359" dur="indefinite" nodeType="mainSeq">
                <p:childTnLst>
                  <p:par>
                    <p:cTn id="360" fill="hold">
                      <p:stCondLst>
                        <p:cond delay="indefinite"/>
                      </p:stCondLst>
                      <p:childTnLst>
                        <p:par>
                          <p:cTn id="361" fill="hold">
                            <p:stCondLst>
                              <p:cond delay="0"/>
                            </p:stCondLst>
                            <p:childTnLst>
                              <p:par>
                                <p:cTn id="362" nodeType="clickEffect" fill="hold" presetClass="entr" presetID="1">
                                  <p:stCondLst>
                                    <p:cond delay="0"/>
                                  </p:stCondLst>
                                  <p:childTnLst>
                                    <p:set>
                                      <p:cBhvr>
                                        <p:cTn id="363"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40" name="TextShape 1"/>
          <p:cNvSpPr txBox="1"/>
          <p:nvPr/>
        </p:nvSpPr>
        <p:spPr>
          <a:xfrm>
            <a:off x="3686040" y="6459840"/>
            <a:ext cx="4822560" cy="364680"/>
          </a:xfrm>
          <a:prstGeom prst="rect">
            <a:avLst/>
          </a:prstGeom>
          <a:noFill/>
          <a:ln>
            <a:noFill/>
          </a:ln>
        </p:spPr>
        <p:txBody>
          <a:bodyPr anchor="ctr"/>
          <a:p>
            <a:pPr>
              <a:lnSpc>
                <a:spcPct val="100000"/>
              </a:lnSpc>
            </a:pPr>
            <a:r>
              <a:rPr lang="en-US" sz="900" strike="noStrike">
                <a:solidFill>
                  <a:srgbClr val="ffffff"/>
                </a:solidFill>
                <a:latin typeface="Calibri"/>
              </a:rPr>
              <a:t>The Moss Group, Inc. </a:t>
            </a:r>
            <a:endParaRPr/>
          </a:p>
        </p:txBody>
      </p:sp>
      <p:sp>
        <p:nvSpPr>
          <p:cNvPr id="641" name="TextShape 2"/>
          <p:cNvSpPr txBox="1"/>
          <p:nvPr/>
        </p:nvSpPr>
        <p:spPr>
          <a:xfrm>
            <a:off x="9900360" y="6459840"/>
            <a:ext cx="1311840" cy="364680"/>
          </a:xfrm>
          <a:prstGeom prst="rect">
            <a:avLst/>
          </a:prstGeom>
          <a:noFill/>
          <a:ln>
            <a:noFill/>
          </a:ln>
        </p:spPr>
        <p:txBody>
          <a:bodyPr anchor="ctr"/>
          <a:p>
            <a:pPr algn="r">
              <a:lnSpc>
                <a:spcPct val="100000"/>
              </a:lnSpc>
            </a:pPr>
            <a:fld id="{66C4B8FD-1D1E-4673-982B-5BF0C15D0C83}" type="slidenum">
              <a:rPr lang="en-US" sz="1050" strike="noStrike">
                <a:solidFill>
                  <a:srgbClr val="ffffff"/>
                </a:solidFill>
                <a:latin typeface="Calibri"/>
              </a:rPr>
              <a:t>&lt;number&gt;</a:t>
            </a:fld>
            <a:endParaRPr/>
          </a:p>
        </p:txBody>
      </p:sp>
      <p:sp>
        <p:nvSpPr>
          <p:cNvPr id="642" name="TextShape 3"/>
          <p:cNvSpPr txBox="1"/>
          <p:nvPr/>
        </p:nvSpPr>
        <p:spPr>
          <a:xfrm>
            <a:off x="0" y="-198000"/>
            <a:ext cx="10464480" cy="1142640"/>
          </a:xfrm>
          <a:prstGeom prst="rect">
            <a:avLst/>
          </a:prstGeom>
          <a:noFill/>
          <a:ln>
            <a:noFill/>
          </a:ln>
        </p:spPr>
        <p:txBody>
          <a:bodyPr anchor="b"/>
          <a:p>
            <a:pPr>
              <a:lnSpc>
                <a:spcPct val="85000"/>
              </a:lnSpc>
            </a:pPr>
            <a:r>
              <a:rPr lang="en-US" sz="2800" strike="noStrike">
                <a:solidFill>
                  <a:srgbClr val="404040"/>
                </a:solidFill>
                <a:latin typeface="Calibri Light"/>
              </a:rPr>
              <a:t>Staff in this agency believe that LGBTQI residents are more vulnerable to assaults and harassment than straight and gender-conforming residents.</a:t>
            </a:r>
            <a:endParaRPr/>
          </a:p>
        </p:txBody>
      </p:sp>
      <p:sp>
        <p:nvSpPr>
          <p:cNvPr id="643" name="TextShape 4"/>
          <p:cNvSpPr txBox="1"/>
          <p:nvPr/>
        </p:nvSpPr>
        <p:spPr>
          <a:xfrm>
            <a:off x="0" y="975240"/>
            <a:ext cx="5317920" cy="3507840"/>
          </a:xfrm>
          <a:prstGeom prst="rect">
            <a:avLst/>
          </a:prstGeom>
          <a:noFill/>
          <a:ln>
            <a:noFill/>
          </a:ln>
        </p:spPr>
        <p:txBody>
          <a:bodyPr lIns="0" rIns="0"/>
          <a:p>
            <a:pPr>
              <a:lnSpc>
                <a:spcPct val="100000"/>
              </a:lnSpc>
              <a:buFont typeface="Wingdings 2" charset="2"/>
              <a:buAutoNum type="arabicPeriod"/>
            </a:pPr>
            <a:r>
              <a:rPr lang="en-US" sz="2400" strike="noStrike">
                <a:solidFill>
                  <a:srgbClr val="404040"/>
                </a:solidFill>
                <a:latin typeface="Calibri"/>
              </a:rPr>
              <a:t>All</a:t>
            </a:r>
            <a:endParaRPr/>
          </a:p>
          <a:p>
            <a:pPr>
              <a:lnSpc>
                <a:spcPct val="100000"/>
              </a:lnSpc>
              <a:buFont typeface="Wingdings 2" charset="2"/>
              <a:buAutoNum type="arabicPeriod"/>
            </a:pPr>
            <a:r>
              <a:rPr lang="en-US" sz="2400" strike="noStrike">
                <a:solidFill>
                  <a:srgbClr val="404040"/>
                </a:solidFill>
                <a:latin typeface="Calibri"/>
              </a:rPr>
              <a:t>Most</a:t>
            </a:r>
            <a:endParaRPr/>
          </a:p>
          <a:p>
            <a:pPr>
              <a:lnSpc>
                <a:spcPct val="100000"/>
              </a:lnSpc>
              <a:buFont typeface="Wingdings 2" charset="2"/>
              <a:buAutoNum type="arabicPeriod"/>
            </a:pPr>
            <a:r>
              <a:rPr lang="en-US" sz="2400" strike="noStrike">
                <a:solidFill>
                  <a:srgbClr val="404040"/>
                </a:solidFill>
                <a:latin typeface="Calibri"/>
              </a:rPr>
              <a:t>Some</a:t>
            </a:r>
            <a:endParaRPr/>
          </a:p>
          <a:p>
            <a:pPr>
              <a:lnSpc>
                <a:spcPct val="100000"/>
              </a:lnSpc>
              <a:buFont typeface="Wingdings 2" charset="2"/>
              <a:buAutoNum type="arabicPeriod"/>
            </a:pPr>
            <a:r>
              <a:rPr lang="en-US" sz="2400" strike="noStrike">
                <a:solidFill>
                  <a:srgbClr val="404040"/>
                </a:solidFill>
                <a:latin typeface="Calibri"/>
              </a:rPr>
              <a:t>None</a:t>
            </a:r>
            <a:endParaRPr/>
          </a:p>
        </p:txBody>
      </p:sp>
      <p:pic>
        <p:nvPicPr>
          <p:cNvPr id="644" name="" descr=""/>
          <p:cNvPicPr/>
          <p:nvPr/>
        </p:nvPicPr>
        <p:blipFill>
          <a:blip r:embed="rId1"/>
          <a:stretch/>
        </p:blipFill>
        <p:spPr>
          <a:xfrm>
            <a:off x="6006960" y="1650960"/>
            <a:ext cx="6095880" cy="5143680"/>
          </a:xfrm>
          <a:prstGeom prst="rect">
            <a:avLst/>
          </a:prstGeom>
          <a:ln>
            <a:solidFill>
              <a:srgbClr val="3465a4"/>
            </a:solidFill>
          </a:ln>
        </p:spPr>
      </p:pic>
    </p:spTree>
  </p:cSld>
  <p:timing>
    <p:tnLst>
      <p:par>
        <p:cTn id="364" dur="indefinite" restart="never" nodeType="tmRoot">
          <p:childTnLst>
            <p:seq>
              <p:cTn id="365" dur="indefinite" nodeType="mainSeq">
                <p:childTnLst>
                  <p:par>
                    <p:cTn id="366" fill="hold">
                      <p:stCondLst>
                        <p:cond delay="indefinite"/>
                      </p:stCondLst>
                      <p:childTnLst>
                        <p:par>
                          <p:cTn id="367" fill="hold">
                            <p:stCondLst>
                              <p:cond delay="0"/>
                            </p:stCondLst>
                            <p:childTnLst>
                              <p:par>
                                <p:cTn id="368" nodeType="clickEffect" fill="hold" presetClass="entr" presetID="1">
                                  <p:stCondLst>
                                    <p:cond delay="0"/>
                                  </p:stCondLst>
                                  <p:childTnLst>
                                    <p:set>
                                      <p:cBhvr>
                                        <p:cTn id="369"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45" name="TextShape 1"/>
          <p:cNvSpPr txBox="1"/>
          <p:nvPr/>
        </p:nvSpPr>
        <p:spPr>
          <a:xfrm>
            <a:off x="3686040" y="6459840"/>
            <a:ext cx="4822560" cy="364680"/>
          </a:xfrm>
          <a:prstGeom prst="rect">
            <a:avLst/>
          </a:prstGeom>
          <a:noFill/>
          <a:ln>
            <a:noFill/>
          </a:ln>
        </p:spPr>
        <p:txBody>
          <a:bodyPr anchor="ctr"/>
          <a:p>
            <a:pPr>
              <a:lnSpc>
                <a:spcPct val="100000"/>
              </a:lnSpc>
            </a:pPr>
            <a:r>
              <a:rPr lang="en-US" sz="900" strike="noStrike">
                <a:solidFill>
                  <a:srgbClr val="ffffff"/>
                </a:solidFill>
                <a:latin typeface="Calibri"/>
              </a:rPr>
              <a:t>The Moss Group, Inc. </a:t>
            </a:r>
            <a:endParaRPr/>
          </a:p>
        </p:txBody>
      </p:sp>
      <p:sp>
        <p:nvSpPr>
          <p:cNvPr id="646" name="TextShape 2"/>
          <p:cNvSpPr txBox="1"/>
          <p:nvPr/>
        </p:nvSpPr>
        <p:spPr>
          <a:xfrm>
            <a:off x="9900360" y="6459840"/>
            <a:ext cx="1311840" cy="364680"/>
          </a:xfrm>
          <a:prstGeom prst="rect">
            <a:avLst/>
          </a:prstGeom>
          <a:noFill/>
          <a:ln>
            <a:noFill/>
          </a:ln>
        </p:spPr>
        <p:txBody>
          <a:bodyPr anchor="ctr"/>
          <a:p>
            <a:pPr algn="r">
              <a:lnSpc>
                <a:spcPct val="100000"/>
              </a:lnSpc>
            </a:pPr>
            <a:fld id="{99649F9E-A566-4125-B3E3-25D0C9851731}" type="slidenum">
              <a:rPr lang="en-US" sz="1050" strike="noStrike">
                <a:solidFill>
                  <a:srgbClr val="ffffff"/>
                </a:solidFill>
                <a:latin typeface="Calibri"/>
              </a:rPr>
              <a:t>&lt;number&gt;</a:t>
            </a:fld>
            <a:endParaRPr/>
          </a:p>
        </p:txBody>
      </p:sp>
      <p:sp>
        <p:nvSpPr>
          <p:cNvPr id="647" name="TextShape 3"/>
          <p:cNvSpPr txBox="1"/>
          <p:nvPr/>
        </p:nvSpPr>
        <p:spPr>
          <a:xfrm>
            <a:off x="0" y="-237240"/>
            <a:ext cx="10464480" cy="1142640"/>
          </a:xfrm>
          <a:prstGeom prst="rect">
            <a:avLst/>
          </a:prstGeom>
          <a:noFill/>
          <a:ln>
            <a:noFill/>
          </a:ln>
        </p:spPr>
        <p:txBody>
          <a:bodyPr anchor="b"/>
          <a:p>
            <a:pPr>
              <a:lnSpc>
                <a:spcPct val="85000"/>
              </a:lnSpc>
            </a:pPr>
            <a:r>
              <a:rPr lang="en-US" sz="2800" strike="noStrike">
                <a:solidFill>
                  <a:srgbClr val="404040"/>
                </a:solidFill>
                <a:latin typeface="Calibri Light"/>
              </a:rPr>
              <a:t>Staff in this agency believe they have an obligation to actively work to prevent the abuse and harassment of LGBTQI residents.</a:t>
            </a:r>
            <a:endParaRPr/>
          </a:p>
        </p:txBody>
      </p:sp>
      <p:sp>
        <p:nvSpPr>
          <p:cNvPr id="648" name="TextShape 4"/>
          <p:cNvSpPr txBox="1"/>
          <p:nvPr/>
        </p:nvSpPr>
        <p:spPr>
          <a:xfrm>
            <a:off x="10800" y="905760"/>
            <a:ext cx="5486040" cy="3507840"/>
          </a:xfrm>
          <a:prstGeom prst="rect">
            <a:avLst/>
          </a:prstGeom>
          <a:noFill/>
          <a:ln>
            <a:noFill/>
          </a:ln>
        </p:spPr>
        <p:txBody>
          <a:bodyPr lIns="0" rIns="0"/>
          <a:p>
            <a:pPr>
              <a:lnSpc>
                <a:spcPct val="100000"/>
              </a:lnSpc>
              <a:buFont typeface="Wingdings 2" charset="2"/>
              <a:buAutoNum type="arabicPeriod"/>
            </a:pPr>
            <a:r>
              <a:rPr lang="en-US" sz="2400" strike="noStrike">
                <a:solidFill>
                  <a:srgbClr val="404040"/>
                </a:solidFill>
                <a:latin typeface="Calibri"/>
              </a:rPr>
              <a:t>All</a:t>
            </a:r>
            <a:endParaRPr/>
          </a:p>
          <a:p>
            <a:pPr>
              <a:lnSpc>
                <a:spcPct val="100000"/>
              </a:lnSpc>
              <a:buFont typeface="Wingdings 2" charset="2"/>
              <a:buAutoNum type="arabicPeriod"/>
            </a:pPr>
            <a:r>
              <a:rPr lang="en-US" sz="2400" strike="noStrike">
                <a:solidFill>
                  <a:srgbClr val="404040"/>
                </a:solidFill>
                <a:latin typeface="Calibri"/>
              </a:rPr>
              <a:t>Most</a:t>
            </a:r>
            <a:endParaRPr/>
          </a:p>
          <a:p>
            <a:pPr>
              <a:lnSpc>
                <a:spcPct val="100000"/>
              </a:lnSpc>
              <a:buFont typeface="Wingdings 2" charset="2"/>
              <a:buAutoNum type="arabicPeriod"/>
            </a:pPr>
            <a:r>
              <a:rPr lang="en-US" sz="2400" strike="noStrike">
                <a:solidFill>
                  <a:srgbClr val="404040"/>
                </a:solidFill>
                <a:latin typeface="Calibri"/>
              </a:rPr>
              <a:t>Some</a:t>
            </a:r>
            <a:endParaRPr/>
          </a:p>
          <a:p>
            <a:pPr>
              <a:lnSpc>
                <a:spcPct val="100000"/>
              </a:lnSpc>
              <a:buFont typeface="Wingdings 2" charset="2"/>
              <a:buAutoNum type="arabicPeriod"/>
            </a:pPr>
            <a:r>
              <a:rPr lang="en-US" sz="2400" strike="noStrike">
                <a:solidFill>
                  <a:srgbClr val="404040"/>
                </a:solidFill>
                <a:latin typeface="Calibri"/>
              </a:rPr>
              <a:t>None</a:t>
            </a:r>
            <a:endParaRPr/>
          </a:p>
        </p:txBody>
      </p:sp>
      <p:pic>
        <p:nvPicPr>
          <p:cNvPr id="649" name="" descr=""/>
          <p:cNvPicPr/>
          <p:nvPr/>
        </p:nvPicPr>
        <p:blipFill>
          <a:blip r:embed="rId1"/>
          <a:stretch/>
        </p:blipFill>
        <p:spPr>
          <a:xfrm>
            <a:off x="6006960" y="1650960"/>
            <a:ext cx="6095880" cy="5143680"/>
          </a:xfrm>
          <a:prstGeom prst="rect">
            <a:avLst/>
          </a:prstGeom>
          <a:ln>
            <a:solidFill>
              <a:srgbClr val="3465a4"/>
            </a:solidFill>
          </a:ln>
        </p:spPr>
      </p:pic>
    </p:spTree>
  </p:cSld>
  <p:timing>
    <p:tnLst>
      <p:par>
        <p:cTn id="370" dur="indefinite" restart="never" nodeType="tmRoot">
          <p:childTnLst>
            <p:seq>
              <p:cTn id="371" dur="indefinite" nodeType="mainSeq">
                <p:childTnLst>
                  <p:par>
                    <p:cTn id="372" fill="hold">
                      <p:stCondLst>
                        <p:cond delay="indefinite"/>
                      </p:stCondLst>
                      <p:childTnLst>
                        <p:par>
                          <p:cTn id="373" fill="hold">
                            <p:stCondLst>
                              <p:cond delay="0"/>
                            </p:stCondLst>
                            <p:childTnLst>
                              <p:par>
                                <p:cTn id="374" nodeType="clickEffect" fill="hold" presetClass="entr" presetID="1">
                                  <p:stCondLst>
                                    <p:cond delay="0"/>
                                  </p:stCondLst>
                                  <p:childTnLst>
                                    <p:set>
                                      <p:cBhvr>
                                        <p:cTn id="375"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50" name="TextShape 1"/>
          <p:cNvSpPr txBox="1"/>
          <p:nvPr/>
        </p:nvSpPr>
        <p:spPr>
          <a:xfrm>
            <a:off x="457200" y="594360"/>
            <a:ext cx="3200040" cy="2285640"/>
          </a:xfrm>
          <a:prstGeom prst="rect">
            <a:avLst/>
          </a:prstGeom>
          <a:noFill/>
          <a:ln>
            <a:noFill/>
          </a:ln>
        </p:spPr>
        <p:txBody>
          <a:bodyPr anchor="b"/>
          <a:p>
            <a:pPr algn="ctr">
              <a:lnSpc>
                <a:spcPct val="100000"/>
              </a:lnSpc>
            </a:pPr>
            <a:r>
              <a:rPr lang="en-US" sz="3600" strike="noStrike">
                <a:solidFill>
                  <a:srgbClr val="ffffff"/>
                </a:solidFill>
                <a:latin typeface="Calibri Light"/>
              </a:rPr>
              <a:t>Group Discussion</a:t>
            </a:r>
            <a:endParaRPr/>
          </a:p>
        </p:txBody>
      </p:sp>
      <p:sp>
        <p:nvSpPr>
          <p:cNvPr id="651" name="TextShape 2"/>
          <p:cNvSpPr txBox="1"/>
          <p:nvPr/>
        </p:nvSpPr>
        <p:spPr>
          <a:xfrm>
            <a:off x="457200" y="2926080"/>
            <a:ext cx="3200040" cy="2680560"/>
          </a:xfrm>
          <a:prstGeom prst="rect">
            <a:avLst/>
          </a:prstGeom>
          <a:noFill/>
          <a:ln>
            <a:noFill/>
          </a:ln>
        </p:spPr>
        <p:txBody>
          <a:bodyPr anchor="ctr"/>
          <a:p>
            <a:endParaRPr/>
          </a:p>
        </p:txBody>
      </p:sp>
      <p:sp>
        <p:nvSpPr>
          <p:cNvPr id="652" name="TextShape 3"/>
          <p:cNvSpPr txBox="1"/>
          <p:nvPr/>
        </p:nvSpPr>
        <p:spPr>
          <a:xfrm>
            <a:off x="4800600" y="6459840"/>
            <a:ext cx="4647960" cy="364680"/>
          </a:xfrm>
          <a:prstGeom prst="rect">
            <a:avLst/>
          </a:prstGeom>
          <a:noFill/>
          <a:ln>
            <a:noFill/>
          </a:ln>
        </p:spPr>
        <p:txBody>
          <a:bodyPr anchor="ctr"/>
          <a:p>
            <a:pPr>
              <a:lnSpc>
                <a:spcPct val="100000"/>
              </a:lnSpc>
            </a:pPr>
            <a:r>
              <a:rPr lang="en-US" sz="900" strike="noStrike">
                <a:solidFill>
                  <a:srgbClr val="455f51"/>
                </a:solidFill>
                <a:latin typeface="Calibri"/>
              </a:rPr>
              <a:t>The Moss Group, Inc. </a:t>
            </a:r>
            <a:endParaRPr/>
          </a:p>
        </p:txBody>
      </p:sp>
      <p:sp>
        <p:nvSpPr>
          <p:cNvPr id="653" name="TextShape 4"/>
          <p:cNvSpPr txBox="1"/>
          <p:nvPr/>
        </p:nvSpPr>
        <p:spPr>
          <a:xfrm>
            <a:off x="9900360" y="6459840"/>
            <a:ext cx="1311840" cy="364680"/>
          </a:xfrm>
          <a:prstGeom prst="rect">
            <a:avLst/>
          </a:prstGeom>
          <a:noFill/>
          <a:ln>
            <a:noFill/>
          </a:ln>
        </p:spPr>
        <p:txBody>
          <a:bodyPr anchor="ctr"/>
          <a:p>
            <a:pPr>
              <a:lnSpc>
                <a:spcPct val="100000"/>
              </a:lnSpc>
            </a:pPr>
            <a:fld id="{135CA958-E05D-4337-9D60-5B064A09EB14}" type="slidenum">
              <a:rPr lang="en-US" sz="1050" strike="noStrike">
                <a:solidFill>
                  <a:srgbClr val="455f51"/>
                </a:solidFill>
                <a:latin typeface="Calibri"/>
              </a:rPr>
              <a:t>&lt;number&gt;</a:t>
            </a:fld>
            <a:endParaRPr/>
          </a:p>
        </p:txBody>
      </p:sp>
      <p:sp>
        <p:nvSpPr>
          <p:cNvPr id="654" name="TextShape 5"/>
          <p:cNvSpPr txBox="1"/>
          <p:nvPr/>
        </p:nvSpPr>
        <p:spPr>
          <a:xfrm>
            <a:off x="4800600" y="731520"/>
            <a:ext cx="6491880" cy="5257440"/>
          </a:xfrm>
          <a:prstGeom prst="rect">
            <a:avLst/>
          </a:prstGeom>
          <a:noFill/>
          <a:ln>
            <a:noFill/>
          </a:ln>
        </p:spPr>
        <p:txBody>
          <a:bodyPr lIns="0" rIns="0"/>
          <a:p>
            <a:pPr algn="ctr">
              <a:lnSpc>
                <a:spcPct val="100000"/>
              </a:lnSpc>
            </a:pPr>
            <a:endParaRPr/>
          </a:p>
          <a:p>
            <a:pPr algn="ctr">
              <a:lnSpc>
                <a:spcPct val="100000"/>
              </a:lnSpc>
            </a:pPr>
            <a:endParaRPr/>
          </a:p>
          <a:p>
            <a:pPr algn="ctr">
              <a:lnSpc>
                <a:spcPct val="100000"/>
              </a:lnSpc>
              <a:buFont typeface="Calibri"/>
              <a:buChar char=" "/>
            </a:pPr>
            <a:r>
              <a:rPr lang="en-US" sz="2800" strike="noStrike">
                <a:solidFill>
                  <a:srgbClr val="404040"/>
                </a:solidFill>
                <a:latin typeface="Calibri"/>
              </a:rPr>
              <a:t>What Do We Bring to the Workplace?</a:t>
            </a:r>
            <a:endParaRPr/>
          </a:p>
          <a:p>
            <a:pPr algn="ctr">
              <a:lnSpc>
                <a:spcPct val="100000"/>
              </a:lnSpc>
              <a:buFont typeface="Calibri"/>
              <a:buChar char=" "/>
            </a:pPr>
            <a:r>
              <a:rPr lang="en-US" sz="2800" strike="noStrike">
                <a:solidFill>
                  <a:srgbClr val="404040"/>
                </a:solidFill>
                <a:latin typeface="Calibri"/>
              </a:rPr>
              <a:t>Why are you here? </a:t>
            </a:r>
            <a:endParaRPr/>
          </a:p>
          <a:p>
            <a:pPr algn="ctr">
              <a:lnSpc>
                <a:spcPct val="100000"/>
              </a:lnSpc>
              <a:buFont typeface="Calibri"/>
              <a:buChar char=" "/>
            </a:pPr>
            <a:r>
              <a:rPr lang="en-US" sz="2800" strike="noStrike">
                <a:solidFill>
                  <a:srgbClr val="404040"/>
                </a:solidFill>
                <a:latin typeface="Calibri"/>
              </a:rPr>
              <a:t>What gets you up every day to work with these kids?</a:t>
            </a:r>
            <a:endParaRPr/>
          </a:p>
        </p:txBody>
      </p:sp>
      <p:pic>
        <p:nvPicPr>
          <p:cNvPr id="655" name="Picture 2" descr=""/>
          <p:cNvPicPr/>
          <p:nvPr/>
        </p:nvPicPr>
        <p:blipFill>
          <a:blip r:embed="rId1"/>
          <a:stretch/>
        </p:blipFill>
        <p:spPr>
          <a:xfrm>
            <a:off x="457200" y="2926080"/>
            <a:ext cx="3200040" cy="2680560"/>
          </a:xfrm>
          <a:prstGeom prst="rect">
            <a:avLst/>
          </a:prstGeom>
          <a:ln>
            <a:noFill/>
          </a:ln>
        </p:spPr>
      </p:pic>
    </p:spTree>
  </p:cSld>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56"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Themes from Oregon Detention Facilities’ Mission Statements</a:t>
            </a:r>
            <a:endParaRPr/>
          </a:p>
        </p:txBody>
      </p:sp>
      <p:sp>
        <p:nvSpPr>
          <p:cNvPr id="657" name="TextShape 2"/>
          <p:cNvSpPr txBox="1"/>
          <p:nvPr/>
        </p:nvSpPr>
        <p:spPr>
          <a:xfrm>
            <a:off x="1097280" y="1845720"/>
            <a:ext cx="10058040" cy="4023000"/>
          </a:xfrm>
          <a:prstGeom prst="rect">
            <a:avLst/>
          </a:prstGeom>
          <a:solidFill>
            <a:srgbClr val="ffffff"/>
          </a:solidFill>
          <a:ln>
            <a:noFill/>
          </a:ln>
        </p:spPr>
        <p:txBody>
          <a:bodyPr lIns="0" rIns="0"/>
          <a:p>
            <a:pPr>
              <a:lnSpc>
                <a:spcPct val="100000"/>
              </a:lnSpc>
              <a:buFont typeface="Courier New"/>
              <a:buChar char="o"/>
            </a:pPr>
            <a:r>
              <a:rPr lang="en-US" sz="3000" strike="noStrike">
                <a:solidFill>
                  <a:srgbClr val="404040"/>
                </a:solidFill>
                <a:latin typeface="Calibri"/>
              </a:rPr>
              <a:t>Public Safety</a:t>
            </a:r>
            <a:endParaRPr/>
          </a:p>
          <a:p>
            <a:pPr>
              <a:lnSpc>
                <a:spcPct val="100000"/>
              </a:lnSpc>
              <a:buFont typeface="Courier New"/>
              <a:buChar char="o"/>
            </a:pPr>
            <a:r>
              <a:rPr lang="en-US" sz="3000" strike="noStrike">
                <a:solidFill>
                  <a:srgbClr val="404040"/>
                </a:solidFill>
                <a:latin typeface="Calibri"/>
              </a:rPr>
              <a:t>Security</a:t>
            </a:r>
            <a:endParaRPr/>
          </a:p>
          <a:p>
            <a:pPr>
              <a:lnSpc>
                <a:spcPct val="100000"/>
              </a:lnSpc>
              <a:buFont typeface="Courier New"/>
              <a:buChar char="o"/>
            </a:pPr>
            <a:r>
              <a:rPr lang="en-US" sz="3000" strike="noStrike">
                <a:solidFill>
                  <a:srgbClr val="404040"/>
                </a:solidFill>
                <a:latin typeface="Calibri"/>
              </a:rPr>
              <a:t>Resident &amp; Staff Safety</a:t>
            </a:r>
            <a:endParaRPr/>
          </a:p>
          <a:p>
            <a:pPr>
              <a:lnSpc>
                <a:spcPct val="100000"/>
              </a:lnSpc>
              <a:buFont typeface="Courier New"/>
              <a:buChar char="o"/>
            </a:pPr>
            <a:r>
              <a:rPr lang="en-US" sz="3000" strike="noStrike">
                <a:solidFill>
                  <a:srgbClr val="404040"/>
                </a:solidFill>
                <a:latin typeface="Calibri"/>
              </a:rPr>
              <a:t>Courts have Immediate Access to Youth </a:t>
            </a:r>
            <a:endParaRPr/>
          </a:p>
        </p:txBody>
      </p:sp>
      <p:sp>
        <p:nvSpPr>
          <p:cNvPr id="658"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659" name="TextShape 4"/>
          <p:cNvSpPr txBox="1"/>
          <p:nvPr/>
        </p:nvSpPr>
        <p:spPr>
          <a:xfrm>
            <a:off x="9900360" y="6459840"/>
            <a:ext cx="1311840" cy="364680"/>
          </a:xfrm>
          <a:prstGeom prst="rect">
            <a:avLst/>
          </a:prstGeom>
          <a:noFill/>
          <a:ln>
            <a:noFill/>
          </a:ln>
        </p:spPr>
        <p:txBody>
          <a:bodyPr anchor="ctr"/>
          <a:p>
            <a:pPr algn="r">
              <a:lnSpc>
                <a:spcPct val="100000"/>
              </a:lnSpc>
            </a:pPr>
            <a:fld id="{1820BFDA-03EB-435C-A16A-3C00BBB4A449}" type="slidenum">
              <a:rPr lang="en-US" sz="1050" strike="noStrike">
                <a:solidFill>
                  <a:srgbClr val="ffffff"/>
                </a:solidFill>
                <a:latin typeface="Calibri"/>
              </a:rPr>
              <a:t>&lt;number&gt;</a:t>
            </a:fld>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60" name="TextShape 1"/>
          <p:cNvSpPr txBox="1"/>
          <p:nvPr/>
        </p:nvSpPr>
        <p:spPr>
          <a:xfrm>
            <a:off x="1097280" y="758880"/>
            <a:ext cx="10058040" cy="3565800"/>
          </a:xfrm>
          <a:prstGeom prst="rect">
            <a:avLst/>
          </a:prstGeom>
          <a:noFill/>
          <a:ln>
            <a:noFill/>
          </a:ln>
        </p:spPr>
        <p:txBody>
          <a:bodyPr anchor="b"/>
          <a:p>
            <a:pPr>
              <a:lnSpc>
                <a:spcPct val="85000"/>
              </a:lnSpc>
            </a:pPr>
            <a:r>
              <a:rPr lang="en-US" sz="6600" strike="noStrike">
                <a:solidFill>
                  <a:srgbClr val="404040"/>
                </a:solidFill>
                <a:latin typeface="Calibri Light"/>
              </a:rPr>
              <a:t>Questions</a:t>
            </a:r>
            <a:endParaRPr/>
          </a:p>
        </p:txBody>
      </p:sp>
      <p:pic>
        <p:nvPicPr>
          <p:cNvPr id="661" name="Picture 3" descr=""/>
          <p:cNvPicPr/>
          <p:nvPr/>
        </p:nvPicPr>
        <p:blipFill>
          <a:blip r:embed="rId1"/>
          <a:stretch/>
        </p:blipFill>
        <p:spPr>
          <a:xfrm>
            <a:off x="4588200" y="2024280"/>
            <a:ext cx="2151000" cy="2151000"/>
          </a:xfrm>
          <a:prstGeom prst="rect">
            <a:avLst/>
          </a:prstGeom>
          <a:ln>
            <a:noFill/>
          </a:ln>
        </p:spPr>
      </p:pic>
      <p:sp>
        <p:nvSpPr>
          <p:cNvPr id="662" name="TextShape 2"/>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663" name="TextShape 3"/>
          <p:cNvSpPr txBox="1"/>
          <p:nvPr/>
        </p:nvSpPr>
        <p:spPr>
          <a:xfrm>
            <a:off x="9900360" y="6459840"/>
            <a:ext cx="1311840" cy="364680"/>
          </a:xfrm>
          <a:prstGeom prst="rect">
            <a:avLst/>
          </a:prstGeom>
          <a:noFill/>
          <a:ln>
            <a:noFill/>
          </a:ln>
        </p:spPr>
        <p:txBody>
          <a:bodyPr anchor="ctr"/>
          <a:p>
            <a:pPr algn="r">
              <a:lnSpc>
                <a:spcPct val="100000"/>
              </a:lnSpc>
            </a:pPr>
            <a:fld id="{556F8C70-DE23-4F36-A5AA-82B0B3E1F35B}" type="slidenum">
              <a:rPr lang="en-US" sz="1050" strike="noStrike">
                <a:solidFill>
                  <a:srgbClr val="ffffff"/>
                </a:solidFill>
                <a:latin typeface="Calibri"/>
              </a:rPr>
              <a:t>&lt;number&gt;</a:t>
            </a:fld>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6"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Why Are We Here?</a:t>
            </a:r>
            <a:endParaRPr/>
          </a:p>
        </p:txBody>
      </p:sp>
      <p:sp>
        <p:nvSpPr>
          <p:cNvPr id="377" name="TextShape 2"/>
          <p:cNvSpPr txBox="1"/>
          <p:nvPr/>
        </p:nvSpPr>
        <p:spPr>
          <a:xfrm>
            <a:off x="1097280" y="1845720"/>
            <a:ext cx="10058040" cy="4023000"/>
          </a:xfrm>
          <a:prstGeom prst="rect">
            <a:avLst/>
          </a:prstGeom>
          <a:noFill/>
          <a:ln>
            <a:noFill/>
          </a:ln>
        </p:spPr>
        <p:txBody>
          <a:bodyPr lIns="0" rIns="0"/>
          <a:p>
            <a:pPr>
              <a:lnSpc>
                <a:spcPct val="100000"/>
              </a:lnSpc>
              <a:buFont typeface="Courier New"/>
              <a:buChar char="o"/>
            </a:pPr>
            <a:r>
              <a:rPr lang="en-US" sz="2800" strike="noStrike">
                <a:solidFill>
                  <a:srgbClr val="404040"/>
                </a:solidFill>
                <a:latin typeface="Calibri"/>
              </a:rPr>
              <a:t>Approximately 1 in every 13-15 youth in confinement self-identify as LGBTQI</a:t>
            </a:r>
            <a:endParaRPr/>
          </a:p>
          <a:p>
            <a:pPr>
              <a:lnSpc>
                <a:spcPct val="100000"/>
              </a:lnSpc>
              <a:buFont typeface="Courier New"/>
              <a:buChar char="o"/>
            </a:pPr>
            <a:r>
              <a:rPr lang="en-US" sz="2800" strike="noStrike">
                <a:solidFill>
                  <a:srgbClr val="404040"/>
                </a:solidFill>
                <a:latin typeface="Calibri"/>
              </a:rPr>
              <a:t>Many of these youth are not “out”</a:t>
            </a:r>
            <a:endParaRPr/>
          </a:p>
          <a:p>
            <a:pPr>
              <a:lnSpc>
                <a:spcPct val="100000"/>
              </a:lnSpc>
              <a:buFont typeface="Courier New"/>
              <a:buChar char="o"/>
            </a:pPr>
            <a:r>
              <a:rPr lang="en-US" sz="2800" strike="noStrike">
                <a:solidFill>
                  <a:srgbClr val="404040"/>
                </a:solidFill>
                <a:latin typeface="Calibri"/>
              </a:rPr>
              <a:t>A higher percentage will be perceived by others to be LGBTQI</a:t>
            </a:r>
            <a:endParaRPr/>
          </a:p>
          <a:p>
            <a:pPr>
              <a:lnSpc>
                <a:spcPct val="100000"/>
              </a:lnSpc>
            </a:pPr>
            <a:endParaRPr/>
          </a:p>
          <a:p>
            <a:pPr algn="ctr">
              <a:lnSpc>
                <a:spcPct val="100000"/>
              </a:lnSpc>
            </a:pPr>
            <a:r>
              <a:rPr b="1" i="1" lang="en-US" sz="2400" strike="noStrike">
                <a:solidFill>
                  <a:srgbClr val="404040"/>
                </a:solidFill>
                <a:latin typeface="Calibri"/>
              </a:rPr>
              <a:t>Your actions can impact the mental and physical health of these youth, and may impact their lives far into the future. </a:t>
            </a:r>
            <a:endParaRPr/>
          </a:p>
          <a:p>
            <a:pPr>
              <a:lnSpc>
                <a:spcPct val="90000"/>
              </a:lnSpc>
            </a:pPr>
            <a:endParaRPr/>
          </a:p>
        </p:txBody>
      </p:sp>
      <p:sp>
        <p:nvSpPr>
          <p:cNvPr id="378" name="CustomShape 3"/>
          <p:cNvSpPr/>
          <p:nvPr/>
        </p:nvSpPr>
        <p:spPr>
          <a:xfrm>
            <a:off x="6553080" y="6144480"/>
            <a:ext cx="3809520" cy="547200"/>
          </a:xfrm>
          <a:prstGeom prst="rect">
            <a:avLst/>
          </a:prstGeom>
          <a:solidFill>
            <a:srgbClr val="92d050"/>
          </a:solidFill>
          <a:ln>
            <a:noFill/>
          </a:ln>
          <a:effectLst>
            <a:outerShdw algn="tl" blurRad="50800" dir="27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i="1" lang="en-US" sz="1000" strike="noStrike">
                <a:solidFill>
                  <a:srgbClr val="000000"/>
                </a:solidFill>
                <a:latin typeface="Arial"/>
              </a:rPr>
              <a:t>Sources: Hidden Injustice: LGBTQI Youth in Juvenile Courts (2009) Locked Up &amp; Out: LGBTQI Youth in Louisiana’s Juvenile Justice System (2010)</a:t>
            </a:r>
            <a:endParaRPr/>
          </a:p>
        </p:txBody>
      </p:sp>
      <p:sp>
        <p:nvSpPr>
          <p:cNvPr id="379" name="CustomShape 4"/>
          <p:cNvSpPr/>
          <p:nvPr/>
        </p:nvSpPr>
        <p:spPr>
          <a:xfrm>
            <a:off x="6172920" y="224640"/>
            <a:ext cx="1331640" cy="364680"/>
          </a:xfrm>
          <a:prstGeom prst="rect">
            <a:avLst/>
          </a:prstGeom>
          <a:noFill/>
          <a:ln>
            <a:noFill/>
          </a:ln>
        </p:spPr>
        <p:style>
          <a:lnRef idx="0"/>
          <a:fillRef idx="0"/>
          <a:effectRef idx="0"/>
          <a:fontRef idx="minor"/>
        </p:style>
        <p:txBody>
          <a:bodyPr anchor="ctr"/>
          <a:p>
            <a:pPr>
              <a:lnSpc>
                <a:spcPct val="100000"/>
              </a:lnSpc>
            </a:pPr>
            <a:fld id="{F4111184-A9BD-40F1-81EE-8514719CCD11}" type="slidenum">
              <a:rPr lang="en-US" sz="1200" strike="noStrike">
                <a:solidFill>
                  <a:srgbClr val="ffffff"/>
                </a:solidFill>
                <a:latin typeface="Arial"/>
              </a:rPr>
              <a:t>&lt;number&gt;</a:t>
            </a:fld>
            <a:endParaRPr/>
          </a:p>
        </p:txBody>
      </p:sp>
      <p:sp>
        <p:nvSpPr>
          <p:cNvPr id="380"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381" name="TextShape 6"/>
          <p:cNvSpPr txBox="1"/>
          <p:nvPr/>
        </p:nvSpPr>
        <p:spPr>
          <a:xfrm>
            <a:off x="9900360" y="6459840"/>
            <a:ext cx="1311840" cy="364680"/>
          </a:xfrm>
          <a:prstGeom prst="rect">
            <a:avLst/>
          </a:prstGeom>
          <a:noFill/>
          <a:ln>
            <a:noFill/>
          </a:ln>
        </p:spPr>
        <p:txBody>
          <a:bodyPr anchor="ctr"/>
          <a:p>
            <a:pPr algn="r">
              <a:lnSpc>
                <a:spcPct val="100000"/>
              </a:lnSpc>
            </a:pPr>
            <a:fld id="{694FB15E-3C74-49FD-8801-73151E603E99}" type="slidenum">
              <a:rPr lang="en-US" sz="1050" strike="noStrike">
                <a:solidFill>
                  <a:srgbClr val="ffffff"/>
                </a:solidFill>
                <a:latin typeface="Calibri"/>
              </a:rPr>
              <a:t>&lt;number&gt;</a:t>
            </a:fld>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64" name="TextShape 1"/>
          <p:cNvSpPr txBox="1"/>
          <p:nvPr/>
        </p:nvSpPr>
        <p:spPr>
          <a:xfrm>
            <a:off x="1097280" y="758880"/>
            <a:ext cx="11094480" cy="3565800"/>
          </a:xfrm>
          <a:prstGeom prst="rect">
            <a:avLst/>
          </a:prstGeom>
          <a:noFill/>
          <a:ln>
            <a:noFill/>
          </a:ln>
        </p:spPr>
        <p:txBody>
          <a:bodyPr anchor="b"/>
          <a:p>
            <a:pPr>
              <a:lnSpc>
                <a:spcPct val="85000"/>
              </a:lnSpc>
            </a:pPr>
            <a:r>
              <a:rPr lang="en-US" sz="6600" strike="noStrike">
                <a:solidFill>
                  <a:srgbClr val="404040"/>
                </a:solidFill>
                <a:latin typeface="Calibri Light"/>
              </a:rPr>
              <a:t>Module 3:</a:t>
            </a:r>
            <a:r>
              <a:rPr lang="en-US" sz="6600" strike="noStrike">
                <a:solidFill>
                  <a:srgbClr val="404040"/>
                </a:solidFill>
                <a:latin typeface="Calibri Light"/>
              </a:rPr>
              <a:t>
</a:t>
            </a:r>
            <a:r>
              <a:rPr lang="en-US" sz="6600" strike="noStrike">
                <a:solidFill>
                  <a:srgbClr val="404040"/>
                </a:solidFill>
                <a:latin typeface="Calibri Light"/>
              </a:rPr>
              <a:t>Medical &amp; Mental Health Care</a:t>
            </a:r>
            <a:endParaRPr/>
          </a:p>
        </p:txBody>
      </p:sp>
      <p:sp>
        <p:nvSpPr>
          <p:cNvPr id="665" name="CustomShape 2"/>
          <p:cNvSpPr/>
          <p:nvPr/>
        </p:nvSpPr>
        <p:spPr>
          <a:xfrm>
            <a:off x="6198840" y="224640"/>
            <a:ext cx="1775880" cy="364680"/>
          </a:xfrm>
          <a:prstGeom prst="rect">
            <a:avLst/>
          </a:prstGeom>
          <a:noFill/>
          <a:ln>
            <a:noFill/>
          </a:ln>
        </p:spPr>
        <p:style>
          <a:lnRef idx="0"/>
          <a:fillRef idx="0"/>
          <a:effectRef idx="0"/>
          <a:fontRef idx="minor"/>
        </p:style>
      </p:sp>
      <p:sp>
        <p:nvSpPr>
          <p:cNvPr id="666"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667" name="TextShape 4"/>
          <p:cNvSpPr txBox="1"/>
          <p:nvPr/>
        </p:nvSpPr>
        <p:spPr>
          <a:xfrm>
            <a:off x="9900360" y="6459840"/>
            <a:ext cx="1311840" cy="364680"/>
          </a:xfrm>
          <a:prstGeom prst="rect">
            <a:avLst/>
          </a:prstGeom>
          <a:noFill/>
          <a:ln>
            <a:noFill/>
          </a:ln>
        </p:spPr>
        <p:txBody>
          <a:bodyPr anchor="ctr"/>
          <a:p>
            <a:pPr algn="r">
              <a:lnSpc>
                <a:spcPct val="100000"/>
              </a:lnSpc>
            </a:pPr>
            <a:fld id="{A255DB7B-FADF-405D-82E1-D2903F460402}" type="slidenum">
              <a:rPr lang="en-US" sz="1050" strike="noStrike">
                <a:solidFill>
                  <a:srgbClr val="ffffff"/>
                </a:solidFill>
                <a:latin typeface="Calibri"/>
              </a:rPr>
              <a:t>&lt;number&gt;</a:t>
            </a:fld>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68"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Objectives</a:t>
            </a:r>
            <a:endParaRPr/>
          </a:p>
        </p:txBody>
      </p:sp>
      <p:sp>
        <p:nvSpPr>
          <p:cNvPr id="669" name="TextShape 2"/>
          <p:cNvSpPr txBox="1"/>
          <p:nvPr/>
        </p:nvSpPr>
        <p:spPr>
          <a:xfrm>
            <a:off x="1097280" y="1845720"/>
            <a:ext cx="10058040" cy="4023000"/>
          </a:xfrm>
          <a:prstGeom prst="rect">
            <a:avLst/>
          </a:prstGeom>
          <a:noFill/>
          <a:ln>
            <a:noFill/>
          </a:ln>
        </p:spPr>
        <p:txBody>
          <a:bodyPr lIns="0" rIns="0"/>
          <a:p>
            <a:pPr>
              <a:lnSpc>
                <a:spcPct val="100000"/>
              </a:lnSpc>
              <a:buFont typeface="Courier New"/>
              <a:buChar char="o"/>
            </a:pPr>
            <a:r>
              <a:rPr lang="en-US" sz="2800" strike="noStrike">
                <a:solidFill>
                  <a:srgbClr val="404040"/>
                </a:solidFill>
                <a:latin typeface="Calibri"/>
              </a:rPr>
              <a:t> </a:t>
            </a:r>
            <a:r>
              <a:rPr lang="en-US" sz="2600" strike="noStrike">
                <a:solidFill>
                  <a:srgbClr val="404040"/>
                </a:solidFill>
                <a:latin typeface="Calibri"/>
              </a:rPr>
              <a:t>Outline medical and mental health Issues to be aware of for all LGBTQI residents</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Outline medical and mental health issues to be aware of for transgender residents</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Outline agency policy in these areas</a:t>
            </a:r>
            <a:endParaRPr/>
          </a:p>
        </p:txBody>
      </p:sp>
      <p:sp>
        <p:nvSpPr>
          <p:cNvPr id="670" name="TextShape 3"/>
          <p:cNvSpPr txBox="1"/>
          <p:nvPr/>
        </p:nvSpPr>
        <p:spPr>
          <a:xfrm>
            <a:off x="9900360" y="6459840"/>
            <a:ext cx="1311840" cy="364680"/>
          </a:xfrm>
          <a:prstGeom prst="rect">
            <a:avLst/>
          </a:prstGeom>
          <a:noFill/>
          <a:ln>
            <a:noFill/>
          </a:ln>
        </p:spPr>
        <p:txBody>
          <a:bodyPr anchor="ctr"/>
          <a:p>
            <a:pPr>
              <a:lnSpc>
                <a:spcPct val="100000"/>
              </a:lnSpc>
            </a:pPr>
            <a:fld id="{736A617C-8097-47F1-8579-83AA69D06BB0}" type="slidenum">
              <a:rPr lang="en-US" sz="1050" strike="noStrike">
                <a:solidFill>
                  <a:srgbClr val="ffffff"/>
                </a:solidFill>
                <a:latin typeface="Calibri"/>
              </a:rPr>
              <a:t>&lt;number&gt;</a:t>
            </a:fld>
            <a:endParaRPr/>
          </a:p>
        </p:txBody>
      </p:sp>
      <p:sp>
        <p:nvSpPr>
          <p:cNvPr id="671" name="CustomShape 4"/>
          <p:cNvSpPr/>
          <p:nvPr/>
        </p:nvSpPr>
        <p:spPr>
          <a:xfrm>
            <a:off x="6603840" y="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672"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pic>
        <p:nvPicPr>
          <p:cNvPr id="673" name="Picture 1" descr=""/>
          <p:cNvPicPr/>
          <p:nvPr/>
        </p:nvPicPr>
        <p:blipFill>
          <a:blip r:embed="rId1"/>
          <a:stretch/>
        </p:blipFill>
        <p:spPr>
          <a:xfrm>
            <a:off x="8221680" y="3778920"/>
            <a:ext cx="3357000" cy="2545560"/>
          </a:xfrm>
          <a:prstGeom prst="rect">
            <a:avLst/>
          </a:prstGeom>
          <a:ln>
            <a:noFill/>
          </a:ln>
        </p:spPr>
      </p:pic>
    </p:spTree>
  </p:cSld>
  <p:timing>
    <p:tnLst>
      <p:par>
        <p:cTn id="376" dur="indefinite" restart="never" nodeType="tmRoot">
          <p:childTnLst>
            <p:seq>
              <p:cTn id="377" dur="indefinite" nodeType="mainSeq">
                <p:childTnLst>
                  <p:par>
                    <p:cTn id="378" fill="hold">
                      <p:stCondLst>
                        <p:cond delay="indefinite"/>
                      </p:stCondLst>
                      <p:childTnLst>
                        <p:par>
                          <p:cTn id="379" fill="hold">
                            <p:stCondLst>
                              <p:cond delay="0"/>
                            </p:stCondLst>
                            <p:childTnLst>
                              <p:par>
                                <p:cTn id="380" nodeType="clickEffect" fill="hold" presetClass="entr" presetID="22" presetSubtype="4">
                                  <p:stCondLst>
                                    <p:cond delay="0"/>
                                  </p:stCondLst>
                                  <p:childTnLst>
                                    <p:set>
                                      <p:cBhvr>
                                        <p:cTn id="381" dur="1" fill="hold">
                                          <p:stCondLst>
                                            <p:cond delay="0"/>
                                          </p:stCondLst>
                                        </p:cTn>
                                        <p:tgtEl>
                                          <p:spTgt spid="669">
                                            <p:txEl>
                                              <p:pRg st="0" end="82"/>
                                            </p:txEl>
                                          </p:spTgt>
                                        </p:tgtEl>
                                        <p:attrNameLst>
                                          <p:attrName>style.visibility</p:attrName>
                                        </p:attrNameLst>
                                      </p:cBhvr>
                                      <p:to>
                                        <p:strVal val="visible"/>
                                      </p:to>
                                    </p:set>
                                    <p:animEffect filter="wipe(down)" transition="out">
                                      <p:cBhvr additive="repl">
                                        <p:cTn id="382" dur="500"/>
                                        <p:tgtEl>
                                          <p:spTgt spid="669">
                                            <p:txEl>
                                              <p:pRg st="0" end="82"/>
                                            </p:txEl>
                                          </p:spTgt>
                                        </p:tgtEl>
                                      </p:cBhvr>
                                    </p:animEffect>
                                  </p:childTnLst>
                                </p:cTn>
                              </p:par>
                            </p:childTnLst>
                          </p:cTn>
                        </p:par>
                      </p:childTnLst>
                    </p:cTn>
                  </p:par>
                  <p:par>
                    <p:cTn id="383" fill="hold">
                      <p:stCondLst>
                        <p:cond delay="indefinite"/>
                      </p:stCondLst>
                      <p:childTnLst>
                        <p:par>
                          <p:cTn id="384" fill="hold">
                            <p:stCondLst>
                              <p:cond delay="0"/>
                            </p:stCondLst>
                            <p:childTnLst>
                              <p:par>
                                <p:cTn id="385" nodeType="clickEffect" fill="hold" presetClass="entr" presetID="22" presetSubtype="4">
                                  <p:stCondLst>
                                    <p:cond delay="0"/>
                                  </p:stCondLst>
                                  <p:childTnLst>
                                    <p:set>
                                      <p:cBhvr>
                                        <p:cTn id="386" dur="1" fill="hold">
                                          <p:stCondLst>
                                            <p:cond delay="0"/>
                                          </p:stCondLst>
                                        </p:cTn>
                                        <p:tgtEl>
                                          <p:spTgt spid="669">
                                            <p:txEl>
                                              <p:pRg st="82" end="165"/>
                                            </p:txEl>
                                          </p:spTgt>
                                        </p:tgtEl>
                                        <p:attrNameLst>
                                          <p:attrName>style.visibility</p:attrName>
                                        </p:attrNameLst>
                                      </p:cBhvr>
                                      <p:to>
                                        <p:strVal val="visible"/>
                                      </p:to>
                                    </p:set>
                                    <p:animEffect filter="wipe(down)" transition="out">
                                      <p:cBhvr additive="repl">
                                        <p:cTn id="387" dur="500"/>
                                        <p:tgtEl>
                                          <p:spTgt spid="669">
                                            <p:txEl>
                                              <p:pRg st="82" end="165"/>
                                            </p:txEl>
                                          </p:spTgt>
                                        </p:tgtEl>
                                      </p:cBhvr>
                                    </p:animEffect>
                                  </p:childTnLst>
                                </p:cTn>
                              </p:par>
                            </p:childTnLst>
                          </p:cTn>
                        </p:par>
                      </p:childTnLst>
                    </p:cTn>
                  </p:par>
                  <p:par>
                    <p:cTn id="388" fill="hold">
                      <p:stCondLst>
                        <p:cond delay="indefinite"/>
                      </p:stCondLst>
                      <p:childTnLst>
                        <p:par>
                          <p:cTn id="389" fill="hold">
                            <p:stCondLst>
                              <p:cond delay="0"/>
                            </p:stCondLst>
                            <p:childTnLst>
                              <p:par>
                                <p:cTn id="390" nodeType="clickEffect" fill="hold" presetClass="entr" presetID="22" presetSubtype="4">
                                  <p:stCondLst>
                                    <p:cond delay="0"/>
                                  </p:stCondLst>
                                  <p:childTnLst>
                                    <p:set>
                                      <p:cBhvr>
                                        <p:cTn id="391" dur="1" fill="hold">
                                          <p:stCondLst>
                                            <p:cond delay="0"/>
                                          </p:stCondLst>
                                        </p:cTn>
                                        <p:tgtEl>
                                          <p:spTgt spid="669">
                                            <p:txEl>
                                              <p:pRg st="165" end="203"/>
                                            </p:txEl>
                                          </p:spTgt>
                                        </p:tgtEl>
                                        <p:attrNameLst>
                                          <p:attrName>style.visibility</p:attrName>
                                        </p:attrNameLst>
                                      </p:cBhvr>
                                      <p:to>
                                        <p:strVal val="visible"/>
                                      </p:to>
                                    </p:set>
                                    <p:animEffect filter="wipe(down)" transition="out">
                                      <p:cBhvr additive="repl">
                                        <p:cTn id="392" dur="500"/>
                                        <p:tgtEl>
                                          <p:spTgt spid="669">
                                            <p:txEl>
                                              <p:pRg st="165" end="20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74"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LGBTQI Medical and Mental Health Concerns</a:t>
            </a:r>
            <a:endParaRPr/>
          </a:p>
        </p:txBody>
      </p:sp>
      <p:sp>
        <p:nvSpPr>
          <p:cNvPr id="675" name="TextShape 2"/>
          <p:cNvSpPr txBox="1"/>
          <p:nvPr/>
        </p:nvSpPr>
        <p:spPr>
          <a:xfrm>
            <a:off x="1097280" y="1845720"/>
            <a:ext cx="10058040" cy="4023000"/>
          </a:xfrm>
          <a:prstGeom prst="rect">
            <a:avLst/>
          </a:prstGeom>
          <a:noFill/>
          <a:ln>
            <a:noFill/>
          </a:ln>
        </p:spPr>
        <p:txBody>
          <a:bodyPr lIns="0" rIns="0"/>
          <a:p>
            <a:pPr>
              <a:lnSpc>
                <a:spcPct val="100000"/>
              </a:lnSpc>
            </a:pPr>
            <a:r>
              <a:rPr lang="en-US" sz="2600" strike="noStrike">
                <a:solidFill>
                  <a:srgbClr val="404040"/>
                </a:solidFill>
                <a:latin typeface="Calibri"/>
              </a:rPr>
              <a:t>Research shows that certain medical and mental health problems may occur more frequently in LGBTQI populations </a:t>
            </a:r>
            <a:endParaRPr/>
          </a:p>
        </p:txBody>
      </p:sp>
      <p:sp>
        <p:nvSpPr>
          <p:cNvPr id="676" name="TextShape 3"/>
          <p:cNvSpPr txBox="1"/>
          <p:nvPr/>
        </p:nvSpPr>
        <p:spPr>
          <a:xfrm>
            <a:off x="9900360" y="6459840"/>
            <a:ext cx="1311840" cy="364680"/>
          </a:xfrm>
          <a:prstGeom prst="rect">
            <a:avLst/>
          </a:prstGeom>
          <a:noFill/>
          <a:ln>
            <a:noFill/>
          </a:ln>
        </p:spPr>
        <p:txBody>
          <a:bodyPr anchor="ctr"/>
          <a:p>
            <a:pPr>
              <a:lnSpc>
                <a:spcPct val="100000"/>
              </a:lnSpc>
            </a:pPr>
            <a:fld id="{71930A61-E0FC-424E-AC21-0EBA838BB83E}" type="slidenum">
              <a:rPr lang="en-US" sz="1050" strike="noStrike">
                <a:solidFill>
                  <a:srgbClr val="ffffff"/>
                </a:solidFill>
                <a:latin typeface="Calibri"/>
              </a:rPr>
              <a:t>&lt;number&gt;</a:t>
            </a:fld>
            <a:endParaRPr/>
          </a:p>
        </p:txBody>
      </p:sp>
      <p:sp>
        <p:nvSpPr>
          <p:cNvPr id="677" name="CustomShape 4"/>
          <p:cNvSpPr/>
          <p:nvPr/>
        </p:nvSpPr>
        <p:spPr>
          <a:xfrm>
            <a:off x="6603840" y="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678"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pic>
        <p:nvPicPr>
          <p:cNvPr id="679" name="Picture 6" descr=""/>
          <p:cNvPicPr/>
          <p:nvPr/>
        </p:nvPicPr>
        <p:blipFill>
          <a:blip r:embed="rId1"/>
          <a:stretch/>
        </p:blipFill>
        <p:spPr>
          <a:xfrm>
            <a:off x="4372920" y="3147480"/>
            <a:ext cx="3448800" cy="3172680"/>
          </a:xfrm>
          <a:prstGeom prst="rect">
            <a:avLst/>
          </a:prstGeom>
          <a:ln>
            <a:noFill/>
          </a:ln>
        </p:spPr>
      </p:pic>
    </p:spTree>
  </p:cSld>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80"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LGBTQI Medical and Mental Health Concerns</a:t>
            </a:r>
            <a:endParaRPr/>
          </a:p>
        </p:txBody>
      </p:sp>
      <p:sp>
        <p:nvSpPr>
          <p:cNvPr id="681" name="TextShape 2"/>
          <p:cNvSpPr txBox="1"/>
          <p:nvPr/>
        </p:nvSpPr>
        <p:spPr>
          <a:xfrm>
            <a:off x="1097280" y="1845720"/>
            <a:ext cx="10058040" cy="4321440"/>
          </a:xfrm>
          <a:prstGeom prst="rect">
            <a:avLst/>
          </a:prstGeom>
          <a:noFill/>
          <a:ln>
            <a:noFill/>
          </a:ln>
        </p:spPr>
        <p:txBody>
          <a:bodyPr lIns="0" rIns="0"/>
          <a:p>
            <a:pPr>
              <a:lnSpc>
                <a:spcPct val="100000"/>
              </a:lnSpc>
            </a:pPr>
            <a:r>
              <a:rPr lang="en-US" sz="2600" strike="noStrike">
                <a:solidFill>
                  <a:srgbClr val="404040"/>
                </a:solidFill>
                <a:latin typeface="Calibri"/>
              </a:rPr>
              <a:t>According to the Substance Abuse and Mental Health Services Administration, </a:t>
            </a:r>
            <a:r>
              <a:rPr b="1" lang="en-US" sz="2600" strike="noStrike">
                <a:solidFill>
                  <a:srgbClr val="404040"/>
                </a:solidFill>
                <a:latin typeface="Calibri"/>
              </a:rPr>
              <a:t>lesbians </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May be more likely to suffer from major depression, phobia, and post-traumatic stress disorder </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Experienced more emotional stress as teenagers, and were 2 to 2.5 times more likely to have experienced suicidal ideation in the past 12 months</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May be at higher risk for heart disease, breast cancer, and intimate partner violence</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May be more likely to smoke and drink heavily</a:t>
            </a:r>
            <a:endParaRPr/>
          </a:p>
        </p:txBody>
      </p:sp>
      <p:sp>
        <p:nvSpPr>
          <p:cNvPr id="682" name="TextShape 3"/>
          <p:cNvSpPr txBox="1"/>
          <p:nvPr/>
        </p:nvSpPr>
        <p:spPr>
          <a:xfrm>
            <a:off x="9900360" y="6459840"/>
            <a:ext cx="1311840" cy="364680"/>
          </a:xfrm>
          <a:prstGeom prst="rect">
            <a:avLst/>
          </a:prstGeom>
          <a:noFill/>
          <a:ln>
            <a:noFill/>
          </a:ln>
        </p:spPr>
        <p:txBody>
          <a:bodyPr anchor="ctr"/>
          <a:p>
            <a:pPr>
              <a:lnSpc>
                <a:spcPct val="100000"/>
              </a:lnSpc>
            </a:pPr>
            <a:fld id="{073636CB-B210-477E-AEF1-1E7CE4588D49}" type="slidenum">
              <a:rPr lang="en-US" sz="1050" strike="noStrike">
                <a:solidFill>
                  <a:srgbClr val="ffffff"/>
                </a:solidFill>
                <a:latin typeface="Calibri"/>
              </a:rPr>
              <a:t>&lt;number&gt;</a:t>
            </a:fld>
            <a:endParaRPr/>
          </a:p>
        </p:txBody>
      </p:sp>
      <p:sp>
        <p:nvSpPr>
          <p:cNvPr id="683" name="CustomShape 4"/>
          <p:cNvSpPr/>
          <p:nvPr/>
        </p:nvSpPr>
        <p:spPr>
          <a:xfrm>
            <a:off x="6705720" y="3096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684"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685" name="CustomShape 6"/>
          <p:cNvSpPr/>
          <p:nvPr/>
        </p:nvSpPr>
        <p:spPr>
          <a:xfrm>
            <a:off x="7620120" y="6167520"/>
            <a:ext cx="4266720" cy="57708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lang="en-US" sz="800" strike="noStrike">
                <a:solidFill>
                  <a:srgbClr val="404040"/>
                </a:solidFill>
                <a:latin typeface="Arial"/>
              </a:rPr>
              <a:t>Substance Abuse and Mental Health Services Administration. </a:t>
            </a:r>
            <a:r>
              <a:rPr i="1" lang="en-US" sz="800" strike="noStrike">
                <a:solidFill>
                  <a:srgbClr val="404040"/>
                </a:solidFill>
                <a:latin typeface="Arial"/>
              </a:rPr>
              <a:t>Top Health Issues for LGBTQI Populations Information &amp; Resource Kit</a:t>
            </a:r>
            <a:r>
              <a:rPr lang="en-US" sz="800" strike="noStrike">
                <a:solidFill>
                  <a:srgbClr val="404040"/>
                </a:solidFill>
                <a:latin typeface="Arial"/>
              </a:rPr>
              <a:t>. HHS Publication No.(SMA) 12-4684. Rockville, MD: Substance Abuse and Mental Health Services Administration, 2012.</a:t>
            </a:r>
            <a:endParaRPr/>
          </a:p>
        </p:txBody>
      </p:sp>
    </p:spTree>
  </p:cSld>
  <p:timing>
    <p:tnLst>
      <p:par>
        <p:cTn id="393" dur="indefinite" restart="never" nodeType="tmRoot">
          <p:childTnLst>
            <p:seq>
              <p:cTn id="394" dur="indefinite" nodeType="mainSeq">
                <p:childTnLst>
                  <p:par>
                    <p:cTn id="395" fill="hold">
                      <p:stCondLst>
                        <p:cond delay="indefinite"/>
                      </p:stCondLst>
                      <p:childTnLst>
                        <p:par>
                          <p:cTn id="396" fill="hold">
                            <p:stCondLst>
                              <p:cond delay="0"/>
                            </p:stCondLst>
                            <p:childTnLst>
                              <p:par>
                                <p:cTn id="397" nodeType="clickEffect" fill="hold" presetClass="entr" presetID="16" presetSubtype="21">
                                  <p:stCondLst>
                                    <p:cond delay="0"/>
                                  </p:stCondLst>
                                  <p:childTnLst>
                                    <p:set>
                                      <p:cBhvr>
                                        <p:cTn id="398" dur="1" fill="hold">
                                          <p:stCondLst>
                                            <p:cond delay="0"/>
                                          </p:stCondLst>
                                        </p:cTn>
                                        <p:tgtEl>
                                          <p:spTgt spid="681">
                                            <p:txEl>
                                              <p:pRg st="0" end="86"/>
                                            </p:txEl>
                                          </p:spTgt>
                                        </p:tgtEl>
                                        <p:attrNameLst>
                                          <p:attrName>style.visibility</p:attrName>
                                        </p:attrNameLst>
                                      </p:cBhvr>
                                      <p:to>
                                        <p:strVal val="visible"/>
                                      </p:to>
                                    </p:set>
                                    <p:animEffect filter="barn(inVertical)" transition="out">
                                      <p:cBhvr additive="repl">
                                        <p:cTn id="399" dur="500"/>
                                        <p:tgtEl>
                                          <p:spTgt spid="681">
                                            <p:txEl>
                                              <p:pRg st="0" end="86"/>
                                            </p:txEl>
                                          </p:spTgt>
                                        </p:tgtEl>
                                      </p:cBhvr>
                                    </p:animEffect>
                                  </p:childTnLst>
                                </p:cTn>
                              </p:par>
                            </p:childTnLst>
                          </p:cTn>
                        </p:par>
                      </p:childTnLst>
                    </p:cTn>
                  </p:par>
                  <p:par>
                    <p:cTn id="400" fill="hold">
                      <p:stCondLst>
                        <p:cond delay="indefinite"/>
                      </p:stCondLst>
                      <p:childTnLst>
                        <p:par>
                          <p:cTn id="401" fill="hold">
                            <p:stCondLst>
                              <p:cond delay="0"/>
                            </p:stCondLst>
                            <p:childTnLst>
                              <p:par>
                                <p:cTn id="402" nodeType="clickEffect" fill="hold" presetClass="entr" presetID="16" presetSubtype="21">
                                  <p:stCondLst>
                                    <p:cond delay="0"/>
                                  </p:stCondLst>
                                  <p:childTnLst>
                                    <p:set>
                                      <p:cBhvr>
                                        <p:cTn id="403" dur="1" fill="hold">
                                          <p:stCondLst>
                                            <p:cond delay="0"/>
                                          </p:stCondLst>
                                        </p:cTn>
                                        <p:tgtEl>
                                          <p:spTgt spid="681">
                                            <p:txEl>
                                              <p:pRg st="86" end="183"/>
                                            </p:txEl>
                                          </p:spTgt>
                                        </p:tgtEl>
                                        <p:attrNameLst>
                                          <p:attrName>style.visibility</p:attrName>
                                        </p:attrNameLst>
                                      </p:cBhvr>
                                      <p:to>
                                        <p:strVal val="visible"/>
                                      </p:to>
                                    </p:set>
                                    <p:animEffect filter="barn(inVertical)" transition="out">
                                      <p:cBhvr additive="repl">
                                        <p:cTn id="404" dur="500"/>
                                        <p:tgtEl>
                                          <p:spTgt spid="681">
                                            <p:txEl>
                                              <p:pRg st="86" end="183"/>
                                            </p:txEl>
                                          </p:spTgt>
                                        </p:tgtEl>
                                      </p:cBhvr>
                                    </p:animEffect>
                                  </p:childTnLst>
                                </p:cTn>
                              </p:par>
                            </p:childTnLst>
                          </p:cTn>
                        </p:par>
                      </p:childTnLst>
                    </p:cTn>
                  </p:par>
                  <p:par>
                    <p:cTn id="405" fill="hold">
                      <p:stCondLst>
                        <p:cond delay="indefinite"/>
                      </p:stCondLst>
                      <p:childTnLst>
                        <p:par>
                          <p:cTn id="406" fill="hold">
                            <p:stCondLst>
                              <p:cond delay="0"/>
                            </p:stCondLst>
                            <p:childTnLst>
                              <p:par>
                                <p:cTn id="407" nodeType="clickEffect" fill="hold" presetClass="entr" presetID="16" presetSubtype="21">
                                  <p:stCondLst>
                                    <p:cond delay="0"/>
                                  </p:stCondLst>
                                  <p:childTnLst>
                                    <p:set>
                                      <p:cBhvr>
                                        <p:cTn id="408" dur="1" fill="hold">
                                          <p:stCondLst>
                                            <p:cond delay="0"/>
                                          </p:stCondLst>
                                        </p:cTn>
                                        <p:tgtEl>
                                          <p:spTgt spid="681">
                                            <p:txEl>
                                              <p:pRg st="183" end="328"/>
                                            </p:txEl>
                                          </p:spTgt>
                                        </p:tgtEl>
                                        <p:attrNameLst>
                                          <p:attrName>style.visibility</p:attrName>
                                        </p:attrNameLst>
                                      </p:cBhvr>
                                      <p:to>
                                        <p:strVal val="visible"/>
                                      </p:to>
                                    </p:set>
                                    <p:animEffect filter="barn(inVertical)" transition="out">
                                      <p:cBhvr additive="repl">
                                        <p:cTn id="409" dur="500"/>
                                        <p:tgtEl>
                                          <p:spTgt spid="681">
                                            <p:txEl>
                                              <p:pRg st="183" end="328"/>
                                            </p:txEl>
                                          </p:spTgt>
                                        </p:tgtEl>
                                      </p:cBhvr>
                                    </p:animEffect>
                                  </p:childTnLst>
                                </p:cTn>
                              </p:par>
                            </p:childTnLst>
                          </p:cTn>
                        </p:par>
                      </p:childTnLst>
                    </p:cTn>
                  </p:par>
                  <p:par>
                    <p:cTn id="410" fill="hold">
                      <p:stCondLst>
                        <p:cond delay="indefinite"/>
                      </p:stCondLst>
                      <p:childTnLst>
                        <p:par>
                          <p:cTn id="411" fill="hold">
                            <p:stCondLst>
                              <p:cond delay="0"/>
                            </p:stCondLst>
                            <p:childTnLst>
                              <p:par>
                                <p:cTn id="412" nodeType="clickEffect" fill="hold" presetClass="entr" presetID="16" presetSubtype="21">
                                  <p:stCondLst>
                                    <p:cond delay="0"/>
                                  </p:stCondLst>
                                  <p:childTnLst>
                                    <p:set>
                                      <p:cBhvr>
                                        <p:cTn id="413" dur="1" fill="hold">
                                          <p:stCondLst>
                                            <p:cond delay="0"/>
                                          </p:stCondLst>
                                        </p:cTn>
                                        <p:tgtEl>
                                          <p:spTgt spid="681">
                                            <p:txEl>
                                              <p:pRg st="328" end="415"/>
                                            </p:txEl>
                                          </p:spTgt>
                                        </p:tgtEl>
                                        <p:attrNameLst>
                                          <p:attrName>style.visibility</p:attrName>
                                        </p:attrNameLst>
                                      </p:cBhvr>
                                      <p:to>
                                        <p:strVal val="visible"/>
                                      </p:to>
                                    </p:set>
                                    <p:animEffect filter="barn(inVertical)" transition="out">
                                      <p:cBhvr additive="repl">
                                        <p:cTn id="414" dur="500"/>
                                        <p:tgtEl>
                                          <p:spTgt spid="681">
                                            <p:txEl>
                                              <p:pRg st="328" end="415"/>
                                            </p:txEl>
                                          </p:spTgt>
                                        </p:tgtEl>
                                      </p:cBhvr>
                                    </p:animEffect>
                                  </p:childTnLst>
                                </p:cTn>
                              </p:par>
                            </p:childTnLst>
                          </p:cTn>
                        </p:par>
                      </p:childTnLst>
                    </p:cTn>
                  </p:par>
                  <p:par>
                    <p:cTn id="415" fill="hold">
                      <p:stCondLst>
                        <p:cond delay="indefinite"/>
                      </p:stCondLst>
                      <p:childTnLst>
                        <p:par>
                          <p:cTn id="416" fill="hold">
                            <p:stCondLst>
                              <p:cond delay="0"/>
                            </p:stCondLst>
                            <p:childTnLst>
                              <p:par>
                                <p:cTn id="417" nodeType="clickEffect" fill="hold" presetClass="entr" presetID="16" presetSubtype="21">
                                  <p:stCondLst>
                                    <p:cond delay="0"/>
                                  </p:stCondLst>
                                  <p:childTnLst>
                                    <p:set>
                                      <p:cBhvr>
                                        <p:cTn id="418" dur="1" fill="hold">
                                          <p:stCondLst>
                                            <p:cond delay="0"/>
                                          </p:stCondLst>
                                        </p:cTn>
                                        <p:tgtEl>
                                          <p:spTgt spid="681">
                                            <p:txEl>
                                              <p:pRg st="415" end="462"/>
                                            </p:txEl>
                                          </p:spTgt>
                                        </p:tgtEl>
                                        <p:attrNameLst>
                                          <p:attrName>style.visibility</p:attrName>
                                        </p:attrNameLst>
                                      </p:cBhvr>
                                      <p:to>
                                        <p:strVal val="visible"/>
                                      </p:to>
                                    </p:set>
                                    <p:animEffect filter="barn(inVertical)" transition="out">
                                      <p:cBhvr additive="repl">
                                        <p:cTn id="419" dur="500"/>
                                        <p:tgtEl>
                                          <p:spTgt spid="681">
                                            <p:txEl>
                                              <p:pRg st="415" end="46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86"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LGBTQI Medical and Mental Health Concerns</a:t>
            </a:r>
            <a:endParaRPr/>
          </a:p>
        </p:txBody>
      </p:sp>
      <p:sp>
        <p:nvSpPr>
          <p:cNvPr id="687" name="TextShape 2"/>
          <p:cNvSpPr txBox="1"/>
          <p:nvPr/>
        </p:nvSpPr>
        <p:spPr>
          <a:xfrm>
            <a:off x="1097280" y="1845720"/>
            <a:ext cx="10058040" cy="3831480"/>
          </a:xfrm>
          <a:prstGeom prst="rect">
            <a:avLst/>
          </a:prstGeom>
          <a:noFill/>
          <a:ln>
            <a:noFill/>
          </a:ln>
        </p:spPr>
        <p:txBody>
          <a:bodyPr lIns="0" rIns="0"/>
          <a:p>
            <a:pPr>
              <a:lnSpc>
                <a:spcPct val="100000"/>
              </a:lnSpc>
            </a:pPr>
            <a:r>
              <a:rPr lang="en-US" sz="2600" strike="noStrike">
                <a:solidFill>
                  <a:srgbClr val="404040"/>
                </a:solidFill>
                <a:latin typeface="Calibri"/>
              </a:rPr>
              <a:t>According to the Substance Abuse and Mental Health Services Administration, </a:t>
            </a:r>
            <a:r>
              <a:rPr b="1" lang="en-US" sz="2600" strike="noStrike">
                <a:solidFill>
                  <a:srgbClr val="404040"/>
                </a:solidFill>
                <a:latin typeface="Calibri"/>
              </a:rPr>
              <a:t>gay men and youth</a:t>
            </a:r>
            <a:endParaRPr/>
          </a:p>
          <a:p>
            <a:pPr>
              <a:lnSpc>
                <a:spcPct val="100000"/>
              </a:lnSpc>
              <a:buFont typeface="Courier New"/>
              <a:buChar char="o"/>
            </a:pPr>
            <a:r>
              <a:rPr lang="en-US" sz="2600" strike="noStrike">
                <a:solidFill>
                  <a:srgbClr val="404040"/>
                </a:solidFill>
                <a:latin typeface="Calibri"/>
              </a:rPr>
              <a:t>May be at higher risk of: </a:t>
            </a:r>
            <a:endParaRPr/>
          </a:p>
          <a:p>
            <a:pPr lvl="1">
              <a:lnSpc>
                <a:spcPct val="100000"/>
              </a:lnSpc>
              <a:buFont typeface="Calibri"/>
              <a:buChar char="◦"/>
            </a:pPr>
            <a:r>
              <a:rPr lang="en-US" sz="2600" strike="noStrike">
                <a:solidFill>
                  <a:srgbClr val="404040"/>
                </a:solidFill>
                <a:latin typeface="Calibri"/>
              </a:rPr>
              <a:t>Heart disease; prostate, testicular, colon and anal cancer</a:t>
            </a:r>
            <a:endParaRPr/>
          </a:p>
          <a:p>
            <a:pPr lvl="1">
              <a:lnSpc>
                <a:spcPct val="100000"/>
              </a:lnSpc>
              <a:buFont typeface="Calibri"/>
              <a:buChar char="◦"/>
            </a:pPr>
            <a:r>
              <a:rPr lang="en-US" sz="2600" strike="noStrike">
                <a:solidFill>
                  <a:srgbClr val="404040"/>
                </a:solidFill>
                <a:latin typeface="Calibri"/>
              </a:rPr>
              <a:t>Victimization from criminal violence and intimate partner violence</a:t>
            </a:r>
            <a:endParaRPr/>
          </a:p>
          <a:p>
            <a:pPr>
              <a:lnSpc>
                <a:spcPct val="100000"/>
              </a:lnSpc>
              <a:buFont typeface="Courier New"/>
              <a:buChar char="o"/>
            </a:pPr>
            <a:r>
              <a:rPr lang="en-US" sz="2600" strike="noStrike">
                <a:solidFill>
                  <a:srgbClr val="404040"/>
                </a:solidFill>
                <a:latin typeface="Calibri"/>
              </a:rPr>
              <a:t>May be more likely to suffer from eating disorders, depression, and anxiety. Gay men and youth have higher rates of suicidal attempts</a:t>
            </a:r>
            <a:endParaRPr/>
          </a:p>
          <a:p>
            <a:pPr>
              <a:lnSpc>
                <a:spcPct val="100000"/>
              </a:lnSpc>
              <a:buFont typeface="Courier New"/>
              <a:buChar char="o"/>
            </a:pPr>
            <a:r>
              <a:rPr lang="en-US" sz="2600" strike="noStrike">
                <a:solidFill>
                  <a:srgbClr val="404040"/>
                </a:solidFill>
                <a:latin typeface="Calibri"/>
              </a:rPr>
              <a:t>Use alcohol and illicit drugs at a higher rate than the general population, and 50% more likely to smoke </a:t>
            </a:r>
            <a:endParaRPr/>
          </a:p>
          <a:p>
            <a:pPr>
              <a:lnSpc>
                <a:spcPct val="100000"/>
              </a:lnSpc>
              <a:buFont typeface="Courier New"/>
              <a:buChar char="o"/>
            </a:pPr>
            <a:r>
              <a:rPr lang="en-US" sz="2600" strike="noStrike">
                <a:solidFill>
                  <a:srgbClr val="404040"/>
                </a:solidFill>
                <a:latin typeface="Calibri"/>
              </a:rPr>
              <a:t>Are at higher risk of HIV and other STDs</a:t>
            </a:r>
            <a:endParaRPr/>
          </a:p>
          <a:p>
            <a:endParaRPr/>
          </a:p>
        </p:txBody>
      </p:sp>
      <p:sp>
        <p:nvSpPr>
          <p:cNvPr id="688" name="TextShape 3"/>
          <p:cNvSpPr txBox="1"/>
          <p:nvPr/>
        </p:nvSpPr>
        <p:spPr>
          <a:xfrm>
            <a:off x="9900360" y="6459840"/>
            <a:ext cx="1311840" cy="364680"/>
          </a:xfrm>
          <a:prstGeom prst="rect">
            <a:avLst/>
          </a:prstGeom>
          <a:noFill/>
          <a:ln>
            <a:noFill/>
          </a:ln>
        </p:spPr>
        <p:txBody>
          <a:bodyPr anchor="ctr"/>
          <a:p>
            <a:pPr>
              <a:lnSpc>
                <a:spcPct val="100000"/>
              </a:lnSpc>
            </a:pPr>
            <a:fld id="{68A36870-453E-4F22-AAC4-B94893E7DC25}" type="slidenum">
              <a:rPr lang="en-US" sz="1050" strike="noStrike">
                <a:solidFill>
                  <a:srgbClr val="ffffff"/>
                </a:solidFill>
                <a:latin typeface="Calibri"/>
              </a:rPr>
              <a:t>&lt;number&gt;</a:t>
            </a:fld>
            <a:endParaRPr/>
          </a:p>
        </p:txBody>
      </p:sp>
      <p:sp>
        <p:nvSpPr>
          <p:cNvPr id="689" name="CustomShape 4"/>
          <p:cNvSpPr/>
          <p:nvPr/>
        </p:nvSpPr>
        <p:spPr>
          <a:xfrm>
            <a:off x="6705720" y="3096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690"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691" name="CustomShape 6"/>
          <p:cNvSpPr/>
          <p:nvPr/>
        </p:nvSpPr>
        <p:spPr>
          <a:xfrm>
            <a:off x="7620120" y="6167520"/>
            <a:ext cx="4266720" cy="57708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lang="en-US" sz="800" strike="noStrike">
                <a:solidFill>
                  <a:srgbClr val="404040"/>
                </a:solidFill>
                <a:latin typeface="Arial"/>
              </a:rPr>
              <a:t>Substance Abuse and Mental Health Services Administration. </a:t>
            </a:r>
            <a:r>
              <a:rPr i="1" lang="en-US" sz="800" strike="noStrike">
                <a:solidFill>
                  <a:srgbClr val="404040"/>
                </a:solidFill>
                <a:latin typeface="Arial"/>
              </a:rPr>
              <a:t>Top Health Issues for LGBTQI Populations Information &amp; Resource Kit</a:t>
            </a:r>
            <a:r>
              <a:rPr lang="en-US" sz="800" strike="noStrike">
                <a:solidFill>
                  <a:srgbClr val="404040"/>
                </a:solidFill>
                <a:latin typeface="Arial"/>
              </a:rPr>
              <a:t>. HHS Publication No.(SMA) 12-4684. Rockville, MD: Substance Abuse and Mental Health Services Administration, 2012.</a:t>
            </a:r>
            <a:endParaRPr/>
          </a:p>
        </p:txBody>
      </p:sp>
    </p:spTree>
  </p:cSld>
  <p:timing>
    <p:tnLst>
      <p:par>
        <p:cTn id="420" dur="indefinite" restart="never" nodeType="tmRoot">
          <p:childTnLst>
            <p:seq>
              <p:cTn id="421" dur="indefinite" nodeType="mainSeq">
                <p:childTnLst>
                  <p:par>
                    <p:cTn id="422" fill="hold">
                      <p:stCondLst>
                        <p:cond delay="indefinite"/>
                      </p:stCondLst>
                      <p:childTnLst>
                        <p:par>
                          <p:cTn id="423" fill="hold">
                            <p:stCondLst>
                              <p:cond delay="0"/>
                            </p:stCondLst>
                            <p:childTnLst>
                              <p:par>
                                <p:cTn id="424" nodeType="clickEffect" fill="hold" presetClass="entr" presetID="10">
                                  <p:stCondLst>
                                    <p:cond delay="0"/>
                                  </p:stCondLst>
                                  <p:childTnLst>
                                    <p:set>
                                      <p:cBhvr>
                                        <p:cTn id="425" dur="1" fill="hold">
                                          <p:stCondLst>
                                            <p:cond delay="0"/>
                                          </p:stCondLst>
                                        </p:cTn>
                                        <p:tgtEl>
                                          <p:spTgt spid="687">
                                            <p:txEl>
                                              <p:pRg st="0" end="94"/>
                                            </p:txEl>
                                          </p:spTgt>
                                        </p:tgtEl>
                                        <p:attrNameLst>
                                          <p:attrName>style.visibility</p:attrName>
                                        </p:attrNameLst>
                                      </p:cBhvr>
                                      <p:to>
                                        <p:strVal val="visible"/>
                                      </p:to>
                                    </p:set>
                                    <p:animEffect filter="fade" transition="in">
                                      <p:cBhvr additive="repl">
                                        <p:cTn id="426" dur="500"/>
                                        <p:tgtEl>
                                          <p:spTgt spid="687">
                                            <p:txEl>
                                              <p:pRg st="0" end="94"/>
                                            </p:txEl>
                                          </p:spTgt>
                                        </p:tgtEl>
                                      </p:cBhvr>
                                    </p:animEffect>
                                  </p:childTnLst>
                                </p:cTn>
                              </p:par>
                            </p:childTnLst>
                          </p:cTn>
                        </p:par>
                      </p:childTnLst>
                    </p:cTn>
                  </p:par>
                  <p:par>
                    <p:cTn id="427" fill="hold">
                      <p:stCondLst>
                        <p:cond delay="indefinite"/>
                      </p:stCondLst>
                      <p:childTnLst>
                        <p:par>
                          <p:cTn id="428" fill="hold">
                            <p:stCondLst>
                              <p:cond delay="0"/>
                            </p:stCondLst>
                            <p:childTnLst>
                              <p:par>
                                <p:cTn id="429" nodeType="clickEffect" fill="hold" presetClass="entr" presetID="10">
                                  <p:stCondLst>
                                    <p:cond delay="0"/>
                                  </p:stCondLst>
                                  <p:childTnLst>
                                    <p:set>
                                      <p:cBhvr>
                                        <p:cTn id="430" dur="1" fill="hold">
                                          <p:stCondLst>
                                            <p:cond delay="0"/>
                                          </p:stCondLst>
                                        </p:cTn>
                                        <p:tgtEl>
                                          <p:spTgt spid="687">
                                            <p:txEl>
                                              <p:pRg st="94" end="121"/>
                                            </p:txEl>
                                          </p:spTgt>
                                        </p:tgtEl>
                                        <p:attrNameLst>
                                          <p:attrName>style.visibility</p:attrName>
                                        </p:attrNameLst>
                                      </p:cBhvr>
                                      <p:to>
                                        <p:strVal val="visible"/>
                                      </p:to>
                                    </p:set>
                                    <p:animEffect filter="fade" transition="in">
                                      <p:cBhvr additive="repl">
                                        <p:cTn id="431" dur="500"/>
                                        <p:tgtEl>
                                          <p:spTgt spid="687">
                                            <p:txEl>
                                              <p:pRg st="94" end="121"/>
                                            </p:txEl>
                                          </p:spTgt>
                                        </p:tgtEl>
                                      </p:cBhvr>
                                    </p:animEffect>
                                  </p:childTnLst>
                                </p:cTn>
                              </p:par>
                            </p:childTnLst>
                          </p:cTn>
                        </p:par>
                        <p:par>
                          <p:cTn id="432" fill="hold">
                            <p:stCondLst>
                              <p:cond delay="500"/>
                            </p:stCondLst>
                            <p:childTnLst>
                              <p:par>
                                <p:cTn id="433" nodeType="afterEffect" fill="hold" presetClass="entr" presetID="10">
                                  <p:stCondLst>
                                    <p:cond delay="1000"/>
                                  </p:stCondLst>
                                  <p:childTnLst>
                                    <p:set>
                                      <p:cBhvr>
                                        <p:cTn id="434" dur="1" fill="hold">
                                          <p:stCondLst>
                                            <p:cond delay="0"/>
                                          </p:stCondLst>
                                        </p:cTn>
                                        <p:tgtEl>
                                          <p:spTgt spid="687">
                                            <p:txEl>
                                              <p:pRg st="121" end="180"/>
                                            </p:txEl>
                                          </p:spTgt>
                                        </p:tgtEl>
                                        <p:attrNameLst>
                                          <p:attrName>style.visibility</p:attrName>
                                        </p:attrNameLst>
                                      </p:cBhvr>
                                      <p:to>
                                        <p:strVal val="visible"/>
                                      </p:to>
                                    </p:set>
                                    <p:animEffect filter="fade" transition="in">
                                      <p:cBhvr additive="repl">
                                        <p:cTn id="435" dur="1000"/>
                                        <p:tgtEl>
                                          <p:spTgt spid="687">
                                            <p:txEl>
                                              <p:pRg st="121" end="180"/>
                                            </p:txEl>
                                          </p:spTgt>
                                        </p:tgtEl>
                                      </p:cBhvr>
                                    </p:animEffect>
                                  </p:childTnLst>
                                </p:cTn>
                              </p:par>
                            </p:childTnLst>
                          </p:cTn>
                        </p:par>
                        <p:par>
                          <p:cTn id="436" fill="hold">
                            <p:stCondLst>
                              <p:cond delay="2500"/>
                            </p:stCondLst>
                            <p:childTnLst>
                              <p:par>
                                <p:cTn id="437" nodeType="afterEffect" fill="hold" presetClass="entr" presetID="10">
                                  <p:stCondLst>
                                    <p:cond delay="1000"/>
                                  </p:stCondLst>
                                  <p:childTnLst>
                                    <p:set>
                                      <p:cBhvr>
                                        <p:cTn id="438" dur="1" fill="hold">
                                          <p:stCondLst>
                                            <p:cond delay="0"/>
                                          </p:stCondLst>
                                        </p:cTn>
                                        <p:tgtEl>
                                          <p:spTgt spid="687">
                                            <p:txEl>
                                              <p:pRg st="180" end="247"/>
                                            </p:txEl>
                                          </p:spTgt>
                                        </p:tgtEl>
                                        <p:attrNameLst>
                                          <p:attrName>style.visibility</p:attrName>
                                        </p:attrNameLst>
                                      </p:cBhvr>
                                      <p:to>
                                        <p:strVal val="visible"/>
                                      </p:to>
                                    </p:set>
                                    <p:animEffect filter="fade" transition="in">
                                      <p:cBhvr additive="repl">
                                        <p:cTn id="439" dur="1000"/>
                                        <p:tgtEl>
                                          <p:spTgt spid="687">
                                            <p:txEl>
                                              <p:pRg st="180" end="247"/>
                                            </p:txEl>
                                          </p:spTgt>
                                        </p:tgtEl>
                                      </p:cBhvr>
                                    </p:animEffect>
                                  </p:childTnLst>
                                </p:cTn>
                              </p:par>
                            </p:childTnLst>
                          </p:cTn>
                        </p:par>
                      </p:childTnLst>
                    </p:cTn>
                  </p:par>
                  <p:par>
                    <p:cTn id="440" fill="hold">
                      <p:stCondLst>
                        <p:cond delay="indefinite"/>
                      </p:stCondLst>
                      <p:childTnLst>
                        <p:par>
                          <p:cTn id="441" fill="hold">
                            <p:stCondLst>
                              <p:cond delay="0"/>
                            </p:stCondLst>
                            <p:childTnLst>
                              <p:par>
                                <p:cTn id="442" nodeType="clickEffect" fill="hold" presetClass="entr" presetID="10">
                                  <p:stCondLst>
                                    <p:cond delay="0"/>
                                  </p:stCondLst>
                                  <p:childTnLst>
                                    <p:set>
                                      <p:cBhvr>
                                        <p:cTn id="443" dur="1" fill="hold">
                                          <p:stCondLst>
                                            <p:cond delay="0"/>
                                          </p:stCondLst>
                                        </p:cTn>
                                        <p:tgtEl>
                                          <p:spTgt spid="687">
                                            <p:txEl>
                                              <p:pRg st="247" end="381"/>
                                            </p:txEl>
                                          </p:spTgt>
                                        </p:tgtEl>
                                        <p:attrNameLst>
                                          <p:attrName>style.visibility</p:attrName>
                                        </p:attrNameLst>
                                      </p:cBhvr>
                                      <p:to>
                                        <p:strVal val="visible"/>
                                      </p:to>
                                    </p:set>
                                    <p:animEffect filter="fade" transition="in">
                                      <p:cBhvr additive="repl">
                                        <p:cTn id="444" dur="500"/>
                                        <p:tgtEl>
                                          <p:spTgt spid="687">
                                            <p:txEl>
                                              <p:pRg st="247" end="381"/>
                                            </p:txEl>
                                          </p:spTgt>
                                        </p:tgtEl>
                                      </p:cBhvr>
                                    </p:animEffect>
                                  </p:childTnLst>
                                </p:cTn>
                              </p:par>
                            </p:childTnLst>
                          </p:cTn>
                        </p:par>
                      </p:childTnLst>
                    </p:cTn>
                  </p:par>
                  <p:par>
                    <p:cTn id="445" fill="hold">
                      <p:stCondLst>
                        <p:cond delay="indefinite"/>
                      </p:stCondLst>
                      <p:childTnLst>
                        <p:par>
                          <p:cTn id="446" fill="hold">
                            <p:stCondLst>
                              <p:cond delay="0"/>
                            </p:stCondLst>
                            <p:childTnLst>
                              <p:par>
                                <p:cTn id="447" nodeType="clickEffect" fill="hold" presetClass="entr" presetID="10">
                                  <p:stCondLst>
                                    <p:cond delay="0"/>
                                  </p:stCondLst>
                                  <p:childTnLst>
                                    <p:set>
                                      <p:cBhvr>
                                        <p:cTn id="448" dur="1" fill="hold">
                                          <p:stCondLst>
                                            <p:cond delay="0"/>
                                          </p:stCondLst>
                                        </p:cTn>
                                        <p:tgtEl>
                                          <p:spTgt spid="687">
                                            <p:txEl>
                                              <p:pRg st="381" end="487"/>
                                            </p:txEl>
                                          </p:spTgt>
                                        </p:tgtEl>
                                        <p:attrNameLst>
                                          <p:attrName>style.visibility</p:attrName>
                                        </p:attrNameLst>
                                      </p:cBhvr>
                                      <p:to>
                                        <p:strVal val="visible"/>
                                      </p:to>
                                    </p:set>
                                    <p:animEffect filter="fade" transition="in">
                                      <p:cBhvr additive="repl">
                                        <p:cTn id="449" dur="500"/>
                                        <p:tgtEl>
                                          <p:spTgt spid="687">
                                            <p:txEl>
                                              <p:pRg st="381" end="487"/>
                                            </p:txEl>
                                          </p:spTgt>
                                        </p:tgtEl>
                                      </p:cBhvr>
                                    </p:animEffect>
                                  </p:childTnLst>
                                </p:cTn>
                              </p:par>
                            </p:childTnLst>
                          </p:cTn>
                        </p:par>
                      </p:childTnLst>
                    </p:cTn>
                  </p:par>
                  <p:par>
                    <p:cTn id="450" fill="hold">
                      <p:stCondLst>
                        <p:cond delay="indefinite"/>
                      </p:stCondLst>
                      <p:childTnLst>
                        <p:par>
                          <p:cTn id="451" fill="hold">
                            <p:stCondLst>
                              <p:cond delay="0"/>
                            </p:stCondLst>
                            <p:childTnLst>
                              <p:par>
                                <p:cTn id="452" nodeType="clickEffect" fill="hold" presetClass="entr" presetID="10">
                                  <p:stCondLst>
                                    <p:cond delay="0"/>
                                  </p:stCondLst>
                                  <p:childTnLst>
                                    <p:set>
                                      <p:cBhvr>
                                        <p:cTn id="453" dur="1" fill="hold">
                                          <p:stCondLst>
                                            <p:cond delay="0"/>
                                          </p:stCondLst>
                                        </p:cTn>
                                        <p:tgtEl>
                                          <p:spTgt spid="687">
                                            <p:txEl>
                                              <p:pRg st="487" end="528"/>
                                            </p:txEl>
                                          </p:spTgt>
                                        </p:tgtEl>
                                        <p:attrNameLst>
                                          <p:attrName>style.visibility</p:attrName>
                                        </p:attrNameLst>
                                      </p:cBhvr>
                                      <p:to>
                                        <p:strVal val="visible"/>
                                      </p:to>
                                    </p:set>
                                    <p:animEffect filter="fade" transition="in">
                                      <p:cBhvr additive="repl">
                                        <p:cTn id="454" dur="500"/>
                                        <p:tgtEl>
                                          <p:spTgt spid="687">
                                            <p:txEl>
                                              <p:pRg st="487" end="528"/>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92"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LGBTQI Medical and Mental Health Concerns</a:t>
            </a:r>
            <a:endParaRPr/>
          </a:p>
        </p:txBody>
      </p:sp>
      <p:sp>
        <p:nvSpPr>
          <p:cNvPr id="693" name="TextShape 2"/>
          <p:cNvSpPr txBox="1"/>
          <p:nvPr/>
        </p:nvSpPr>
        <p:spPr>
          <a:xfrm>
            <a:off x="1097280" y="1845720"/>
            <a:ext cx="10058040" cy="4023000"/>
          </a:xfrm>
          <a:prstGeom prst="rect">
            <a:avLst/>
          </a:prstGeom>
          <a:noFill/>
          <a:ln>
            <a:noFill/>
          </a:ln>
        </p:spPr>
        <p:txBody>
          <a:bodyPr lIns="0" rIns="0"/>
          <a:p>
            <a:pPr>
              <a:lnSpc>
                <a:spcPct val="100000"/>
              </a:lnSpc>
            </a:pPr>
            <a:r>
              <a:rPr lang="en-US" sz="2600" strike="noStrike">
                <a:solidFill>
                  <a:srgbClr val="404040"/>
                </a:solidFill>
                <a:latin typeface="Calibri"/>
              </a:rPr>
              <a:t>According to the Substance Abuse and Mental Health Services Administration, </a:t>
            </a:r>
            <a:r>
              <a:rPr b="1" lang="en-US" sz="2600" strike="noStrike">
                <a:solidFill>
                  <a:srgbClr val="404040"/>
                </a:solidFill>
                <a:latin typeface="Calibri"/>
              </a:rPr>
              <a:t>transgender youth</a:t>
            </a:r>
            <a:endParaRPr/>
          </a:p>
          <a:p>
            <a:pPr>
              <a:lnSpc>
                <a:spcPct val="90000"/>
              </a:lnSpc>
              <a:buFont typeface="Calibri"/>
              <a:buChar char=" "/>
            </a:pPr>
            <a:r>
              <a:rPr lang="en-US" sz="2600" strike="noStrike">
                <a:solidFill>
                  <a:srgbClr val="404040"/>
                </a:solidFill>
                <a:latin typeface="Calibri"/>
              </a:rPr>
              <a:t>Are significantly more likely to: </a:t>
            </a:r>
            <a:endParaRPr/>
          </a:p>
          <a:p>
            <a:pPr lvl="1">
              <a:lnSpc>
                <a:spcPct val="100000"/>
              </a:lnSpc>
              <a:buFont typeface="Calibri"/>
              <a:buChar char="◦"/>
            </a:pPr>
            <a:r>
              <a:rPr lang="en-US" sz="2600" strike="noStrike">
                <a:solidFill>
                  <a:srgbClr val="404040"/>
                </a:solidFill>
                <a:latin typeface="Calibri"/>
              </a:rPr>
              <a:t>Have suffered from physical or sexual assault or abuse and may be less likely to report due to social stigmatization</a:t>
            </a:r>
            <a:endParaRPr/>
          </a:p>
          <a:p>
            <a:pPr lvl="1">
              <a:lnSpc>
                <a:spcPct val="100000"/>
              </a:lnSpc>
              <a:buFont typeface="Calibri"/>
              <a:buChar char="◦"/>
            </a:pPr>
            <a:r>
              <a:rPr lang="en-US" sz="2600" strike="noStrike">
                <a:solidFill>
                  <a:srgbClr val="404040"/>
                </a:solidFill>
                <a:latin typeface="Calibri"/>
              </a:rPr>
              <a:t>To experience suicidal ideation (38-65%); research shows suicide attempts may range from 16-32%</a:t>
            </a:r>
            <a:endParaRPr/>
          </a:p>
          <a:p>
            <a:pPr lvl="1">
              <a:lnSpc>
                <a:spcPct val="100000"/>
              </a:lnSpc>
              <a:buFont typeface="Calibri"/>
              <a:buChar char="◦"/>
            </a:pPr>
            <a:r>
              <a:rPr lang="en-US" sz="2600" strike="noStrike">
                <a:solidFill>
                  <a:srgbClr val="404040"/>
                </a:solidFill>
                <a:latin typeface="Calibri"/>
              </a:rPr>
              <a:t>May use marijuana, crack cocaine and alcohol, as well as methamphetamine and injection drugs; more likely to smoke</a:t>
            </a:r>
            <a:endParaRPr/>
          </a:p>
          <a:p>
            <a:pPr>
              <a:lnSpc>
                <a:spcPct val="100000"/>
              </a:lnSpc>
            </a:pPr>
            <a:endParaRPr/>
          </a:p>
          <a:p>
            <a:endParaRPr/>
          </a:p>
        </p:txBody>
      </p:sp>
      <p:sp>
        <p:nvSpPr>
          <p:cNvPr id="694" name="TextShape 3"/>
          <p:cNvSpPr txBox="1"/>
          <p:nvPr/>
        </p:nvSpPr>
        <p:spPr>
          <a:xfrm>
            <a:off x="9900360" y="6459840"/>
            <a:ext cx="1311840" cy="364680"/>
          </a:xfrm>
          <a:prstGeom prst="rect">
            <a:avLst/>
          </a:prstGeom>
          <a:noFill/>
          <a:ln>
            <a:noFill/>
          </a:ln>
        </p:spPr>
        <p:txBody>
          <a:bodyPr anchor="ctr"/>
          <a:p>
            <a:pPr>
              <a:lnSpc>
                <a:spcPct val="100000"/>
              </a:lnSpc>
            </a:pPr>
            <a:fld id="{FC68D0B3-5C2B-4094-8235-EE52406023E3}" type="slidenum">
              <a:rPr lang="en-US" sz="1050" strike="noStrike">
                <a:solidFill>
                  <a:srgbClr val="ffffff"/>
                </a:solidFill>
                <a:latin typeface="Calibri"/>
              </a:rPr>
              <a:t>&lt;number&gt;</a:t>
            </a:fld>
            <a:endParaRPr/>
          </a:p>
        </p:txBody>
      </p:sp>
      <p:sp>
        <p:nvSpPr>
          <p:cNvPr id="695" name="CustomShape 4"/>
          <p:cNvSpPr/>
          <p:nvPr/>
        </p:nvSpPr>
        <p:spPr>
          <a:xfrm>
            <a:off x="6679080" y="3096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696"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697" name="CustomShape 6"/>
          <p:cNvSpPr/>
          <p:nvPr/>
        </p:nvSpPr>
        <p:spPr>
          <a:xfrm>
            <a:off x="7620120" y="6167520"/>
            <a:ext cx="4266720" cy="57708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lang="en-US" sz="800" strike="noStrike">
                <a:solidFill>
                  <a:srgbClr val="404040"/>
                </a:solidFill>
                <a:latin typeface="Arial"/>
              </a:rPr>
              <a:t>Substance Abuse and Mental Health Services Administration. </a:t>
            </a:r>
            <a:r>
              <a:rPr i="1" lang="en-US" sz="800" strike="noStrike">
                <a:solidFill>
                  <a:srgbClr val="404040"/>
                </a:solidFill>
                <a:latin typeface="Arial"/>
              </a:rPr>
              <a:t>Top Health Issues for LGBTQI Populations Information &amp; Resource Kit</a:t>
            </a:r>
            <a:r>
              <a:rPr lang="en-US" sz="800" strike="noStrike">
                <a:solidFill>
                  <a:srgbClr val="404040"/>
                </a:solidFill>
                <a:latin typeface="Arial"/>
              </a:rPr>
              <a:t>. HHS Publication No.(SMA) 12-4684. Rockville, MD: Substance Abuse and Mental Health Services Administration, 2012</a:t>
            </a:r>
            <a:r>
              <a:rPr lang="en-US" sz="800" strike="noStrike">
                <a:solidFill>
                  <a:srgbClr val="000000"/>
                </a:solidFill>
                <a:latin typeface="Arial"/>
              </a:rPr>
              <a:t>.</a:t>
            </a:r>
            <a:endParaRPr/>
          </a:p>
        </p:txBody>
      </p:sp>
    </p:spTree>
  </p:cSld>
  <p:timing>
    <p:tnLst>
      <p:par>
        <p:cTn id="455" dur="indefinite" restart="never" nodeType="tmRoot">
          <p:childTnLst>
            <p:seq>
              <p:cTn id="456" dur="indefinite" nodeType="mainSeq">
                <p:childTnLst>
                  <p:par>
                    <p:cTn id="457" fill="hold">
                      <p:stCondLst>
                        <p:cond delay="indefinite"/>
                      </p:stCondLst>
                      <p:childTnLst>
                        <p:par>
                          <p:cTn id="458" fill="hold">
                            <p:stCondLst>
                              <p:cond delay="0"/>
                            </p:stCondLst>
                            <p:childTnLst>
                              <p:par>
                                <p:cTn id="459" nodeType="clickEffect" fill="hold" presetClass="entr" presetID="1">
                                  <p:stCondLst>
                                    <p:cond delay="0"/>
                                  </p:stCondLst>
                                  <p:childTnLst>
                                    <p:set>
                                      <p:cBhvr>
                                        <p:cTn id="460" dur="1" fill="hold">
                                          <p:stCondLst>
                                            <p:cond delay="0"/>
                                          </p:stCondLst>
                                        </p:cTn>
                                        <p:tgtEl>
                                          <p:spTgt spid="693">
                                            <p:txEl>
                                              <p:pRg st="0" end="94"/>
                                            </p:txEl>
                                          </p:spTgt>
                                        </p:tgtEl>
                                        <p:attrNameLst>
                                          <p:attrName>style.visibility</p:attrName>
                                        </p:attrNameLst>
                                      </p:cBhvr>
                                      <p:to>
                                        <p:strVal val="visible"/>
                                      </p:to>
                                    </p:set>
                                  </p:childTnLst>
                                </p:cTn>
                              </p:par>
                            </p:childTnLst>
                          </p:cTn>
                        </p:par>
                      </p:childTnLst>
                    </p:cTn>
                  </p:par>
                  <p:par>
                    <p:cTn id="461" fill="hold">
                      <p:stCondLst>
                        <p:cond delay="indefinite"/>
                      </p:stCondLst>
                      <p:childTnLst>
                        <p:par>
                          <p:cTn id="462" fill="hold">
                            <p:stCondLst>
                              <p:cond delay="0"/>
                            </p:stCondLst>
                            <p:childTnLst>
                              <p:par>
                                <p:cTn id="463" nodeType="clickEffect" fill="hold" presetClass="entr" presetID="42">
                                  <p:stCondLst>
                                    <p:cond delay="0"/>
                                  </p:stCondLst>
                                  <p:childTnLst>
                                    <p:set>
                                      <p:cBhvr>
                                        <p:cTn id="464" dur="1" fill="hold">
                                          <p:stCondLst>
                                            <p:cond delay="0"/>
                                          </p:stCondLst>
                                        </p:cTn>
                                        <p:tgtEl>
                                          <p:spTgt spid="693">
                                            <p:txEl>
                                              <p:pRg st="94" end="129"/>
                                            </p:txEl>
                                          </p:spTgt>
                                        </p:tgtEl>
                                        <p:attrNameLst>
                                          <p:attrName>style.visibility</p:attrName>
                                        </p:attrNameLst>
                                      </p:cBhvr>
                                      <p:to>
                                        <p:strVal val="visible"/>
                                      </p:to>
                                    </p:set>
                                    <p:animEffect filter="fade" transition="in">
                                      <p:cBhvr additive="repl">
                                        <p:cTn id="465" dur="1000"/>
                                        <p:tgtEl>
                                          <p:spTgt spid="693">
                                            <p:txEl>
                                              <p:pRg st="94" end="129"/>
                                            </p:txEl>
                                          </p:spTgt>
                                        </p:tgtEl>
                                      </p:cBhvr>
                                    </p:animEffect>
                                    <p:anim calcmode="lin" valueType="num">
                                      <p:cBhvr additive="repl">
                                        <p:cTn id="466" dur="1000" fill="hold"/>
                                        <p:tgtEl>
                                          <p:spTgt spid="693">
                                            <p:txEl>
                                              <p:pRg st="94" end="129"/>
                                            </p:txEl>
                                          </p:spTgt>
                                        </p:tgtEl>
                                        <p:attrNameLst>
                                          <p:attrName>ppt_x</p:attrName>
                                        </p:attrNameLst>
                                      </p:cBhvr>
                                      <p:tavLst>
                                        <p:tav tm="0">
                                          <p:val>
                                            <p:strVal val="#ppt_x"/>
                                          </p:val>
                                        </p:tav>
                                        <p:tav tm="100000">
                                          <p:val>
                                            <p:strVal val="#ppt_x"/>
                                          </p:val>
                                        </p:tav>
                                      </p:tavLst>
                                    </p:anim>
                                    <p:anim calcmode="lin" valueType="num">
                                      <p:cBhvr additive="repl">
                                        <p:cTn id="467" dur="1000" fill="hold"/>
                                        <p:tgtEl>
                                          <p:spTgt spid="693">
                                            <p:txEl>
                                              <p:pRg st="94" end="129"/>
                                            </p:txEl>
                                          </p:spTgt>
                                        </p:tgtEl>
                                        <p:attrNameLst>
                                          <p:attrName>ppt_y</p:attrName>
                                        </p:attrNameLst>
                                      </p:cBhvr>
                                      <p:tavLst>
                                        <p:tav tm="0">
                                          <p:val>
                                            <p:strVal val="#ppt_y+.1"/>
                                          </p:val>
                                        </p:tav>
                                        <p:tav tm="100000">
                                          <p:val>
                                            <p:strVal val="#ppt_y"/>
                                          </p:val>
                                        </p:tav>
                                      </p:tavLst>
                                    </p:anim>
                                  </p:childTnLst>
                                </p:cTn>
                              </p:par>
                            </p:childTnLst>
                          </p:cTn>
                        </p:par>
                      </p:childTnLst>
                    </p:cTn>
                  </p:par>
                  <p:par>
                    <p:cTn id="468" fill="hold">
                      <p:stCondLst>
                        <p:cond delay="indefinite"/>
                      </p:stCondLst>
                      <p:childTnLst>
                        <p:par>
                          <p:cTn id="469" fill="hold">
                            <p:stCondLst>
                              <p:cond delay="0"/>
                            </p:stCondLst>
                            <p:childTnLst>
                              <p:par>
                                <p:cTn id="470" nodeType="clickEffect" fill="hold" presetClass="entr" presetID="42">
                                  <p:stCondLst>
                                    <p:cond delay="0"/>
                                  </p:stCondLst>
                                  <p:childTnLst>
                                    <p:set>
                                      <p:cBhvr>
                                        <p:cTn id="471" dur="1" fill="hold">
                                          <p:stCondLst>
                                            <p:cond delay="0"/>
                                          </p:stCondLst>
                                        </p:cTn>
                                        <p:tgtEl>
                                          <p:spTgt spid="693">
                                            <p:txEl>
                                              <p:pRg st="129" end="246"/>
                                            </p:txEl>
                                          </p:spTgt>
                                        </p:tgtEl>
                                        <p:attrNameLst>
                                          <p:attrName>style.visibility</p:attrName>
                                        </p:attrNameLst>
                                      </p:cBhvr>
                                      <p:to>
                                        <p:strVal val="visible"/>
                                      </p:to>
                                    </p:set>
                                    <p:animEffect filter="fade" transition="in">
                                      <p:cBhvr additive="repl">
                                        <p:cTn id="472" dur="1000"/>
                                        <p:tgtEl>
                                          <p:spTgt spid="693">
                                            <p:txEl>
                                              <p:pRg st="129" end="246"/>
                                            </p:txEl>
                                          </p:spTgt>
                                        </p:tgtEl>
                                      </p:cBhvr>
                                    </p:animEffect>
                                    <p:anim calcmode="lin" valueType="num">
                                      <p:cBhvr additive="repl">
                                        <p:cTn id="473" dur="1000" fill="hold"/>
                                        <p:tgtEl>
                                          <p:spTgt spid="693">
                                            <p:txEl>
                                              <p:pRg st="129" end="246"/>
                                            </p:txEl>
                                          </p:spTgt>
                                        </p:tgtEl>
                                        <p:attrNameLst>
                                          <p:attrName>ppt_x</p:attrName>
                                        </p:attrNameLst>
                                      </p:cBhvr>
                                      <p:tavLst>
                                        <p:tav tm="0">
                                          <p:val>
                                            <p:strVal val="#ppt_x"/>
                                          </p:val>
                                        </p:tav>
                                        <p:tav tm="100000">
                                          <p:val>
                                            <p:strVal val="#ppt_x"/>
                                          </p:val>
                                        </p:tav>
                                      </p:tavLst>
                                    </p:anim>
                                    <p:anim calcmode="lin" valueType="num">
                                      <p:cBhvr additive="repl">
                                        <p:cTn id="474" dur="1000" fill="hold"/>
                                        <p:tgtEl>
                                          <p:spTgt spid="693">
                                            <p:txEl>
                                              <p:pRg st="129" end="246"/>
                                            </p:txEl>
                                          </p:spTgt>
                                        </p:tgtEl>
                                        <p:attrNameLst>
                                          <p:attrName>ppt_y</p:attrName>
                                        </p:attrNameLst>
                                      </p:cBhvr>
                                      <p:tavLst>
                                        <p:tav tm="0">
                                          <p:val>
                                            <p:strVal val="#ppt_y+.1"/>
                                          </p:val>
                                        </p:tav>
                                        <p:tav tm="100000">
                                          <p:val>
                                            <p:strVal val="#ppt_y"/>
                                          </p:val>
                                        </p:tav>
                                      </p:tavLst>
                                    </p:anim>
                                  </p:childTnLst>
                                </p:cTn>
                              </p:par>
                            </p:childTnLst>
                          </p:cTn>
                        </p:par>
                      </p:childTnLst>
                    </p:cTn>
                  </p:par>
                  <p:par>
                    <p:cTn id="475" fill="hold">
                      <p:stCondLst>
                        <p:cond delay="indefinite"/>
                      </p:stCondLst>
                      <p:childTnLst>
                        <p:par>
                          <p:cTn id="476" fill="hold">
                            <p:stCondLst>
                              <p:cond delay="0"/>
                            </p:stCondLst>
                            <p:childTnLst>
                              <p:par>
                                <p:cTn id="477" nodeType="clickEffect" fill="hold" presetClass="entr" presetID="42">
                                  <p:stCondLst>
                                    <p:cond delay="0"/>
                                  </p:stCondLst>
                                  <p:childTnLst>
                                    <p:set>
                                      <p:cBhvr>
                                        <p:cTn id="478" dur="1" fill="hold">
                                          <p:stCondLst>
                                            <p:cond delay="0"/>
                                          </p:stCondLst>
                                        </p:cTn>
                                        <p:tgtEl>
                                          <p:spTgt spid="693">
                                            <p:txEl>
                                              <p:pRg st="246" end="342"/>
                                            </p:txEl>
                                          </p:spTgt>
                                        </p:tgtEl>
                                        <p:attrNameLst>
                                          <p:attrName>style.visibility</p:attrName>
                                        </p:attrNameLst>
                                      </p:cBhvr>
                                      <p:to>
                                        <p:strVal val="visible"/>
                                      </p:to>
                                    </p:set>
                                    <p:animEffect filter="fade" transition="in">
                                      <p:cBhvr additive="repl">
                                        <p:cTn id="479" dur="1000"/>
                                        <p:tgtEl>
                                          <p:spTgt spid="693">
                                            <p:txEl>
                                              <p:pRg st="246" end="342"/>
                                            </p:txEl>
                                          </p:spTgt>
                                        </p:tgtEl>
                                      </p:cBhvr>
                                    </p:animEffect>
                                    <p:anim calcmode="lin" valueType="num">
                                      <p:cBhvr additive="repl">
                                        <p:cTn id="480" dur="1000" fill="hold"/>
                                        <p:tgtEl>
                                          <p:spTgt spid="693">
                                            <p:txEl>
                                              <p:pRg st="246" end="342"/>
                                            </p:txEl>
                                          </p:spTgt>
                                        </p:tgtEl>
                                        <p:attrNameLst>
                                          <p:attrName>ppt_x</p:attrName>
                                        </p:attrNameLst>
                                      </p:cBhvr>
                                      <p:tavLst>
                                        <p:tav tm="0">
                                          <p:val>
                                            <p:strVal val="#ppt_x"/>
                                          </p:val>
                                        </p:tav>
                                        <p:tav tm="100000">
                                          <p:val>
                                            <p:strVal val="#ppt_x"/>
                                          </p:val>
                                        </p:tav>
                                      </p:tavLst>
                                    </p:anim>
                                    <p:anim calcmode="lin" valueType="num">
                                      <p:cBhvr additive="repl">
                                        <p:cTn id="481" dur="1000" fill="hold"/>
                                        <p:tgtEl>
                                          <p:spTgt spid="693">
                                            <p:txEl>
                                              <p:pRg st="246" end="342"/>
                                            </p:txEl>
                                          </p:spTgt>
                                        </p:tgtEl>
                                        <p:attrNameLst>
                                          <p:attrName>ppt_y</p:attrName>
                                        </p:attrNameLst>
                                      </p:cBhvr>
                                      <p:tavLst>
                                        <p:tav tm="0">
                                          <p:val>
                                            <p:strVal val="#ppt_y+.1"/>
                                          </p:val>
                                        </p:tav>
                                        <p:tav tm="100000">
                                          <p:val>
                                            <p:strVal val="#ppt_y"/>
                                          </p:val>
                                        </p:tav>
                                      </p:tavLst>
                                    </p:anim>
                                  </p:childTnLst>
                                </p:cTn>
                              </p:par>
                            </p:childTnLst>
                          </p:cTn>
                        </p:par>
                      </p:childTnLst>
                    </p:cTn>
                  </p:par>
                  <p:par>
                    <p:cTn id="482" fill="hold">
                      <p:stCondLst>
                        <p:cond delay="indefinite"/>
                      </p:stCondLst>
                      <p:childTnLst>
                        <p:par>
                          <p:cTn id="483" fill="hold">
                            <p:stCondLst>
                              <p:cond delay="0"/>
                            </p:stCondLst>
                            <p:childTnLst>
                              <p:par>
                                <p:cTn id="484" nodeType="clickEffect" fill="hold" presetClass="entr" presetID="42">
                                  <p:stCondLst>
                                    <p:cond delay="0"/>
                                  </p:stCondLst>
                                  <p:childTnLst>
                                    <p:set>
                                      <p:cBhvr>
                                        <p:cTn id="485" dur="1" fill="hold">
                                          <p:stCondLst>
                                            <p:cond delay="0"/>
                                          </p:stCondLst>
                                        </p:cTn>
                                        <p:tgtEl>
                                          <p:spTgt spid="693">
                                            <p:txEl>
                                              <p:pRg st="342" end="457"/>
                                            </p:txEl>
                                          </p:spTgt>
                                        </p:tgtEl>
                                        <p:attrNameLst>
                                          <p:attrName>style.visibility</p:attrName>
                                        </p:attrNameLst>
                                      </p:cBhvr>
                                      <p:to>
                                        <p:strVal val="visible"/>
                                      </p:to>
                                    </p:set>
                                    <p:animEffect filter="fade" transition="in">
                                      <p:cBhvr additive="repl">
                                        <p:cTn id="486" dur="1000"/>
                                        <p:tgtEl>
                                          <p:spTgt spid="693">
                                            <p:txEl>
                                              <p:pRg st="342" end="457"/>
                                            </p:txEl>
                                          </p:spTgt>
                                        </p:tgtEl>
                                      </p:cBhvr>
                                    </p:animEffect>
                                    <p:anim calcmode="lin" valueType="num">
                                      <p:cBhvr additive="repl">
                                        <p:cTn id="487" dur="1000" fill="hold"/>
                                        <p:tgtEl>
                                          <p:spTgt spid="693">
                                            <p:txEl>
                                              <p:pRg st="342" end="457"/>
                                            </p:txEl>
                                          </p:spTgt>
                                        </p:tgtEl>
                                        <p:attrNameLst>
                                          <p:attrName>ppt_x</p:attrName>
                                        </p:attrNameLst>
                                      </p:cBhvr>
                                      <p:tavLst>
                                        <p:tav tm="0">
                                          <p:val>
                                            <p:strVal val="#ppt_x"/>
                                          </p:val>
                                        </p:tav>
                                        <p:tav tm="100000">
                                          <p:val>
                                            <p:strVal val="#ppt_x"/>
                                          </p:val>
                                        </p:tav>
                                      </p:tavLst>
                                    </p:anim>
                                    <p:anim calcmode="lin" valueType="num">
                                      <p:cBhvr additive="repl">
                                        <p:cTn id="488" dur="1000" fill="hold"/>
                                        <p:tgtEl>
                                          <p:spTgt spid="693">
                                            <p:txEl>
                                              <p:pRg st="342" end="45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98"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LGBTQI Medical and Mental Health Concerns</a:t>
            </a:r>
            <a:endParaRPr/>
          </a:p>
        </p:txBody>
      </p:sp>
      <p:sp>
        <p:nvSpPr>
          <p:cNvPr id="699" name="TextShape 2"/>
          <p:cNvSpPr txBox="1"/>
          <p:nvPr/>
        </p:nvSpPr>
        <p:spPr>
          <a:xfrm>
            <a:off x="1097280" y="1845720"/>
            <a:ext cx="10058040" cy="4023000"/>
          </a:xfrm>
          <a:prstGeom prst="rect">
            <a:avLst/>
          </a:prstGeom>
          <a:noFill/>
          <a:ln>
            <a:noFill/>
          </a:ln>
        </p:spPr>
        <p:txBody>
          <a:bodyPr lIns="0" rIns="0"/>
          <a:p>
            <a:pPr lvl="1">
              <a:lnSpc>
                <a:spcPct val="100000"/>
              </a:lnSpc>
              <a:buFont typeface="Calibri"/>
              <a:buChar char=" "/>
            </a:pPr>
            <a:r>
              <a:rPr lang="en-US" sz="2600" strike="noStrike">
                <a:solidFill>
                  <a:srgbClr val="404040"/>
                </a:solidFill>
                <a:latin typeface="Calibri"/>
              </a:rPr>
              <a:t>Barriers to treatment services for transgender youth often include discrimination, provider hostility and insensitivity, strict binary gender (male/female) segregation within programs, and lack of acceptance in gender-appropriate recovery groups.  </a:t>
            </a:r>
            <a:endParaRPr/>
          </a:p>
          <a:p>
            <a:pPr>
              <a:lnSpc>
                <a:spcPct val="90000"/>
              </a:lnSpc>
            </a:pPr>
            <a:endParaRPr/>
          </a:p>
        </p:txBody>
      </p:sp>
      <p:sp>
        <p:nvSpPr>
          <p:cNvPr id="700"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701" name="TextShape 4"/>
          <p:cNvSpPr txBox="1"/>
          <p:nvPr/>
        </p:nvSpPr>
        <p:spPr>
          <a:xfrm>
            <a:off x="9900360" y="6459840"/>
            <a:ext cx="1311840" cy="364680"/>
          </a:xfrm>
          <a:prstGeom prst="rect">
            <a:avLst/>
          </a:prstGeom>
          <a:noFill/>
          <a:ln>
            <a:noFill/>
          </a:ln>
        </p:spPr>
        <p:txBody>
          <a:bodyPr anchor="ctr"/>
          <a:p>
            <a:pPr>
              <a:lnSpc>
                <a:spcPct val="100000"/>
              </a:lnSpc>
            </a:pPr>
            <a:fld id="{F1285760-9390-4421-A6DD-DDF828AA509D}" type="slidenum">
              <a:rPr lang="en-US" sz="1050" strike="noStrike">
                <a:solidFill>
                  <a:srgbClr val="ffffff"/>
                </a:solidFill>
                <a:latin typeface="Calibri"/>
              </a:rPr>
              <a:t>&lt;number&gt;</a:t>
            </a:fld>
            <a:endParaRPr/>
          </a:p>
        </p:txBody>
      </p:sp>
      <p:sp>
        <p:nvSpPr>
          <p:cNvPr id="702" name="CustomShape 5"/>
          <p:cNvSpPr/>
          <p:nvPr/>
        </p:nvSpPr>
        <p:spPr>
          <a:xfrm>
            <a:off x="6679080" y="3096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pic>
        <p:nvPicPr>
          <p:cNvPr id="703" name="Picture 8" descr=""/>
          <p:cNvPicPr/>
          <p:nvPr/>
        </p:nvPicPr>
        <p:blipFill>
          <a:blip r:embed="rId1"/>
          <a:stretch/>
        </p:blipFill>
        <p:spPr>
          <a:xfrm>
            <a:off x="9769680" y="3061800"/>
            <a:ext cx="2422080" cy="3236760"/>
          </a:xfrm>
          <a:prstGeom prst="rect">
            <a:avLst/>
          </a:prstGeom>
          <a:ln>
            <a:noFill/>
          </a:ln>
        </p:spPr>
      </p:pic>
    </p:spTree>
  </p:cSld>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04"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LGBTQI Medical and Mental Health Concerns</a:t>
            </a:r>
            <a:endParaRPr/>
          </a:p>
        </p:txBody>
      </p:sp>
      <p:sp>
        <p:nvSpPr>
          <p:cNvPr id="705" name="TextShape 2"/>
          <p:cNvSpPr txBox="1"/>
          <p:nvPr/>
        </p:nvSpPr>
        <p:spPr>
          <a:xfrm>
            <a:off x="1097280" y="1845720"/>
            <a:ext cx="10058040" cy="4023000"/>
          </a:xfrm>
          <a:prstGeom prst="rect">
            <a:avLst/>
          </a:prstGeom>
          <a:noFill/>
          <a:ln>
            <a:noFill/>
          </a:ln>
        </p:spPr>
        <p:txBody>
          <a:bodyPr lIns="0" rIns="0"/>
          <a:p>
            <a:pPr>
              <a:lnSpc>
                <a:spcPct val="100000"/>
              </a:lnSpc>
            </a:pPr>
            <a:r>
              <a:rPr lang="en-US" sz="2600" strike="noStrike">
                <a:solidFill>
                  <a:srgbClr val="404040"/>
                </a:solidFill>
                <a:latin typeface="Calibri"/>
              </a:rPr>
              <a:t>There is a lack of available research related to physical health issues among transgender people. However, some research shows:</a:t>
            </a:r>
            <a:endParaRPr/>
          </a:p>
          <a:p>
            <a:pPr>
              <a:lnSpc>
                <a:spcPct val="100000"/>
              </a:lnSpc>
              <a:buFont typeface="Courier New"/>
              <a:buChar char="o"/>
            </a:pPr>
            <a:r>
              <a:rPr lang="en-US" sz="2600" strike="noStrike">
                <a:solidFill>
                  <a:srgbClr val="404040"/>
                </a:solidFill>
                <a:latin typeface="Calibri"/>
              </a:rPr>
              <a:t>Hormone therapy may lead to an elevated risk of certain diseases</a:t>
            </a:r>
            <a:endParaRPr/>
          </a:p>
          <a:p>
            <a:pPr>
              <a:lnSpc>
                <a:spcPct val="100000"/>
              </a:lnSpc>
              <a:buFont typeface="Courier New"/>
              <a:buChar char="o"/>
            </a:pPr>
            <a:r>
              <a:rPr lang="en-US" sz="2600" strike="noStrike">
                <a:solidFill>
                  <a:srgbClr val="404040"/>
                </a:solidFill>
                <a:latin typeface="Calibri"/>
              </a:rPr>
              <a:t>HIV/AIDS rates may be significantly higher than the general population, particularly among transgender women of color</a:t>
            </a:r>
            <a:endParaRPr/>
          </a:p>
          <a:p>
            <a:pPr>
              <a:lnSpc>
                <a:spcPct val="100000"/>
              </a:lnSpc>
              <a:buFont typeface="Courier New"/>
              <a:buChar char="o"/>
            </a:pPr>
            <a:r>
              <a:rPr lang="en-US" sz="2600" strike="noStrike">
                <a:solidFill>
                  <a:srgbClr val="404040"/>
                </a:solidFill>
                <a:latin typeface="Calibri"/>
              </a:rPr>
              <a:t>Other STD and infectious disease rates may also be higher</a:t>
            </a:r>
            <a:endParaRPr/>
          </a:p>
          <a:p>
            <a:pPr>
              <a:lnSpc>
                <a:spcPct val="100000"/>
              </a:lnSpc>
              <a:buFont typeface="Courier New"/>
              <a:buChar char="o"/>
            </a:pPr>
            <a:r>
              <a:rPr lang="en-US" sz="2600" strike="noStrike">
                <a:solidFill>
                  <a:srgbClr val="404040"/>
                </a:solidFill>
                <a:latin typeface="Calibri"/>
              </a:rPr>
              <a:t>One study found a tuberculosis rate of up to 13% among transgender women in San Francisco</a:t>
            </a:r>
            <a:endParaRPr/>
          </a:p>
          <a:p>
            <a:pPr>
              <a:lnSpc>
                <a:spcPct val="90000"/>
              </a:lnSpc>
            </a:pPr>
            <a:endParaRPr/>
          </a:p>
          <a:p>
            <a:endParaRPr/>
          </a:p>
        </p:txBody>
      </p:sp>
      <p:sp>
        <p:nvSpPr>
          <p:cNvPr id="706"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707" name="TextShape 4"/>
          <p:cNvSpPr txBox="1"/>
          <p:nvPr/>
        </p:nvSpPr>
        <p:spPr>
          <a:xfrm>
            <a:off x="9900360" y="6459840"/>
            <a:ext cx="1311840" cy="364680"/>
          </a:xfrm>
          <a:prstGeom prst="rect">
            <a:avLst/>
          </a:prstGeom>
          <a:noFill/>
          <a:ln>
            <a:noFill/>
          </a:ln>
        </p:spPr>
        <p:txBody>
          <a:bodyPr anchor="ctr"/>
          <a:p>
            <a:pPr>
              <a:lnSpc>
                <a:spcPct val="100000"/>
              </a:lnSpc>
            </a:pPr>
            <a:fld id="{7B29C5F7-4D29-4E1D-8B8C-6FDAAC37EC6D}" type="slidenum">
              <a:rPr lang="en-US" sz="1050" strike="noStrike">
                <a:solidFill>
                  <a:srgbClr val="ffffff"/>
                </a:solidFill>
                <a:latin typeface="Calibri"/>
              </a:rPr>
              <a:t>&lt;number&gt;</a:t>
            </a:fld>
            <a:endParaRPr/>
          </a:p>
        </p:txBody>
      </p:sp>
      <p:sp>
        <p:nvSpPr>
          <p:cNvPr id="708" name="CustomShape 5"/>
          <p:cNvSpPr/>
          <p:nvPr/>
        </p:nvSpPr>
        <p:spPr>
          <a:xfrm>
            <a:off x="6714360" y="7056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709" name="CustomShape 6"/>
          <p:cNvSpPr/>
          <p:nvPr/>
        </p:nvSpPr>
        <p:spPr>
          <a:xfrm>
            <a:off x="7620120" y="6167520"/>
            <a:ext cx="4266720" cy="57708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lang="en-US" sz="800" strike="noStrike">
                <a:solidFill>
                  <a:srgbClr val="404040"/>
                </a:solidFill>
                <a:latin typeface="Arial"/>
              </a:rPr>
              <a:t>Substance Abuse and Mental Health Services Administration. </a:t>
            </a:r>
            <a:r>
              <a:rPr i="1" lang="en-US" sz="800" strike="noStrike">
                <a:solidFill>
                  <a:srgbClr val="404040"/>
                </a:solidFill>
                <a:latin typeface="Arial"/>
              </a:rPr>
              <a:t>Top Health Issues for LGBTQI Populations Information &amp; Resource Kit</a:t>
            </a:r>
            <a:r>
              <a:rPr lang="en-US" sz="800" strike="noStrike">
                <a:solidFill>
                  <a:srgbClr val="404040"/>
                </a:solidFill>
                <a:latin typeface="Arial"/>
              </a:rPr>
              <a:t>. HHS Publication No.(SMA) 12-4684. Rockville, MD: Substance Abuse and Mental Health Services Administration, 2012.</a:t>
            </a:r>
            <a:endParaRPr/>
          </a:p>
        </p:txBody>
      </p:sp>
    </p:spTree>
  </p:cSld>
  <p:timing>
    <p:tnLst>
      <p:par>
        <p:cTn id="489" dur="indefinite" restart="never" nodeType="tmRoot">
          <p:childTnLst>
            <p:seq>
              <p:cTn id="490" dur="indefinite" nodeType="mainSeq">
                <p:childTnLst>
                  <p:par>
                    <p:cTn id="491" fill="hold">
                      <p:stCondLst>
                        <p:cond delay="indefinite"/>
                      </p:stCondLst>
                      <p:childTnLst>
                        <p:par>
                          <p:cTn id="492" fill="hold">
                            <p:stCondLst>
                              <p:cond delay="0"/>
                            </p:stCondLst>
                            <p:childTnLst>
                              <p:par>
                                <p:cTn id="493" nodeType="clickEffect" fill="hold" presetClass="entr" presetID="6" presetSubtype="16">
                                  <p:stCondLst>
                                    <p:cond delay="0"/>
                                  </p:stCondLst>
                                  <p:childTnLst>
                                    <p:set>
                                      <p:cBhvr>
                                        <p:cTn id="494" dur="1" fill="hold">
                                          <p:stCondLst>
                                            <p:cond delay="0"/>
                                          </p:stCondLst>
                                        </p:cTn>
                                        <p:tgtEl>
                                          <p:spTgt spid="705">
                                            <p:txEl>
                                              <p:pRg st="0" end="128"/>
                                            </p:txEl>
                                          </p:spTgt>
                                        </p:tgtEl>
                                        <p:attrNameLst>
                                          <p:attrName>style.visibility</p:attrName>
                                        </p:attrNameLst>
                                      </p:cBhvr>
                                      <p:to>
                                        <p:strVal val="visible"/>
                                      </p:to>
                                    </p:set>
                                    <p:animEffect filter="circle(in)" transition="out">
                                      <p:cBhvr additive="repl">
                                        <p:cTn id="495" dur="2000"/>
                                        <p:tgtEl>
                                          <p:spTgt spid="705">
                                            <p:txEl>
                                              <p:pRg st="0" end="128"/>
                                            </p:txEl>
                                          </p:spTgt>
                                        </p:tgtEl>
                                      </p:cBhvr>
                                    </p:animEffect>
                                  </p:childTnLst>
                                </p:cTn>
                              </p:par>
                            </p:childTnLst>
                          </p:cTn>
                        </p:par>
                      </p:childTnLst>
                    </p:cTn>
                  </p:par>
                  <p:par>
                    <p:cTn id="496" fill="hold">
                      <p:stCondLst>
                        <p:cond delay="indefinite"/>
                      </p:stCondLst>
                      <p:childTnLst>
                        <p:par>
                          <p:cTn id="497" fill="hold">
                            <p:stCondLst>
                              <p:cond delay="0"/>
                            </p:stCondLst>
                            <p:childTnLst>
                              <p:par>
                                <p:cTn id="498" nodeType="clickEffect" fill="hold" presetClass="entr" presetID="6" presetSubtype="16">
                                  <p:stCondLst>
                                    <p:cond delay="0"/>
                                  </p:stCondLst>
                                  <p:childTnLst>
                                    <p:set>
                                      <p:cBhvr>
                                        <p:cTn id="499" dur="1" fill="hold">
                                          <p:stCondLst>
                                            <p:cond delay="0"/>
                                          </p:stCondLst>
                                        </p:cTn>
                                        <p:tgtEl>
                                          <p:spTgt spid="705">
                                            <p:txEl>
                                              <p:pRg st="128" end="193"/>
                                            </p:txEl>
                                          </p:spTgt>
                                        </p:tgtEl>
                                        <p:attrNameLst>
                                          <p:attrName>style.visibility</p:attrName>
                                        </p:attrNameLst>
                                      </p:cBhvr>
                                      <p:to>
                                        <p:strVal val="visible"/>
                                      </p:to>
                                    </p:set>
                                    <p:animEffect filter="circle(in)" transition="out">
                                      <p:cBhvr additive="repl">
                                        <p:cTn id="500" dur="2000"/>
                                        <p:tgtEl>
                                          <p:spTgt spid="705">
                                            <p:txEl>
                                              <p:pRg st="128" end="193"/>
                                            </p:txEl>
                                          </p:spTgt>
                                        </p:tgtEl>
                                      </p:cBhvr>
                                    </p:animEffect>
                                  </p:childTnLst>
                                </p:cTn>
                              </p:par>
                            </p:childTnLst>
                          </p:cTn>
                        </p:par>
                      </p:childTnLst>
                    </p:cTn>
                  </p:par>
                  <p:par>
                    <p:cTn id="501" fill="hold">
                      <p:stCondLst>
                        <p:cond delay="indefinite"/>
                      </p:stCondLst>
                      <p:childTnLst>
                        <p:par>
                          <p:cTn id="502" fill="hold">
                            <p:stCondLst>
                              <p:cond delay="0"/>
                            </p:stCondLst>
                            <p:childTnLst>
                              <p:par>
                                <p:cTn id="503" nodeType="clickEffect" fill="hold" presetClass="entr" presetID="6" presetSubtype="16">
                                  <p:stCondLst>
                                    <p:cond delay="0"/>
                                  </p:stCondLst>
                                  <p:childTnLst>
                                    <p:set>
                                      <p:cBhvr>
                                        <p:cTn id="504" dur="1" fill="hold">
                                          <p:stCondLst>
                                            <p:cond delay="0"/>
                                          </p:stCondLst>
                                        </p:cTn>
                                        <p:tgtEl>
                                          <p:spTgt spid="705">
                                            <p:txEl>
                                              <p:pRg st="193" end="311"/>
                                            </p:txEl>
                                          </p:spTgt>
                                        </p:tgtEl>
                                        <p:attrNameLst>
                                          <p:attrName>style.visibility</p:attrName>
                                        </p:attrNameLst>
                                      </p:cBhvr>
                                      <p:to>
                                        <p:strVal val="visible"/>
                                      </p:to>
                                    </p:set>
                                    <p:animEffect filter="circle(in)" transition="out">
                                      <p:cBhvr additive="repl">
                                        <p:cTn id="505" dur="2000"/>
                                        <p:tgtEl>
                                          <p:spTgt spid="705">
                                            <p:txEl>
                                              <p:pRg st="193" end="311"/>
                                            </p:txEl>
                                          </p:spTgt>
                                        </p:tgtEl>
                                      </p:cBhvr>
                                    </p:animEffect>
                                  </p:childTnLst>
                                </p:cTn>
                              </p:par>
                            </p:childTnLst>
                          </p:cTn>
                        </p:par>
                      </p:childTnLst>
                    </p:cTn>
                  </p:par>
                  <p:par>
                    <p:cTn id="506" fill="hold">
                      <p:stCondLst>
                        <p:cond delay="indefinite"/>
                      </p:stCondLst>
                      <p:childTnLst>
                        <p:par>
                          <p:cTn id="507" fill="hold">
                            <p:stCondLst>
                              <p:cond delay="0"/>
                            </p:stCondLst>
                            <p:childTnLst>
                              <p:par>
                                <p:cTn id="508" nodeType="clickEffect" fill="hold" presetClass="entr" presetID="6" presetSubtype="16">
                                  <p:stCondLst>
                                    <p:cond delay="0"/>
                                  </p:stCondLst>
                                  <p:childTnLst>
                                    <p:set>
                                      <p:cBhvr>
                                        <p:cTn id="509" dur="1" fill="hold">
                                          <p:stCondLst>
                                            <p:cond delay="0"/>
                                          </p:stCondLst>
                                        </p:cTn>
                                        <p:tgtEl>
                                          <p:spTgt spid="705">
                                            <p:txEl>
                                              <p:pRg st="311" end="369"/>
                                            </p:txEl>
                                          </p:spTgt>
                                        </p:tgtEl>
                                        <p:attrNameLst>
                                          <p:attrName>style.visibility</p:attrName>
                                        </p:attrNameLst>
                                      </p:cBhvr>
                                      <p:to>
                                        <p:strVal val="visible"/>
                                      </p:to>
                                    </p:set>
                                    <p:animEffect filter="circle(in)" transition="out">
                                      <p:cBhvr additive="repl">
                                        <p:cTn id="510" dur="2000"/>
                                        <p:tgtEl>
                                          <p:spTgt spid="705">
                                            <p:txEl>
                                              <p:pRg st="311" end="369"/>
                                            </p:txEl>
                                          </p:spTgt>
                                        </p:tgtEl>
                                      </p:cBhvr>
                                    </p:animEffect>
                                  </p:childTnLst>
                                </p:cTn>
                              </p:par>
                            </p:childTnLst>
                          </p:cTn>
                        </p:par>
                      </p:childTnLst>
                    </p:cTn>
                  </p:par>
                  <p:par>
                    <p:cTn id="511" fill="hold">
                      <p:stCondLst>
                        <p:cond delay="indefinite"/>
                      </p:stCondLst>
                      <p:childTnLst>
                        <p:par>
                          <p:cTn id="512" fill="hold">
                            <p:stCondLst>
                              <p:cond delay="0"/>
                            </p:stCondLst>
                            <p:childTnLst>
                              <p:par>
                                <p:cTn id="513" nodeType="clickEffect" fill="hold" presetClass="entr" presetID="6" presetSubtype="16">
                                  <p:stCondLst>
                                    <p:cond delay="0"/>
                                  </p:stCondLst>
                                  <p:childTnLst>
                                    <p:set>
                                      <p:cBhvr>
                                        <p:cTn id="514" dur="1" fill="hold">
                                          <p:stCondLst>
                                            <p:cond delay="0"/>
                                          </p:stCondLst>
                                        </p:cTn>
                                        <p:tgtEl>
                                          <p:spTgt spid="705">
                                            <p:txEl>
                                              <p:pRg st="369" end="459"/>
                                            </p:txEl>
                                          </p:spTgt>
                                        </p:tgtEl>
                                        <p:attrNameLst>
                                          <p:attrName>style.visibility</p:attrName>
                                        </p:attrNameLst>
                                      </p:cBhvr>
                                      <p:to>
                                        <p:strVal val="visible"/>
                                      </p:to>
                                    </p:set>
                                    <p:animEffect filter="circle(in)" transition="out">
                                      <p:cBhvr additive="repl">
                                        <p:cTn id="515" dur="2000"/>
                                        <p:tgtEl>
                                          <p:spTgt spid="705">
                                            <p:txEl>
                                              <p:pRg st="369" end="45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10"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LGBTQI Medical and Mental Health Concerns</a:t>
            </a:r>
            <a:endParaRPr/>
          </a:p>
        </p:txBody>
      </p:sp>
      <p:sp>
        <p:nvSpPr>
          <p:cNvPr id="711" name="TextShape 2"/>
          <p:cNvSpPr txBox="1"/>
          <p:nvPr/>
        </p:nvSpPr>
        <p:spPr>
          <a:xfrm>
            <a:off x="1143000" y="1845720"/>
            <a:ext cx="10012320" cy="4023000"/>
          </a:xfrm>
          <a:prstGeom prst="rect">
            <a:avLst/>
          </a:prstGeom>
          <a:noFill/>
          <a:ln>
            <a:noFill/>
          </a:ln>
        </p:spPr>
        <p:txBody>
          <a:bodyPr lIns="0" rIns="0"/>
          <a:p>
            <a:pPr>
              <a:lnSpc>
                <a:spcPct val="100000"/>
              </a:lnSpc>
            </a:pPr>
            <a:r>
              <a:rPr lang="en-US" sz="2500" strike="noStrike">
                <a:solidFill>
                  <a:srgbClr val="404040"/>
                </a:solidFill>
                <a:latin typeface="Calibri"/>
              </a:rPr>
              <a:t>There is also a lack of research around the medical and mental health problems faced by intersex youth, beyond any specific to the intersex condition.</a:t>
            </a:r>
            <a:endParaRPr/>
          </a:p>
          <a:p>
            <a:pPr>
              <a:lnSpc>
                <a:spcPct val="100000"/>
              </a:lnSpc>
            </a:pPr>
            <a:r>
              <a:rPr lang="en-US" sz="2500" strike="noStrike">
                <a:solidFill>
                  <a:srgbClr val="404040"/>
                </a:solidFill>
                <a:latin typeface="Calibri"/>
              </a:rPr>
              <a:t>Be aware of the following:</a:t>
            </a:r>
            <a:endParaRPr/>
          </a:p>
          <a:p>
            <a:pPr>
              <a:lnSpc>
                <a:spcPct val="100000"/>
              </a:lnSpc>
              <a:buFont typeface="Courier New"/>
              <a:buChar char="o"/>
            </a:pPr>
            <a:r>
              <a:rPr lang="en-US" sz="2500" strike="noStrike">
                <a:solidFill>
                  <a:srgbClr val="404040"/>
                </a:solidFill>
                <a:latin typeface="Calibri"/>
              </a:rPr>
              <a:t>Diagnosis will most likely have occurred previous to incarceration</a:t>
            </a:r>
            <a:endParaRPr/>
          </a:p>
          <a:p>
            <a:pPr>
              <a:lnSpc>
                <a:spcPct val="100000"/>
              </a:lnSpc>
              <a:buFont typeface="Courier New"/>
              <a:buChar char="o"/>
            </a:pPr>
            <a:r>
              <a:rPr lang="en-US" sz="2500" strike="noStrike">
                <a:solidFill>
                  <a:srgbClr val="404040"/>
                </a:solidFill>
                <a:latin typeface="Calibri"/>
              </a:rPr>
              <a:t>At birth, parents may have chosen a gender for the child; others may have not</a:t>
            </a:r>
            <a:endParaRPr/>
          </a:p>
          <a:p>
            <a:pPr lvl="1">
              <a:lnSpc>
                <a:spcPct val="100000"/>
              </a:lnSpc>
              <a:buFont typeface="Calibri"/>
              <a:buChar char="◦"/>
            </a:pPr>
            <a:r>
              <a:rPr lang="en-US" sz="2500" strike="noStrike">
                <a:solidFill>
                  <a:srgbClr val="404040"/>
                </a:solidFill>
                <a:latin typeface="Calibri"/>
              </a:rPr>
              <a:t>Opinions in the medical field are evolving</a:t>
            </a:r>
            <a:endParaRPr/>
          </a:p>
          <a:p>
            <a:pPr>
              <a:lnSpc>
                <a:spcPct val="100000"/>
              </a:lnSpc>
              <a:buFont typeface="Courier New"/>
              <a:buChar char="o"/>
            </a:pPr>
            <a:r>
              <a:rPr lang="en-US" sz="2500" strike="noStrike">
                <a:solidFill>
                  <a:srgbClr val="404040"/>
                </a:solidFill>
                <a:latin typeface="Calibri"/>
              </a:rPr>
              <a:t>Intersex people may face the same social stigmatization as transgender people, depending on their physical appearance and gender identity  </a:t>
            </a:r>
            <a:endParaRPr/>
          </a:p>
          <a:p>
            <a:pPr>
              <a:lnSpc>
                <a:spcPct val="90000"/>
              </a:lnSpc>
            </a:pPr>
            <a:endParaRPr/>
          </a:p>
          <a:p>
            <a:pPr>
              <a:lnSpc>
                <a:spcPct val="90000"/>
              </a:lnSpc>
            </a:pPr>
            <a:endParaRPr/>
          </a:p>
          <a:p>
            <a:endParaRPr/>
          </a:p>
        </p:txBody>
      </p:sp>
      <p:sp>
        <p:nvSpPr>
          <p:cNvPr id="712" name="TextShape 3"/>
          <p:cNvSpPr txBox="1"/>
          <p:nvPr/>
        </p:nvSpPr>
        <p:spPr>
          <a:xfrm>
            <a:off x="9900360" y="6459840"/>
            <a:ext cx="1311840" cy="364680"/>
          </a:xfrm>
          <a:prstGeom prst="rect">
            <a:avLst/>
          </a:prstGeom>
          <a:noFill/>
          <a:ln>
            <a:noFill/>
          </a:ln>
        </p:spPr>
        <p:txBody>
          <a:bodyPr anchor="ctr"/>
          <a:p>
            <a:pPr>
              <a:lnSpc>
                <a:spcPct val="100000"/>
              </a:lnSpc>
            </a:pPr>
            <a:fld id="{BDBB771D-7286-41F6-8F4F-367BBE1367A5}" type="slidenum">
              <a:rPr lang="en-US" sz="1050" strike="noStrike">
                <a:solidFill>
                  <a:srgbClr val="ffffff"/>
                </a:solidFill>
                <a:latin typeface="Calibri"/>
              </a:rPr>
              <a:t>&lt;number&gt;</a:t>
            </a:fld>
            <a:endParaRPr/>
          </a:p>
        </p:txBody>
      </p:sp>
      <p:sp>
        <p:nvSpPr>
          <p:cNvPr id="713" name="CustomShape 4"/>
          <p:cNvSpPr/>
          <p:nvPr/>
        </p:nvSpPr>
        <p:spPr>
          <a:xfrm>
            <a:off x="6705720" y="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714"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715" name="CustomShape 6"/>
          <p:cNvSpPr/>
          <p:nvPr/>
        </p:nvSpPr>
        <p:spPr>
          <a:xfrm>
            <a:off x="7620120" y="6105960"/>
            <a:ext cx="4266720" cy="69876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lang="en-US" sz="800" strike="noStrike">
                <a:solidFill>
                  <a:srgbClr val="404040"/>
                </a:solidFill>
                <a:latin typeface="Arial"/>
              </a:rPr>
              <a:t>Allen L. Disorders of sexual development. </a:t>
            </a:r>
            <a:r>
              <a:rPr i="1" lang="en-US" sz="800" strike="noStrike">
                <a:solidFill>
                  <a:srgbClr val="404040"/>
                </a:solidFill>
                <a:latin typeface="Arial"/>
              </a:rPr>
              <a:t>Obstet Gynecol Clin North Am</a:t>
            </a:r>
            <a:r>
              <a:rPr lang="en-US" sz="800" strike="noStrike">
                <a:solidFill>
                  <a:srgbClr val="404040"/>
                </a:solidFill>
                <a:latin typeface="Arial"/>
              </a:rPr>
              <a:t> . 2009;36:25-45. ;Donohoue PA. Disorders of sex development (intersex). In: Kliegman RM, Behrman RE, Jenson HB, Stanton BF, eds. </a:t>
            </a:r>
            <a:r>
              <a:rPr i="1" lang="en-US" sz="800" strike="noStrike">
                <a:solidFill>
                  <a:srgbClr val="404040"/>
                </a:solidFill>
                <a:latin typeface="Arial"/>
              </a:rPr>
              <a:t>Nelson Textbook of Pediatrics</a:t>
            </a:r>
            <a:r>
              <a:rPr lang="en-US" sz="800" strike="noStrike">
                <a:solidFill>
                  <a:srgbClr val="404040"/>
                </a:solidFill>
                <a:latin typeface="Arial"/>
              </a:rPr>
              <a:t>. 19th ed. Philadelphia, Pa: Saunders Elsevier; 2011:chap 582. [Retrieved from </a:t>
            </a:r>
            <a:r>
              <a:rPr lang="en-US" sz="800" strike="noStrike" u="sng">
                <a:solidFill>
                  <a:srgbClr val="000000"/>
                </a:solidFill>
                <a:latin typeface="Arial"/>
              </a:rPr>
              <a:t>]</a:t>
            </a:r>
            <a:r>
              <a:rPr lang="en-US" sz="800" strike="noStrike">
                <a:solidFill>
                  <a:srgbClr val="000000"/>
                </a:solidFill>
                <a:latin typeface="Arial"/>
              </a:rPr>
              <a:t> </a:t>
            </a:r>
            <a:endParaRPr/>
          </a:p>
        </p:txBody>
      </p:sp>
    </p:spTree>
  </p:cSld>
  <p:timing>
    <p:tnLst>
      <p:par>
        <p:cTn id="516" dur="indefinite" restart="never" nodeType="tmRoot">
          <p:childTnLst>
            <p:seq>
              <p:cTn id="517" dur="indefinite" nodeType="mainSeq">
                <p:childTnLst>
                  <p:par>
                    <p:cTn id="518" fill="hold">
                      <p:stCondLst>
                        <p:cond delay="indefinite"/>
                      </p:stCondLst>
                      <p:childTnLst>
                        <p:par>
                          <p:cTn id="519" fill="hold">
                            <p:stCondLst>
                              <p:cond delay="0"/>
                            </p:stCondLst>
                            <p:childTnLst>
                              <p:par>
                                <p:cTn id="520" nodeType="clickEffect" fill="hold" presetClass="entr" presetID="10">
                                  <p:stCondLst>
                                    <p:cond delay="0"/>
                                  </p:stCondLst>
                                  <p:childTnLst>
                                    <p:set>
                                      <p:cBhvr>
                                        <p:cTn id="521" dur="1" fill="hold">
                                          <p:stCondLst>
                                            <p:cond delay="0"/>
                                          </p:stCondLst>
                                        </p:cTn>
                                        <p:tgtEl>
                                          <p:spTgt spid="711">
                                            <p:txEl>
                                              <p:pRg st="0" end="151"/>
                                            </p:txEl>
                                          </p:spTgt>
                                        </p:tgtEl>
                                        <p:attrNameLst>
                                          <p:attrName>style.visibility</p:attrName>
                                        </p:attrNameLst>
                                      </p:cBhvr>
                                      <p:to>
                                        <p:strVal val="visible"/>
                                      </p:to>
                                    </p:set>
                                    <p:animEffect filter="fade" transition="in">
                                      <p:cBhvr additive="repl">
                                        <p:cTn id="522" dur="500"/>
                                        <p:tgtEl>
                                          <p:spTgt spid="711">
                                            <p:txEl>
                                              <p:pRg st="0" end="151"/>
                                            </p:txEl>
                                          </p:spTgt>
                                        </p:tgtEl>
                                      </p:cBhvr>
                                    </p:animEffect>
                                  </p:childTnLst>
                                </p:cTn>
                              </p:par>
                            </p:childTnLst>
                          </p:cTn>
                        </p:par>
                      </p:childTnLst>
                    </p:cTn>
                  </p:par>
                  <p:par>
                    <p:cTn id="523" fill="hold">
                      <p:stCondLst>
                        <p:cond delay="indefinite"/>
                      </p:stCondLst>
                      <p:childTnLst>
                        <p:par>
                          <p:cTn id="524" fill="hold">
                            <p:stCondLst>
                              <p:cond delay="0"/>
                            </p:stCondLst>
                            <p:childTnLst>
                              <p:par>
                                <p:cTn id="525" nodeType="clickEffect" fill="hold" presetClass="entr" presetID="10">
                                  <p:stCondLst>
                                    <p:cond delay="0"/>
                                  </p:stCondLst>
                                  <p:childTnLst>
                                    <p:set>
                                      <p:cBhvr>
                                        <p:cTn id="526" dur="1" fill="hold">
                                          <p:stCondLst>
                                            <p:cond delay="0"/>
                                          </p:stCondLst>
                                        </p:cTn>
                                        <p:tgtEl>
                                          <p:spTgt spid="711">
                                            <p:txEl>
                                              <p:pRg st="151" end="178"/>
                                            </p:txEl>
                                          </p:spTgt>
                                        </p:tgtEl>
                                        <p:attrNameLst>
                                          <p:attrName>style.visibility</p:attrName>
                                        </p:attrNameLst>
                                      </p:cBhvr>
                                      <p:to>
                                        <p:strVal val="visible"/>
                                      </p:to>
                                    </p:set>
                                    <p:animEffect filter="fade" transition="in">
                                      <p:cBhvr additive="repl">
                                        <p:cTn id="527" dur="500"/>
                                        <p:tgtEl>
                                          <p:spTgt spid="711">
                                            <p:txEl>
                                              <p:pRg st="151" end="178"/>
                                            </p:txEl>
                                          </p:spTgt>
                                        </p:tgtEl>
                                      </p:cBhvr>
                                    </p:animEffect>
                                  </p:childTnLst>
                                </p:cTn>
                              </p:par>
                            </p:childTnLst>
                          </p:cTn>
                        </p:par>
                      </p:childTnLst>
                    </p:cTn>
                  </p:par>
                  <p:par>
                    <p:cTn id="528" fill="hold">
                      <p:stCondLst>
                        <p:cond delay="indefinite"/>
                      </p:stCondLst>
                      <p:childTnLst>
                        <p:par>
                          <p:cTn id="529" fill="hold">
                            <p:stCondLst>
                              <p:cond delay="0"/>
                            </p:stCondLst>
                            <p:childTnLst>
                              <p:par>
                                <p:cTn id="530" nodeType="clickEffect" fill="hold" presetClass="entr" presetID="10">
                                  <p:stCondLst>
                                    <p:cond delay="0"/>
                                  </p:stCondLst>
                                  <p:childTnLst>
                                    <p:set>
                                      <p:cBhvr>
                                        <p:cTn id="531" dur="1" fill="hold">
                                          <p:stCondLst>
                                            <p:cond delay="0"/>
                                          </p:stCondLst>
                                        </p:cTn>
                                        <p:tgtEl>
                                          <p:spTgt spid="711">
                                            <p:txEl>
                                              <p:pRg st="178" end="245"/>
                                            </p:txEl>
                                          </p:spTgt>
                                        </p:tgtEl>
                                        <p:attrNameLst>
                                          <p:attrName>style.visibility</p:attrName>
                                        </p:attrNameLst>
                                      </p:cBhvr>
                                      <p:to>
                                        <p:strVal val="visible"/>
                                      </p:to>
                                    </p:set>
                                    <p:animEffect filter="fade" transition="in">
                                      <p:cBhvr additive="repl">
                                        <p:cTn id="532" dur="500"/>
                                        <p:tgtEl>
                                          <p:spTgt spid="711">
                                            <p:txEl>
                                              <p:pRg st="178" end="245"/>
                                            </p:txEl>
                                          </p:spTgt>
                                        </p:tgtEl>
                                      </p:cBhvr>
                                    </p:animEffect>
                                  </p:childTnLst>
                                </p:cTn>
                              </p:par>
                            </p:childTnLst>
                          </p:cTn>
                        </p:par>
                      </p:childTnLst>
                    </p:cTn>
                  </p:par>
                  <p:par>
                    <p:cTn id="533" fill="hold">
                      <p:stCondLst>
                        <p:cond delay="indefinite"/>
                      </p:stCondLst>
                      <p:childTnLst>
                        <p:par>
                          <p:cTn id="534" fill="hold">
                            <p:stCondLst>
                              <p:cond delay="0"/>
                            </p:stCondLst>
                            <p:childTnLst>
                              <p:par>
                                <p:cTn id="535" nodeType="clickEffect" fill="hold" presetClass="entr" presetID="10">
                                  <p:stCondLst>
                                    <p:cond delay="0"/>
                                  </p:stCondLst>
                                  <p:childTnLst>
                                    <p:set>
                                      <p:cBhvr>
                                        <p:cTn id="536" dur="1" fill="hold">
                                          <p:stCondLst>
                                            <p:cond delay="0"/>
                                          </p:stCondLst>
                                        </p:cTn>
                                        <p:tgtEl>
                                          <p:spTgt spid="711">
                                            <p:txEl>
                                              <p:pRg st="245" end="323"/>
                                            </p:txEl>
                                          </p:spTgt>
                                        </p:tgtEl>
                                        <p:attrNameLst>
                                          <p:attrName>style.visibility</p:attrName>
                                        </p:attrNameLst>
                                      </p:cBhvr>
                                      <p:to>
                                        <p:strVal val="visible"/>
                                      </p:to>
                                    </p:set>
                                    <p:animEffect filter="fade" transition="in">
                                      <p:cBhvr additive="repl">
                                        <p:cTn id="537" dur="500"/>
                                        <p:tgtEl>
                                          <p:spTgt spid="711">
                                            <p:txEl>
                                              <p:pRg st="245" end="323"/>
                                            </p:txEl>
                                          </p:spTgt>
                                        </p:tgtEl>
                                      </p:cBhvr>
                                    </p:animEffect>
                                  </p:childTnLst>
                                </p:cTn>
                              </p:par>
                            </p:childTnLst>
                          </p:cTn>
                        </p:par>
                      </p:childTnLst>
                    </p:cTn>
                  </p:par>
                  <p:par>
                    <p:cTn id="538" fill="hold">
                      <p:stCondLst>
                        <p:cond delay="indefinite"/>
                      </p:stCondLst>
                      <p:childTnLst>
                        <p:par>
                          <p:cTn id="539" fill="hold">
                            <p:stCondLst>
                              <p:cond delay="0"/>
                            </p:stCondLst>
                            <p:childTnLst>
                              <p:par>
                                <p:cTn id="540" nodeType="clickEffect" fill="hold" presetClass="entr" presetID="10">
                                  <p:stCondLst>
                                    <p:cond delay="0"/>
                                  </p:stCondLst>
                                  <p:childTnLst>
                                    <p:set>
                                      <p:cBhvr>
                                        <p:cTn id="541" dur="1" fill="hold">
                                          <p:stCondLst>
                                            <p:cond delay="0"/>
                                          </p:stCondLst>
                                        </p:cTn>
                                        <p:tgtEl>
                                          <p:spTgt spid="711">
                                            <p:txEl>
                                              <p:pRg st="323" end="366"/>
                                            </p:txEl>
                                          </p:spTgt>
                                        </p:tgtEl>
                                        <p:attrNameLst>
                                          <p:attrName>style.visibility</p:attrName>
                                        </p:attrNameLst>
                                      </p:cBhvr>
                                      <p:to>
                                        <p:strVal val="visible"/>
                                      </p:to>
                                    </p:set>
                                    <p:animEffect filter="fade" transition="in">
                                      <p:cBhvr additive="repl">
                                        <p:cTn id="542" dur="500"/>
                                        <p:tgtEl>
                                          <p:spTgt spid="711">
                                            <p:txEl>
                                              <p:pRg st="323" end="366"/>
                                            </p:txEl>
                                          </p:spTgt>
                                        </p:tgtEl>
                                      </p:cBhvr>
                                    </p:animEffect>
                                  </p:childTnLst>
                                </p:cTn>
                              </p:par>
                            </p:childTnLst>
                          </p:cTn>
                        </p:par>
                      </p:childTnLst>
                    </p:cTn>
                  </p:par>
                  <p:par>
                    <p:cTn id="543" fill="hold">
                      <p:stCondLst>
                        <p:cond delay="indefinite"/>
                      </p:stCondLst>
                      <p:childTnLst>
                        <p:par>
                          <p:cTn id="544" fill="hold">
                            <p:stCondLst>
                              <p:cond delay="0"/>
                            </p:stCondLst>
                            <p:childTnLst>
                              <p:par>
                                <p:cTn id="545" nodeType="clickEffect" fill="hold" presetClass="entr" presetID="10">
                                  <p:stCondLst>
                                    <p:cond delay="0"/>
                                  </p:stCondLst>
                                  <p:childTnLst>
                                    <p:set>
                                      <p:cBhvr>
                                        <p:cTn id="546" dur="1" fill="hold">
                                          <p:stCondLst>
                                            <p:cond delay="0"/>
                                          </p:stCondLst>
                                        </p:cTn>
                                        <p:tgtEl>
                                          <p:spTgt spid="711">
                                            <p:txEl>
                                              <p:pRg st="366" end="506"/>
                                            </p:txEl>
                                          </p:spTgt>
                                        </p:tgtEl>
                                        <p:attrNameLst>
                                          <p:attrName>style.visibility</p:attrName>
                                        </p:attrNameLst>
                                      </p:cBhvr>
                                      <p:to>
                                        <p:strVal val="visible"/>
                                      </p:to>
                                    </p:set>
                                    <p:animEffect filter="fade" transition="in">
                                      <p:cBhvr additive="repl">
                                        <p:cTn id="547" dur="500"/>
                                        <p:tgtEl>
                                          <p:spTgt spid="711">
                                            <p:txEl>
                                              <p:pRg st="366" end="506"/>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16"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Consider…</a:t>
            </a:r>
            <a:endParaRPr/>
          </a:p>
        </p:txBody>
      </p:sp>
      <p:sp>
        <p:nvSpPr>
          <p:cNvPr id="717" name="TextShape 2"/>
          <p:cNvSpPr txBox="1"/>
          <p:nvPr/>
        </p:nvSpPr>
        <p:spPr>
          <a:xfrm>
            <a:off x="1097280" y="1845720"/>
            <a:ext cx="10058040" cy="4023000"/>
          </a:xfrm>
          <a:prstGeom prst="rect">
            <a:avLst/>
          </a:prstGeom>
          <a:noFill/>
          <a:ln>
            <a:noFill/>
          </a:ln>
        </p:spPr>
        <p:txBody>
          <a:bodyPr lIns="0" rIns="0"/>
          <a:p>
            <a:pPr algn="ctr">
              <a:lnSpc>
                <a:spcPct val="100000"/>
              </a:lnSpc>
            </a:pPr>
            <a:r>
              <a:rPr i="1" lang="en-US" sz="2800" strike="noStrike">
                <a:solidFill>
                  <a:srgbClr val="404040"/>
                </a:solidFill>
                <a:latin typeface="Calibri"/>
              </a:rPr>
              <a:t>“</a:t>
            </a:r>
            <a:r>
              <a:rPr i="1" lang="en-US" sz="2800" strike="noStrike">
                <a:solidFill>
                  <a:srgbClr val="404040"/>
                </a:solidFill>
                <a:latin typeface="Calibri"/>
              </a:rPr>
              <a:t>The longstanding consensus of the behavioral and social sciences and the health and mental health professions is that </a:t>
            </a:r>
            <a:r>
              <a:rPr b="1" i="1" lang="en-US" sz="2800" strike="noStrike">
                <a:solidFill>
                  <a:srgbClr val="404040"/>
                </a:solidFill>
                <a:latin typeface="Calibri"/>
              </a:rPr>
              <a:t>homosexuality… is a normal and positive variation of human sexual orientation and/or gender identity</a:t>
            </a:r>
            <a:r>
              <a:rPr i="1" lang="en-US" sz="2800" strike="noStrike">
                <a:solidFill>
                  <a:srgbClr val="404040"/>
                </a:solidFill>
                <a:latin typeface="Calibri"/>
              </a:rPr>
              <a:t>”</a:t>
            </a:r>
            <a:endParaRPr/>
          </a:p>
          <a:p>
            <a:pPr algn="r">
              <a:lnSpc>
                <a:spcPct val="100000"/>
              </a:lnSpc>
              <a:buFont typeface="Calibri"/>
              <a:buChar char="-"/>
            </a:pPr>
            <a:r>
              <a:rPr lang="en-US" sz="2800" strike="noStrike">
                <a:solidFill>
                  <a:srgbClr val="404040"/>
                </a:solidFill>
                <a:latin typeface="Calibri"/>
              </a:rPr>
              <a:t>American Psychological Association </a:t>
            </a:r>
            <a:endParaRPr/>
          </a:p>
          <a:p>
            <a:pPr>
              <a:lnSpc>
                <a:spcPct val="100000"/>
              </a:lnSpc>
            </a:pPr>
            <a:endParaRPr/>
          </a:p>
          <a:p>
            <a:pPr>
              <a:lnSpc>
                <a:spcPct val="90000"/>
              </a:lnSpc>
            </a:pPr>
            <a:endParaRPr/>
          </a:p>
          <a:p>
            <a:pPr>
              <a:lnSpc>
                <a:spcPct val="100000"/>
              </a:lnSpc>
            </a:pPr>
            <a:endParaRPr/>
          </a:p>
          <a:p>
            <a:pPr>
              <a:lnSpc>
                <a:spcPct val="90000"/>
              </a:lnSpc>
            </a:pPr>
            <a:endParaRPr/>
          </a:p>
          <a:p>
            <a:pPr>
              <a:lnSpc>
                <a:spcPct val="90000"/>
              </a:lnSpc>
            </a:pPr>
            <a:endParaRPr/>
          </a:p>
          <a:p>
            <a:pPr>
              <a:lnSpc>
                <a:spcPct val="90000"/>
              </a:lnSpc>
            </a:pPr>
            <a:endParaRPr/>
          </a:p>
          <a:p>
            <a:endParaRPr/>
          </a:p>
        </p:txBody>
      </p:sp>
      <p:sp>
        <p:nvSpPr>
          <p:cNvPr id="718" name="TextShape 3"/>
          <p:cNvSpPr txBox="1"/>
          <p:nvPr/>
        </p:nvSpPr>
        <p:spPr>
          <a:xfrm>
            <a:off x="9900360" y="6459840"/>
            <a:ext cx="1311840" cy="364680"/>
          </a:xfrm>
          <a:prstGeom prst="rect">
            <a:avLst/>
          </a:prstGeom>
          <a:noFill/>
          <a:ln>
            <a:noFill/>
          </a:ln>
        </p:spPr>
        <p:txBody>
          <a:bodyPr anchor="ctr"/>
          <a:p>
            <a:pPr>
              <a:lnSpc>
                <a:spcPct val="100000"/>
              </a:lnSpc>
            </a:pPr>
            <a:fld id="{419C92AB-FF9F-4956-BB58-3D9F835AA52B}" type="slidenum">
              <a:rPr lang="en-US" sz="1050" strike="noStrike">
                <a:solidFill>
                  <a:srgbClr val="ffffff"/>
                </a:solidFill>
                <a:latin typeface="Calibri"/>
              </a:rPr>
              <a:t>&lt;number&gt;</a:t>
            </a:fld>
            <a:endParaRPr/>
          </a:p>
        </p:txBody>
      </p:sp>
      <p:sp>
        <p:nvSpPr>
          <p:cNvPr id="719" name="CustomShape 4"/>
          <p:cNvSpPr/>
          <p:nvPr/>
        </p:nvSpPr>
        <p:spPr>
          <a:xfrm>
            <a:off x="6705720" y="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720"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721" name="CustomShape 6"/>
          <p:cNvSpPr/>
          <p:nvPr/>
        </p:nvSpPr>
        <p:spPr>
          <a:xfrm>
            <a:off x="7620120" y="6105960"/>
            <a:ext cx="4266720" cy="45540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lang="en-US" sz="800" strike="noStrike">
                <a:solidFill>
                  <a:srgbClr val="404040"/>
                </a:solidFill>
                <a:latin typeface="Arial"/>
              </a:rPr>
              <a:t>See the American Psychological Association </a:t>
            </a:r>
            <a:r>
              <a:rPr i="1" lang="en-US" sz="800" strike="noStrike">
                <a:solidFill>
                  <a:srgbClr val="404040"/>
                </a:solidFill>
                <a:latin typeface="Arial"/>
              </a:rPr>
              <a:t>Resolution on Appropriate Affirmative Responses to sexual orientation and/or gender identity Distress and Change Efforts</a:t>
            </a:r>
            <a:r>
              <a:rPr lang="en-US" sz="800" strike="noStrike">
                <a:solidFill>
                  <a:srgbClr val="404040"/>
                </a:solidFill>
                <a:latin typeface="Arial"/>
              </a:rPr>
              <a:t> [Retrieved from </a:t>
            </a:r>
            <a:r>
              <a:rPr lang="en-US" sz="800" strike="noStrike">
                <a:solidFill>
                  <a:srgbClr val="404040"/>
                </a:solidFill>
                <a:latin typeface="Arial"/>
              </a:rPr>
              <a:t>]</a:t>
            </a:r>
            <a:endParaRPr/>
          </a:p>
        </p:txBody>
      </p:sp>
      <p:pic>
        <p:nvPicPr>
          <p:cNvPr id="722" name="Picture 1" descr=""/>
          <p:cNvPicPr/>
          <p:nvPr/>
        </p:nvPicPr>
        <p:blipFill>
          <a:blip r:embed="rId1"/>
          <a:stretch/>
        </p:blipFill>
        <p:spPr>
          <a:xfrm>
            <a:off x="0" y="3513240"/>
            <a:ext cx="3315240" cy="2823120"/>
          </a:xfrm>
          <a:prstGeom prst="rect">
            <a:avLst/>
          </a:prstGeom>
          <a:ln>
            <a:noFill/>
          </a:ln>
        </p:spPr>
      </p:pic>
    </p:spTree>
  </p:cSld>
  <p:timing>
    <p:tnLst>
      <p:par>
        <p:cTn id="548" dur="indefinite" restart="never" nodeType="tmRoot">
          <p:childTnLst>
            <p:seq>
              <p:cTn id="549" dur="indefinite" nodeType="mainSeq">
                <p:childTnLst>
                  <p:par>
                    <p:cTn id="550" fill="hold">
                      <p:stCondLst>
                        <p:cond delay="indefinite"/>
                      </p:stCondLst>
                      <p:childTnLst>
                        <p:par>
                          <p:cTn id="551" fill="hold">
                            <p:stCondLst>
                              <p:cond delay="0"/>
                            </p:stCondLst>
                            <p:childTnLst>
                              <p:par>
                                <p:cTn id="552" nodeType="clickEffect" fill="hold" presetClass="entr" presetID="1">
                                  <p:stCondLst>
                                    <p:cond delay="0"/>
                                  </p:stCondLst>
                                  <p:childTnLst>
                                    <p:set>
                                      <p:cBhvr>
                                        <p:cTn id="553" dur="1" fill="hold">
                                          <p:stCondLst>
                                            <p:cond delay="0"/>
                                          </p:stCondLst>
                                        </p:cTn>
                                        <p:tgtEl>
                                          <p:spTgt spid="717">
                                            <p:txEl>
                                              <p:pRg st="0" end="221"/>
                                            </p:txEl>
                                          </p:spTgt>
                                        </p:tgtEl>
                                        <p:attrNameLst>
                                          <p:attrName>style.visibility</p:attrName>
                                        </p:attrNameLst>
                                      </p:cBhvr>
                                      <p:to>
                                        <p:strVal val="visible"/>
                                      </p:to>
                                    </p:set>
                                  </p:childTnLst>
                                </p:cTn>
                              </p:par>
                              <p:par>
                                <p:cTn id="554" nodeType="withEffect" fill="hold" presetClass="entr" presetID="1">
                                  <p:stCondLst>
                                    <p:cond delay="0"/>
                                  </p:stCondLst>
                                  <p:childTnLst>
                                    <p:set>
                                      <p:cBhvr>
                                        <p:cTn id="555" dur="1" fill="hold">
                                          <p:stCondLst>
                                            <p:cond delay="0"/>
                                          </p:stCondLst>
                                        </p:cTn>
                                        <p:tgtEl>
                                          <p:spTgt spid="717">
                                            <p:txEl>
                                              <p:pRg st="221" end="25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2" name="TextShape 1"/>
          <p:cNvSpPr txBox="1"/>
          <p:nvPr/>
        </p:nvSpPr>
        <p:spPr>
          <a:xfrm>
            <a:off x="1147680" y="483480"/>
            <a:ext cx="7024320" cy="1142640"/>
          </a:xfrm>
          <a:prstGeom prst="rect">
            <a:avLst/>
          </a:prstGeom>
          <a:noFill/>
          <a:ln>
            <a:noFill/>
          </a:ln>
        </p:spPr>
        <p:txBody>
          <a:bodyPr anchor="b"/>
          <a:p>
            <a:pPr>
              <a:lnSpc>
                <a:spcPct val="85000"/>
              </a:lnSpc>
            </a:pPr>
            <a:r>
              <a:rPr lang="en-US" sz="4800" strike="noStrike">
                <a:solidFill>
                  <a:srgbClr val="404040"/>
                </a:solidFill>
                <a:latin typeface="Calibri Light"/>
              </a:rPr>
              <a:t>Why Are We Here?</a:t>
            </a:r>
            <a:endParaRPr/>
          </a:p>
        </p:txBody>
      </p:sp>
      <p:sp>
        <p:nvSpPr>
          <p:cNvPr id="383" name="TextShape 2"/>
          <p:cNvSpPr txBox="1"/>
          <p:nvPr/>
        </p:nvSpPr>
        <p:spPr>
          <a:xfrm>
            <a:off x="1147680" y="1770120"/>
            <a:ext cx="9294120" cy="3508560"/>
          </a:xfrm>
          <a:prstGeom prst="rect">
            <a:avLst/>
          </a:prstGeom>
          <a:solidFill>
            <a:srgbClr val="ffffff"/>
          </a:solidFill>
          <a:ln>
            <a:noFill/>
          </a:ln>
        </p:spPr>
        <p:txBody>
          <a:bodyPr lIns="0" rIns="0"/>
          <a:p>
            <a:pPr>
              <a:lnSpc>
                <a:spcPct val="100000"/>
              </a:lnSpc>
            </a:pPr>
            <a:r>
              <a:rPr b="1" lang="en-US" sz="2000" strike="noStrike" u="sng">
                <a:solidFill>
                  <a:srgbClr val="404040"/>
                </a:solidFill>
                <a:latin typeface="Calibri"/>
              </a:rPr>
              <a:t>2009 BJS report: </a:t>
            </a:r>
            <a:endParaRPr/>
          </a:p>
          <a:p>
            <a:pPr>
              <a:lnSpc>
                <a:spcPct val="100000"/>
              </a:lnSpc>
            </a:pPr>
            <a:r>
              <a:rPr lang="en-US" sz="2400" strike="noStrike">
                <a:solidFill>
                  <a:srgbClr val="404040"/>
                </a:solidFill>
                <a:latin typeface="Calibri"/>
              </a:rPr>
              <a:t>In comparison to heterosexual youth, non-heterosexual youth reported:</a:t>
            </a:r>
            <a:endParaRPr/>
          </a:p>
          <a:p>
            <a:pPr>
              <a:lnSpc>
                <a:spcPct val="100000"/>
              </a:lnSpc>
            </a:pPr>
            <a:endParaRPr/>
          </a:p>
          <a:p>
            <a:pPr>
              <a:lnSpc>
                <a:spcPct val="90000"/>
              </a:lnSpc>
            </a:pPr>
            <a:endParaRPr/>
          </a:p>
        </p:txBody>
      </p:sp>
      <p:sp>
        <p:nvSpPr>
          <p:cNvPr id="384" name="CustomShape 3"/>
          <p:cNvSpPr/>
          <p:nvPr/>
        </p:nvSpPr>
        <p:spPr>
          <a:xfrm>
            <a:off x="7010280" y="6246720"/>
            <a:ext cx="3339720" cy="394920"/>
          </a:xfrm>
          <a:prstGeom prst="rect">
            <a:avLst/>
          </a:prstGeom>
          <a:solidFill>
            <a:srgbClr val="92d050"/>
          </a:solidFill>
          <a:ln>
            <a:noFill/>
          </a:ln>
          <a:effectLst>
            <a:outerShdw algn="l" blurRad="508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i="1" lang="en-US" sz="1000" strike="noStrike">
                <a:solidFill>
                  <a:srgbClr val="000000"/>
                </a:solidFill>
                <a:latin typeface="Arial"/>
              </a:rPr>
              <a:t>Sources: BJS Special Report: Sexual Victimization in Juvenile Facilities Reported by Youth, 2008-09 </a:t>
            </a:r>
            <a:endParaRPr/>
          </a:p>
        </p:txBody>
      </p:sp>
      <p:sp>
        <p:nvSpPr>
          <p:cNvPr id="385" name="CustomShape 4"/>
          <p:cNvSpPr/>
          <p:nvPr/>
        </p:nvSpPr>
        <p:spPr>
          <a:xfrm>
            <a:off x="2248920" y="3103920"/>
            <a:ext cx="7848360" cy="579240"/>
          </a:xfrm>
          <a:prstGeom prst="rect">
            <a:avLst/>
          </a:prstGeom>
          <a:solidFill>
            <a:schemeClr val="lt1">
              <a:alpha val="90000"/>
              <a:hueOff val="0"/>
              <a:satOff val="0"/>
              <a:lumOff val="0"/>
              <a:alphaOff val="0"/>
            </a:schemeClr>
          </a:solidFill>
          <a:ln>
            <a:solidFill>
              <a:schemeClr val="accent3">
                <a:hueOff val="0"/>
                <a:satOff val="0"/>
                <a:lumOff val="0"/>
                <a:alphaOff val="0"/>
              </a:schemeClr>
            </a:solidFill>
            <a:round/>
          </a:ln>
          <a:effectLst>
            <a:outerShdw algn="br" blurRad="38100" dir="2700000" dist="25400" rotWithShape="0">
              <a:srgbClr val="000000">
                <a:alpha val="60000"/>
              </a:srgbClr>
            </a:outerShdw>
          </a:effectLst>
          <a:scene3d>
            <a:camera prst="orthographicFront"/>
            <a:lightRig dir="t" rig="threePt">
              <a:rot lat="0" lon="0" rev="7500000"/>
            </a:lightRig>
          </a:scene3d>
          <a:sp3d extrusionH="63500" z="152400" prstMaterial="dkEdge">
            <a:bevelT prst="relaxedInset" w="135400" h="16350"/>
            <a:contourClr>
              <a:schemeClr val="bg1"/>
            </a:contourClr>
          </a:sp3d>
        </p:spPr>
        <p:style>
          <a:lnRef idx="1"/>
          <a:fillRef idx="0"/>
          <a:effectRef idx="2"/>
          <a:fontRef idx="minor"/>
        </p:style>
      </p:sp>
      <p:sp>
        <p:nvSpPr>
          <p:cNvPr id="386" name="CustomShape 5"/>
          <p:cNvSpPr/>
          <p:nvPr/>
        </p:nvSpPr>
        <p:spPr>
          <a:xfrm>
            <a:off x="2641320" y="2764440"/>
            <a:ext cx="5493600" cy="678600"/>
          </a:xfrm>
          <a:prstGeom prst="roundRect">
            <a:avLst>
              <a:gd name="adj" fmla="val 16667"/>
            </a:avLst>
          </a:prstGeom>
          <a:gradFill>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lin ang="0"/>
          </a:gradFill>
          <a:ln>
            <a:noFill/>
          </a:ln>
          <a:effectLst>
            <a:outerShdw algn="br" blurRad="38100" dir="2700000" dist="25400" rotWithShape="0">
              <a:srgbClr val="000000">
                <a:alpha val="60000"/>
              </a:srgbClr>
            </a:outerShdw>
          </a:effectLst>
          <a:scene3d>
            <a:camera prst="orthographicFront"/>
            <a:lightRig dir="t" rig="threePt">
              <a:rot lat="0" lon="0" rev="7500000"/>
            </a:lightRig>
          </a:scene3d>
          <a:sp3d prstMaterial="plastic">
            <a:bevelT prst="relaxedInset" w="127000" h="25400"/>
          </a:sp3d>
        </p:spPr>
        <p:style>
          <a:lnRef idx="0"/>
          <a:fillRef idx="0"/>
          <a:effectRef idx="2"/>
          <a:fontRef idx="minor"/>
        </p:style>
        <p:txBody>
          <a:bodyPr lIns="207720" rIns="207720" tIns="33120" bIns="33120" anchor="ctr"/>
          <a:p>
            <a:pPr>
              <a:lnSpc>
                <a:spcPct val="90000"/>
              </a:lnSpc>
            </a:pPr>
            <a:r>
              <a:rPr lang="en-US" sz="2000" strike="noStrike">
                <a:solidFill>
                  <a:srgbClr val="ffffff"/>
                </a:solidFill>
                <a:latin typeface="Calibri"/>
              </a:rPr>
              <a:t>sexual victimization (all) at almost </a:t>
            </a:r>
            <a:r>
              <a:rPr b="1" lang="en-US" sz="2000" strike="noStrike">
                <a:solidFill>
                  <a:srgbClr val="ffffff"/>
                </a:solidFill>
                <a:latin typeface="Calibri"/>
              </a:rPr>
              <a:t>twice</a:t>
            </a:r>
            <a:r>
              <a:rPr lang="en-US" sz="2000" strike="noStrike">
                <a:solidFill>
                  <a:srgbClr val="ffffff"/>
                </a:solidFill>
                <a:latin typeface="Calibri"/>
              </a:rPr>
              <a:t> the rate (</a:t>
            </a:r>
            <a:r>
              <a:rPr b="1" lang="en-US" sz="2000" strike="noStrike">
                <a:solidFill>
                  <a:srgbClr val="ffffff"/>
                </a:solidFill>
                <a:latin typeface="Calibri"/>
              </a:rPr>
              <a:t>14.3% </a:t>
            </a:r>
            <a:r>
              <a:rPr lang="en-US" sz="2000" strike="noStrike">
                <a:solidFill>
                  <a:srgbClr val="ffffff"/>
                </a:solidFill>
                <a:latin typeface="Calibri"/>
              </a:rPr>
              <a:t>compared to </a:t>
            </a:r>
            <a:r>
              <a:rPr b="1" lang="en-US" sz="2000" strike="noStrike">
                <a:solidFill>
                  <a:srgbClr val="ffffff"/>
                </a:solidFill>
                <a:latin typeface="Calibri"/>
              </a:rPr>
              <a:t>8.9%</a:t>
            </a:r>
            <a:r>
              <a:rPr lang="en-US" sz="2000" strike="noStrike">
                <a:solidFill>
                  <a:srgbClr val="ffffff"/>
                </a:solidFill>
                <a:latin typeface="Calibri"/>
              </a:rPr>
              <a:t>)</a:t>
            </a:r>
            <a:endParaRPr/>
          </a:p>
        </p:txBody>
      </p:sp>
      <p:sp>
        <p:nvSpPr>
          <p:cNvPr id="387" name="CustomShape 6"/>
          <p:cNvSpPr/>
          <p:nvPr/>
        </p:nvSpPr>
        <p:spPr>
          <a:xfrm>
            <a:off x="2248920" y="4147200"/>
            <a:ext cx="7848360" cy="579240"/>
          </a:xfrm>
          <a:prstGeom prst="rect">
            <a:avLst/>
          </a:prstGeom>
          <a:solidFill>
            <a:schemeClr val="lt1">
              <a:alpha val="90000"/>
              <a:hueOff val="0"/>
              <a:satOff val="0"/>
              <a:lumOff val="0"/>
              <a:alphaOff val="0"/>
            </a:schemeClr>
          </a:solidFill>
          <a:ln>
            <a:solidFill>
              <a:schemeClr val="accent3">
                <a:hueOff val="0"/>
                <a:satOff val="0"/>
                <a:lumOff val="0"/>
                <a:alphaOff val="0"/>
              </a:schemeClr>
            </a:solidFill>
            <a:round/>
          </a:ln>
          <a:effectLst>
            <a:outerShdw algn="br" blurRad="38100" dir="2700000" dist="25400" rotWithShape="0">
              <a:srgbClr val="000000">
                <a:alpha val="60000"/>
              </a:srgbClr>
            </a:outerShdw>
          </a:effectLst>
          <a:scene3d>
            <a:camera prst="orthographicFront"/>
            <a:lightRig dir="t" rig="threePt">
              <a:rot lat="0" lon="0" rev="7500000"/>
            </a:lightRig>
          </a:scene3d>
          <a:sp3d extrusionH="63500" z="152400" prstMaterial="dkEdge">
            <a:bevelT prst="relaxedInset" w="135400" h="16350"/>
            <a:contourClr>
              <a:schemeClr val="bg1"/>
            </a:contourClr>
          </a:sp3d>
        </p:spPr>
        <p:style>
          <a:lnRef idx="1"/>
          <a:fillRef idx="0"/>
          <a:effectRef idx="2"/>
          <a:fontRef idx="minor"/>
        </p:style>
      </p:sp>
      <p:sp>
        <p:nvSpPr>
          <p:cNvPr id="388" name="CustomShape 7"/>
          <p:cNvSpPr/>
          <p:nvPr/>
        </p:nvSpPr>
        <p:spPr>
          <a:xfrm>
            <a:off x="2641320" y="3807720"/>
            <a:ext cx="5493600" cy="678600"/>
          </a:xfrm>
          <a:prstGeom prst="roundRect">
            <a:avLst>
              <a:gd name="adj" fmla="val 16667"/>
            </a:avLst>
          </a:prstGeom>
          <a:gradFill>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lin ang="0"/>
          </a:gradFill>
          <a:ln>
            <a:noFill/>
          </a:ln>
          <a:effectLst>
            <a:outerShdw algn="br" blurRad="38100" dir="2700000" dist="25400" rotWithShape="0">
              <a:srgbClr val="000000">
                <a:alpha val="60000"/>
              </a:srgbClr>
            </a:outerShdw>
          </a:effectLst>
          <a:scene3d>
            <a:camera prst="orthographicFront"/>
            <a:lightRig dir="t" rig="threePt">
              <a:rot lat="0" lon="0" rev="7500000"/>
            </a:lightRig>
          </a:scene3d>
          <a:sp3d prstMaterial="plastic">
            <a:bevelT prst="relaxedInset" w="127000" h="25400"/>
          </a:sp3d>
        </p:spPr>
        <p:style>
          <a:lnRef idx="0"/>
          <a:fillRef idx="0"/>
          <a:effectRef idx="2"/>
          <a:fontRef idx="minor"/>
        </p:style>
        <p:txBody>
          <a:bodyPr lIns="207720" rIns="207720" tIns="33120" bIns="33120" anchor="ctr"/>
          <a:p>
            <a:pPr>
              <a:lnSpc>
                <a:spcPct val="90000"/>
              </a:lnSpc>
            </a:pPr>
            <a:r>
              <a:rPr lang="en-US" sz="2000" strike="noStrike">
                <a:solidFill>
                  <a:srgbClr val="ffffff"/>
                </a:solidFill>
                <a:latin typeface="Calibri"/>
              </a:rPr>
              <a:t>sexual victimization by facility staff at a rate (</a:t>
            </a:r>
            <a:r>
              <a:rPr b="1" lang="en-US" sz="2000" strike="noStrike">
                <a:solidFill>
                  <a:srgbClr val="ffffff"/>
                </a:solidFill>
                <a:latin typeface="Calibri"/>
              </a:rPr>
              <a:t>7.5% </a:t>
            </a:r>
            <a:r>
              <a:rPr lang="en-US" sz="2000" strike="noStrike">
                <a:solidFill>
                  <a:srgbClr val="ffffff"/>
                </a:solidFill>
                <a:latin typeface="Calibri"/>
              </a:rPr>
              <a:t>compared to </a:t>
            </a:r>
            <a:r>
              <a:rPr b="1" lang="en-US" sz="2000" strike="noStrike">
                <a:solidFill>
                  <a:srgbClr val="ffffff"/>
                </a:solidFill>
                <a:latin typeface="Calibri"/>
              </a:rPr>
              <a:t>7.8%)</a:t>
            </a:r>
            <a:endParaRPr/>
          </a:p>
        </p:txBody>
      </p:sp>
      <p:sp>
        <p:nvSpPr>
          <p:cNvPr id="389" name="CustomShape 8"/>
          <p:cNvSpPr/>
          <p:nvPr/>
        </p:nvSpPr>
        <p:spPr>
          <a:xfrm>
            <a:off x="2248920" y="5400360"/>
            <a:ext cx="7848360" cy="579240"/>
          </a:xfrm>
          <a:prstGeom prst="rect">
            <a:avLst/>
          </a:prstGeom>
          <a:solidFill>
            <a:schemeClr val="lt1">
              <a:alpha val="90000"/>
              <a:hueOff val="0"/>
              <a:satOff val="0"/>
              <a:lumOff val="0"/>
              <a:alphaOff val="0"/>
            </a:schemeClr>
          </a:solidFill>
          <a:ln>
            <a:solidFill>
              <a:schemeClr val="accent3">
                <a:hueOff val="0"/>
                <a:satOff val="0"/>
                <a:lumOff val="0"/>
                <a:alphaOff val="0"/>
              </a:schemeClr>
            </a:solidFill>
            <a:round/>
          </a:ln>
          <a:effectLst>
            <a:outerShdw algn="br" blurRad="38100" dir="2700000" dist="25400" rotWithShape="0">
              <a:srgbClr val="000000">
                <a:alpha val="60000"/>
              </a:srgbClr>
            </a:outerShdw>
          </a:effectLst>
          <a:scene3d>
            <a:camera prst="orthographicFront"/>
            <a:lightRig dir="t" rig="threePt">
              <a:rot lat="0" lon="0" rev="7500000"/>
            </a:lightRig>
          </a:scene3d>
          <a:sp3d extrusionH="63500" z="152400" prstMaterial="dkEdge">
            <a:bevelT prst="relaxedInset" w="135400" h="16350"/>
            <a:contourClr>
              <a:schemeClr val="bg1"/>
            </a:contourClr>
          </a:sp3d>
        </p:spPr>
        <p:style>
          <a:lnRef idx="1"/>
          <a:fillRef idx="0"/>
          <a:effectRef idx="2"/>
          <a:fontRef idx="minor"/>
        </p:style>
      </p:sp>
      <p:sp>
        <p:nvSpPr>
          <p:cNvPr id="390" name="CustomShape 9"/>
          <p:cNvSpPr/>
          <p:nvPr/>
        </p:nvSpPr>
        <p:spPr>
          <a:xfrm>
            <a:off x="2641320" y="4851000"/>
            <a:ext cx="5493600" cy="888840"/>
          </a:xfrm>
          <a:prstGeom prst="roundRect">
            <a:avLst>
              <a:gd name="adj" fmla="val 16667"/>
            </a:avLst>
          </a:prstGeom>
          <a:gradFill>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lin ang="0"/>
          </a:gradFill>
          <a:ln>
            <a:noFill/>
          </a:ln>
          <a:effectLst>
            <a:outerShdw algn="br" blurRad="38100" dir="2700000" dist="25400" rotWithShape="0">
              <a:srgbClr val="000000">
                <a:alpha val="60000"/>
              </a:srgbClr>
            </a:outerShdw>
          </a:effectLst>
          <a:scene3d>
            <a:camera prst="orthographicFront"/>
            <a:lightRig dir="t" rig="threePt">
              <a:rot lat="0" lon="0" rev="7500000"/>
            </a:lightRig>
          </a:scene3d>
          <a:sp3d prstMaterial="plastic">
            <a:bevelT prst="relaxedInset" w="127000" h="25400"/>
          </a:sp3d>
        </p:spPr>
        <p:style>
          <a:lnRef idx="0"/>
          <a:fillRef idx="0"/>
          <a:effectRef idx="2"/>
          <a:fontRef idx="minor"/>
        </p:style>
        <p:txBody>
          <a:bodyPr lIns="207720" rIns="207720" tIns="43560" bIns="43200" anchor="ctr"/>
          <a:p>
            <a:pPr>
              <a:lnSpc>
                <a:spcPct val="90000"/>
              </a:lnSpc>
            </a:pPr>
            <a:r>
              <a:rPr lang="en-US" sz="2000" strike="noStrike">
                <a:solidFill>
                  <a:srgbClr val="ffffff"/>
                </a:solidFill>
                <a:latin typeface="Calibri"/>
              </a:rPr>
              <a:t>sexual victimization by another youth at </a:t>
            </a:r>
            <a:r>
              <a:rPr b="1" lang="en-US" sz="2000" strike="noStrike">
                <a:solidFill>
                  <a:srgbClr val="ffffff"/>
                </a:solidFill>
                <a:latin typeface="Calibri"/>
              </a:rPr>
              <a:t>ten times </a:t>
            </a:r>
            <a:r>
              <a:rPr lang="en-US" sz="2000" strike="noStrike">
                <a:solidFill>
                  <a:srgbClr val="ffffff"/>
                </a:solidFill>
                <a:latin typeface="Calibri"/>
              </a:rPr>
              <a:t>the rate (</a:t>
            </a:r>
            <a:r>
              <a:rPr b="1" lang="en-US" sz="2000" strike="noStrike">
                <a:solidFill>
                  <a:srgbClr val="ffffff"/>
                </a:solidFill>
                <a:latin typeface="Calibri"/>
              </a:rPr>
              <a:t>10.3% </a:t>
            </a:r>
            <a:r>
              <a:rPr lang="en-US" sz="2000" strike="noStrike">
                <a:solidFill>
                  <a:srgbClr val="ffffff"/>
                </a:solidFill>
                <a:latin typeface="Calibri"/>
              </a:rPr>
              <a:t>compared to </a:t>
            </a:r>
            <a:r>
              <a:rPr b="1" lang="en-US" sz="2000" strike="noStrike">
                <a:solidFill>
                  <a:srgbClr val="ffffff"/>
                </a:solidFill>
                <a:latin typeface="Calibri"/>
              </a:rPr>
              <a:t>1.5%)</a:t>
            </a:r>
            <a:endParaRPr/>
          </a:p>
        </p:txBody>
      </p:sp>
      <p:sp>
        <p:nvSpPr>
          <p:cNvPr id="391" name="CustomShape 10"/>
          <p:cNvSpPr/>
          <p:nvPr/>
        </p:nvSpPr>
        <p:spPr>
          <a:xfrm>
            <a:off x="6172920" y="224640"/>
            <a:ext cx="1331640" cy="364680"/>
          </a:xfrm>
          <a:prstGeom prst="rect">
            <a:avLst/>
          </a:prstGeom>
          <a:noFill/>
          <a:ln>
            <a:noFill/>
          </a:ln>
        </p:spPr>
        <p:style>
          <a:lnRef idx="0"/>
          <a:fillRef idx="0"/>
          <a:effectRef idx="0"/>
          <a:fontRef idx="minor"/>
        </p:style>
        <p:txBody>
          <a:bodyPr anchor="ctr"/>
          <a:p>
            <a:pPr>
              <a:lnSpc>
                <a:spcPct val="100000"/>
              </a:lnSpc>
            </a:pPr>
            <a:fld id="{BDEC7FC3-C587-497B-96CE-9443BB1D01FD}" type="slidenum">
              <a:rPr lang="en-US" sz="1200" strike="noStrike">
                <a:solidFill>
                  <a:srgbClr val="ffffff"/>
                </a:solidFill>
                <a:latin typeface="Arial"/>
              </a:rPr>
              <a:t>&lt;number&gt;</a:t>
            </a:fld>
            <a:endParaRPr/>
          </a:p>
        </p:txBody>
      </p:sp>
      <p:sp>
        <p:nvSpPr>
          <p:cNvPr id="392" name="TextShape 11"/>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393" name="TextShape 12"/>
          <p:cNvSpPr txBox="1"/>
          <p:nvPr/>
        </p:nvSpPr>
        <p:spPr>
          <a:xfrm>
            <a:off x="9900360" y="6459840"/>
            <a:ext cx="1311840" cy="364680"/>
          </a:xfrm>
          <a:prstGeom prst="rect">
            <a:avLst/>
          </a:prstGeom>
          <a:noFill/>
          <a:ln>
            <a:noFill/>
          </a:ln>
        </p:spPr>
        <p:txBody>
          <a:bodyPr anchor="ctr"/>
          <a:p>
            <a:pPr algn="r">
              <a:lnSpc>
                <a:spcPct val="100000"/>
              </a:lnSpc>
            </a:pPr>
            <a:fld id="{3448458F-CF5E-4C8B-B137-D4F0579D7D6B}" type="slidenum">
              <a:rPr lang="en-US" sz="1050" strike="noStrike">
                <a:solidFill>
                  <a:srgbClr val="ffffff"/>
                </a:solidFill>
                <a:latin typeface="Calibri"/>
              </a:rPr>
              <a:t>&lt;number&gt;</a:t>
            </a:fld>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23"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What does this mean?</a:t>
            </a:r>
            <a:endParaRPr/>
          </a:p>
        </p:txBody>
      </p:sp>
      <p:sp>
        <p:nvSpPr>
          <p:cNvPr id="724" name="TextShape 2"/>
          <p:cNvSpPr txBox="1"/>
          <p:nvPr/>
        </p:nvSpPr>
        <p:spPr>
          <a:xfrm>
            <a:off x="1186560" y="1818720"/>
            <a:ext cx="10025640" cy="4286880"/>
          </a:xfrm>
          <a:prstGeom prst="rect">
            <a:avLst/>
          </a:prstGeom>
          <a:noFill/>
          <a:ln>
            <a:noFill/>
          </a:ln>
        </p:spPr>
        <p:txBody>
          <a:bodyPr lIns="0" rIns="0"/>
          <a:p>
            <a:pPr>
              <a:lnSpc>
                <a:spcPct val="100000"/>
              </a:lnSpc>
            </a:pPr>
            <a:r>
              <a:rPr lang="en-US" sz="2600" strike="noStrike">
                <a:solidFill>
                  <a:srgbClr val="404040"/>
                </a:solidFill>
                <a:latin typeface="Calibri"/>
              </a:rPr>
              <a:t>Sexual orientation and/or gender identity Change Efforts on the part of a counselor or psychologist </a:t>
            </a:r>
            <a:endParaRPr/>
          </a:p>
          <a:p>
            <a:pPr>
              <a:lnSpc>
                <a:spcPct val="100000"/>
              </a:lnSpc>
              <a:buFont typeface="Courier New"/>
              <a:buChar char="o"/>
            </a:pPr>
            <a:r>
              <a:rPr lang="en-US" sz="2600" strike="noStrike">
                <a:solidFill>
                  <a:srgbClr val="404040"/>
                </a:solidFill>
                <a:latin typeface="Calibri"/>
              </a:rPr>
              <a:t>Are unlikely to be successful</a:t>
            </a:r>
            <a:endParaRPr/>
          </a:p>
          <a:p>
            <a:pPr>
              <a:lnSpc>
                <a:spcPct val="100000"/>
              </a:lnSpc>
              <a:buFont typeface="Courier New"/>
              <a:buChar char="o"/>
            </a:pPr>
            <a:r>
              <a:rPr lang="en-US" sz="2600" strike="noStrike">
                <a:solidFill>
                  <a:srgbClr val="404040"/>
                </a:solidFill>
                <a:latin typeface="Calibri"/>
              </a:rPr>
              <a:t>May cause harm</a:t>
            </a:r>
            <a:endParaRPr/>
          </a:p>
          <a:p>
            <a:pPr>
              <a:lnSpc>
                <a:spcPct val="100000"/>
              </a:lnSpc>
            </a:pPr>
            <a:r>
              <a:rPr i="1" lang="en-US" sz="2600" strike="noStrike">
                <a:solidFill>
                  <a:srgbClr val="404040"/>
                </a:solidFill>
                <a:latin typeface="Calibri"/>
              </a:rPr>
              <a:t>Even in instances where a person may request sexual orientation and/or gender identity change efforts, the American Psychological Association recommends the facilitation of identity exploration and development without imposing a specific sexual orientation and/or gender identity identity outcome.</a:t>
            </a:r>
            <a:endParaRPr/>
          </a:p>
          <a:p>
            <a:pPr>
              <a:lnSpc>
                <a:spcPct val="100000"/>
              </a:lnSpc>
            </a:pPr>
            <a:endParaRPr/>
          </a:p>
          <a:p>
            <a:pPr>
              <a:lnSpc>
                <a:spcPct val="100000"/>
              </a:lnSpc>
            </a:pPr>
            <a:endParaRPr/>
          </a:p>
          <a:p>
            <a:pPr>
              <a:lnSpc>
                <a:spcPct val="90000"/>
              </a:lnSpc>
            </a:pPr>
            <a:endParaRPr/>
          </a:p>
          <a:p>
            <a:pPr>
              <a:lnSpc>
                <a:spcPct val="90000"/>
              </a:lnSpc>
            </a:pPr>
            <a:endParaRPr/>
          </a:p>
          <a:p>
            <a:pPr>
              <a:lnSpc>
                <a:spcPct val="90000"/>
              </a:lnSpc>
            </a:pPr>
            <a:endParaRPr/>
          </a:p>
          <a:p>
            <a:endParaRPr/>
          </a:p>
        </p:txBody>
      </p:sp>
      <p:sp>
        <p:nvSpPr>
          <p:cNvPr id="725" name="TextShape 3"/>
          <p:cNvSpPr txBox="1"/>
          <p:nvPr/>
        </p:nvSpPr>
        <p:spPr>
          <a:xfrm>
            <a:off x="9900360" y="6459840"/>
            <a:ext cx="1311840" cy="364680"/>
          </a:xfrm>
          <a:prstGeom prst="rect">
            <a:avLst/>
          </a:prstGeom>
          <a:noFill/>
          <a:ln>
            <a:noFill/>
          </a:ln>
        </p:spPr>
        <p:txBody>
          <a:bodyPr anchor="ctr"/>
          <a:p>
            <a:pPr>
              <a:lnSpc>
                <a:spcPct val="100000"/>
              </a:lnSpc>
            </a:pPr>
            <a:fld id="{6AB40904-39D5-4333-A8DE-72DF52AD420F}" type="slidenum">
              <a:rPr lang="en-US" sz="1050" strike="noStrike">
                <a:solidFill>
                  <a:srgbClr val="ffffff"/>
                </a:solidFill>
                <a:latin typeface="Calibri"/>
              </a:rPr>
              <a:t>&lt;number&gt;</a:t>
            </a:fld>
            <a:endParaRPr/>
          </a:p>
        </p:txBody>
      </p:sp>
      <p:sp>
        <p:nvSpPr>
          <p:cNvPr id="726" name="CustomShape 4"/>
          <p:cNvSpPr/>
          <p:nvPr/>
        </p:nvSpPr>
        <p:spPr>
          <a:xfrm>
            <a:off x="6705720" y="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727"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728" name="CustomShape 6"/>
          <p:cNvSpPr/>
          <p:nvPr/>
        </p:nvSpPr>
        <p:spPr>
          <a:xfrm>
            <a:off x="7620120" y="6105960"/>
            <a:ext cx="4266720" cy="45540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lang="en-US" sz="800" strike="noStrike">
                <a:solidFill>
                  <a:srgbClr val="404040"/>
                </a:solidFill>
                <a:latin typeface="Arial"/>
              </a:rPr>
              <a:t>See the Report of the </a:t>
            </a:r>
            <a:r>
              <a:rPr i="1" lang="en-US" sz="800" strike="noStrike">
                <a:solidFill>
                  <a:srgbClr val="404040"/>
                </a:solidFill>
                <a:latin typeface="Arial"/>
              </a:rPr>
              <a:t>American Psychological Association Task Force on Appropriate Therapeutic Responses to sexual orientation and/or gender identity </a:t>
            </a:r>
            <a:r>
              <a:rPr lang="en-US" sz="800" strike="noStrike">
                <a:solidFill>
                  <a:srgbClr val="404040"/>
                </a:solidFill>
                <a:latin typeface="Arial"/>
              </a:rPr>
              <a:t>[Retrieved from </a:t>
            </a:r>
            <a:endParaRPr/>
          </a:p>
        </p:txBody>
      </p:sp>
    </p:spTree>
  </p:cSld>
  <p:timing>
    <p:tnLst>
      <p:par>
        <p:cTn id="556" dur="indefinite" restart="never" nodeType="tmRoot">
          <p:childTnLst>
            <p:seq>
              <p:cTn id="557" dur="indefinite" nodeType="mainSeq">
                <p:childTnLst>
                  <p:par>
                    <p:cTn id="558" fill="hold">
                      <p:stCondLst>
                        <p:cond delay="indefinite"/>
                      </p:stCondLst>
                      <p:childTnLst>
                        <p:par>
                          <p:cTn id="559" fill="hold">
                            <p:stCondLst>
                              <p:cond delay="0"/>
                            </p:stCondLst>
                            <p:childTnLst>
                              <p:par>
                                <p:cTn id="560" nodeType="clickEffect" fill="hold" presetClass="entr" presetID="10">
                                  <p:stCondLst>
                                    <p:cond delay="0"/>
                                  </p:stCondLst>
                                  <p:childTnLst>
                                    <p:set>
                                      <p:cBhvr>
                                        <p:cTn id="561" dur="1" fill="hold">
                                          <p:stCondLst>
                                            <p:cond delay="0"/>
                                          </p:stCondLst>
                                        </p:cTn>
                                        <p:tgtEl>
                                          <p:spTgt spid="724">
                                            <p:txEl>
                                              <p:pRg st="0" end="101"/>
                                            </p:txEl>
                                          </p:spTgt>
                                        </p:tgtEl>
                                        <p:attrNameLst>
                                          <p:attrName>style.visibility</p:attrName>
                                        </p:attrNameLst>
                                      </p:cBhvr>
                                      <p:to>
                                        <p:strVal val="visible"/>
                                      </p:to>
                                    </p:set>
                                    <p:animEffect filter="fade" transition="in">
                                      <p:cBhvr additive="repl">
                                        <p:cTn id="562" dur="500"/>
                                        <p:tgtEl>
                                          <p:spTgt spid="724">
                                            <p:txEl>
                                              <p:pRg st="0" end="101"/>
                                            </p:txEl>
                                          </p:spTgt>
                                        </p:tgtEl>
                                      </p:cBhvr>
                                    </p:animEffect>
                                  </p:childTnLst>
                                </p:cTn>
                              </p:par>
                            </p:childTnLst>
                          </p:cTn>
                        </p:par>
                        <p:par>
                          <p:cTn id="563" fill="hold">
                            <p:stCondLst>
                              <p:cond delay="500"/>
                            </p:stCondLst>
                            <p:childTnLst>
                              <p:par>
                                <p:cTn id="564" nodeType="afterEffect" fill="hold" presetClass="entr" presetID="10">
                                  <p:stCondLst>
                                    <p:cond delay="500"/>
                                  </p:stCondLst>
                                  <p:childTnLst>
                                    <p:set>
                                      <p:cBhvr>
                                        <p:cTn id="565" dur="1" fill="hold">
                                          <p:stCondLst>
                                            <p:cond delay="0"/>
                                          </p:stCondLst>
                                        </p:cTn>
                                        <p:tgtEl>
                                          <p:spTgt spid="724">
                                            <p:txEl>
                                              <p:pRg st="101" end="131"/>
                                            </p:txEl>
                                          </p:spTgt>
                                        </p:tgtEl>
                                        <p:attrNameLst>
                                          <p:attrName>style.visibility</p:attrName>
                                        </p:attrNameLst>
                                      </p:cBhvr>
                                      <p:to>
                                        <p:strVal val="visible"/>
                                      </p:to>
                                    </p:set>
                                    <p:animEffect filter="fade" transition="in">
                                      <p:cBhvr additive="repl">
                                        <p:cTn id="566" dur="1000"/>
                                        <p:tgtEl>
                                          <p:spTgt spid="724">
                                            <p:txEl>
                                              <p:pRg st="101" end="131"/>
                                            </p:txEl>
                                          </p:spTgt>
                                        </p:tgtEl>
                                      </p:cBhvr>
                                    </p:animEffect>
                                  </p:childTnLst>
                                </p:cTn>
                              </p:par>
                            </p:childTnLst>
                          </p:cTn>
                        </p:par>
                        <p:par>
                          <p:cTn id="567" fill="hold">
                            <p:stCondLst>
                              <p:cond delay="2000"/>
                            </p:stCondLst>
                            <p:childTnLst>
                              <p:par>
                                <p:cTn id="568" nodeType="afterEffect" fill="hold" presetClass="entr" presetID="10">
                                  <p:stCondLst>
                                    <p:cond delay="500"/>
                                  </p:stCondLst>
                                  <p:childTnLst>
                                    <p:set>
                                      <p:cBhvr>
                                        <p:cTn id="569" dur="1" fill="hold">
                                          <p:stCondLst>
                                            <p:cond delay="0"/>
                                          </p:stCondLst>
                                        </p:cTn>
                                        <p:tgtEl>
                                          <p:spTgt spid="724">
                                            <p:txEl>
                                              <p:pRg st="131" end="146"/>
                                            </p:txEl>
                                          </p:spTgt>
                                        </p:tgtEl>
                                        <p:attrNameLst>
                                          <p:attrName>style.visibility</p:attrName>
                                        </p:attrNameLst>
                                      </p:cBhvr>
                                      <p:to>
                                        <p:strVal val="visible"/>
                                      </p:to>
                                    </p:set>
                                    <p:animEffect filter="fade" transition="in">
                                      <p:cBhvr additive="repl">
                                        <p:cTn id="570" dur="1000"/>
                                        <p:tgtEl>
                                          <p:spTgt spid="724">
                                            <p:txEl>
                                              <p:pRg st="131" end="146"/>
                                            </p:txEl>
                                          </p:spTgt>
                                        </p:tgtEl>
                                      </p:cBhvr>
                                    </p:animEffect>
                                  </p:childTnLst>
                                </p:cTn>
                              </p:par>
                            </p:childTnLst>
                          </p:cTn>
                        </p:par>
                      </p:childTnLst>
                    </p:cTn>
                  </p:par>
                  <p:par>
                    <p:cTn id="571" fill="hold">
                      <p:stCondLst>
                        <p:cond delay="indefinite"/>
                      </p:stCondLst>
                      <p:childTnLst>
                        <p:par>
                          <p:cTn id="572" fill="hold">
                            <p:stCondLst>
                              <p:cond delay="0"/>
                            </p:stCondLst>
                            <p:childTnLst>
                              <p:par>
                                <p:cTn id="573" nodeType="clickEffect" fill="hold" presetClass="entr" presetID="10">
                                  <p:stCondLst>
                                    <p:cond delay="0"/>
                                  </p:stCondLst>
                                  <p:childTnLst>
                                    <p:set>
                                      <p:cBhvr>
                                        <p:cTn id="574" dur="1" fill="hold">
                                          <p:stCondLst>
                                            <p:cond delay="0"/>
                                          </p:stCondLst>
                                        </p:cTn>
                                        <p:tgtEl>
                                          <p:spTgt spid="724">
                                            <p:txEl>
                                              <p:pRg st="146" end="444"/>
                                            </p:txEl>
                                          </p:spTgt>
                                        </p:tgtEl>
                                        <p:attrNameLst>
                                          <p:attrName>style.visibility</p:attrName>
                                        </p:attrNameLst>
                                      </p:cBhvr>
                                      <p:to>
                                        <p:strVal val="visible"/>
                                      </p:to>
                                    </p:set>
                                    <p:animEffect filter="fade" transition="in">
                                      <p:cBhvr additive="repl">
                                        <p:cTn id="575" dur="500"/>
                                        <p:tgtEl>
                                          <p:spTgt spid="724">
                                            <p:txEl>
                                              <p:pRg st="146" end="44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29"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What Does This Mean?</a:t>
            </a:r>
            <a:endParaRPr/>
          </a:p>
        </p:txBody>
      </p:sp>
      <p:sp>
        <p:nvSpPr>
          <p:cNvPr id="730" name="TextShape 2"/>
          <p:cNvSpPr txBox="1"/>
          <p:nvPr/>
        </p:nvSpPr>
        <p:spPr>
          <a:xfrm>
            <a:off x="1097280" y="1845720"/>
            <a:ext cx="10058040" cy="4023000"/>
          </a:xfrm>
          <a:prstGeom prst="rect">
            <a:avLst/>
          </a:prstGeom>
          <a:noFill/>
          <a:ln>
            <a:noFill/>
          </a:ln>
        </p:spPr>
        <p:txBody>
          <a:bodyPr lIns="0" rIns="0"/>
          <a:p>
            <a:pPr>
              <a:lnSpc>
                <a:spcPct val="100000"/>
              </a:lnSpc>
            </a:pPr>
            <a:r>
              <a:rPr lang="en-US" sz="2600" strike="noStrike">
                <a:solidFill>
                  <a:srgbClr val="404040"/>
                </a:solidFill>
                <a:latin typeface="Calibri"/>
              </a:rPr>
              <a:t>LGBTQI youth should not be classified into sex offender or other treatment based on their sexual orientation and/or gender identity or gender identity, and sex offender treatment should not discriminate against LGBTQI residents. </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90000"/>
              </a:lnSpc>
            </a:pPr>
            <a:endParaRPr/>
          </a:p>
          <a:p>
            <a:pPr>
              <a:lnSpc>
                <a:spcPct val="90000"/>
              </a:lnSpc>
            </a:pPr>
            <a:endParaRPr/>
          </a:p>
          <a:p>
            <a:pPr>
              <a:lnSpc>
                <a:spcPct val="90000"/>
              </a:lnSpc>
            </a:pPr>
            <a:endParaRPr/>
          </a:p>
          <a:p>
            <a:endParaRPr/>
          </a:p>
        </p:txBody>
      </p:sp>
      <p:sp>
        <p:nvSpPr>
          <p:cNvPr id="731"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732" name="TextShape 4"/>
          <p:cNvSpPr txBox="1"/>
          <p:nvPr/>
        </p:nvSpPr>
        <p:spPr>
          <a:xfrm>
            <a:off x="9900360" y="6459840"/>
            <a:ext cx="1311840" cy="364680"/>
          </a:xfrm>
          <a:prstGeom prst="rect">
            <a:avLst/>
          </a:prstGeom>
          <a:noFill/>
          <a:ln>
            <a:noFill/>
          </a:ln>
        </p:spPr>
        <p:txBody>
          <a:bodyPr anchor="ctr"/>
          <a:p>
            <a:pPr>
              <a:lnSpc>
                <a:spcPct val="100000"/>
              </a:lnSpc>
            </a:pPr>
            <a:fld id="{669FA4C8-DA22-43FA-BA97-A1D0A915BE6B}" type="slidenum">
              <a:rPr lang="en-US" sz="1050" strike="noStrike">
                <a:solidFill>
                  <a:srgbClr val="ffffff"/>
                </a:solidFill>
                <a:latin typeface="Calibri"/>
              </a:rPr>
              <a:t>&lt;number&gt;</a:t>
            </a:fld>
            <a:endParaRPr/>
          </a:p>
        </p:txBody>
      </p:sp>
      <p:sp>
        <p:nvSpPr>
          <p:cNvPr id="733" name="CustomShape 5"/>
          <p:cNvSpPr/>
          <p:nvPr/>
        </p:nvSpPr>
        <p:spPr>
          <a:xfrm>
            <a:off x="6705720" y="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734" name="CustomShape 6"/>
          <p:cNvSpPr/>
          <p:nvPr/>
        </p:nvSpPr>
        <p:spPr>
          <a:xfrm>
            <a:off x="7620120" y="6105960"/>
            <a:ext cx="4266720" cy="45540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lang="en-US" sz="800" strike="noStrike">
                <a:solidFill>
                  <a:srgbClr val="404040"/>
                </a:solidFill>
                <a:latin typeface="Arial"/>
              </a:rPr>
              <a:t>See the American Psychological Association </a:t>
            </a:r>
            <a:r>
              <a:rPr i="1" lang="en-US" sz="800" strike="noStrike">
                <a:solidFill>
                  <a:srgbClr val="404040"/>
                </a:solidFill>
                <a:latin typeface="Arial"/>
              </a:rPr>
              <a:t>Resolution on Appropriate Affirmative Responses to sexual orientation and/or gender identity Distress and Change Efforts</a:t>
            </a:r>
            <a:r>
              <a:rPr lang="en-US" sz="800" strike="noStrike">
                <a:solidFill>
                  <a:srgbClr val="404040"/>
                </a:solidFill>
                <a:latin typeface="Arial"/>
              </a:rPr>
              <a:t> [Retrieved from </a:t>
            </a:r>
            <a:r>
              <a:rPr lang="en-US" sz="800" strike="noStrike">
                <a:solidFill>
                  <a:srgbClr val="404040"/>
                </a:solidFill>
                <a:latin typeface="Arial"/>
              </a:rPr>
              <a:t>]</a:t>
            </a:r>
            <a:endParaRPr/>
          </a:p>
        </p:txBody>
      </p:sp>
      <p:pic>
        <p:nvPicPr>
          <p:cNvPr id="735" name="Picture 2" descr=""/>
          <p:cNvPicPr/>
          <p:nvPr/>
        </p:nvPicPr>
        <p:blipFill>
          <a:blip r:embed="rId1"/>
          <a:stretch/>
        </p:blipFill>
        <p:spPr>
          <a:xfrm>
            <a:off x="4680720" y="3663360"/>
            <a:ext cx="2024280" cy="2024280"/>
          </a:xfrm>
          <a:prstGeom prst="rect">
            <a:avLst/>
          </a:prstGeom>
          <a:ln>
            <a:noFill/>
          </a:ln>
        </p:spPr>
      </p:pic>
    </p:spTree>
  </p:cSld>
  <p:timing>
    <p:tnLst>
      <p:par>
        <p:cTn id="576" dur="indefinite" restart="never" nodeType="tmRoot">
          <p:childTnLst>
            <p:seq>
              <p:cTn id="577" dur="indefinite" nodeType="mainSeq">
                <p:childTnLst>
                  <p:par>
                    <p:cTn id="578" fill="hold">
                      <p:stCondLst>
                        <p:cond delay="indefinite"/>
                      </p:stCondLst>
                      <p:childTnLst>
                        <p:par>
                          <p:cTn id="579" fill="hold">
                            <p:stCondLst>
                              <p:cond delay="0"/>
                            </p:stCondLst>
                            <p:childTnLst>
                              <p:par>
                                <p:cTn id="580" nodeType="clickEffect" fill="hold" presetClass="entr" presetID="16" presetSubtype="21">
                                  <p:stCondLst>
                                    <p:cond delay="0"/>
                                  </p:stCondLst>
                                  <p:childTnLst>
                                    <p:set>
                                      <p:cBhvr>
                                        <p:cTn id="581" dur="1" fill="hold">
                                          <p:stCondLst>
                                            <p:cond delay="0"/>
                                          </p:stCondLst>
                                        </p:cTn>
                                        <p:tgtEl>
                                          <p:spTgt spid="730">
                                            <p:txEl>
                                              <p:pRg st="0" end="230"/>
                                            </p:txEl>
                                          </p:spTgt>
                                        </p:tgtEl>
                                        <p:attrNameLst>
                                          <p:attrName>style.visibility</p:attrName>
                                        </p:attrNameLst>
                                      </p:cBhvr>
                                      <p:to>
                                        <p:strVal val="visible"/>
                                      </p:to>
                                    </p:set>
                                    <p:animEffect filter="barn(inVertical)" transition="out">
                                      <p:cBhvr additive="repl">
                                        <p:cTn id="582" dur="500"/>
                                        <p:tgtEl>
                                          <p:spTgt spid="730">
                                            <p:txEl>
                                              <p:pRg st="0" end="23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36"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What is Gender Dysphoria?</a:t>
            </a:r>
            <a:endParaRPr/>
          </a:p>
        </p:txBody>
      </p:sp>
      <p:sp>
        <p:nvSpPr>
          <p:cNvPr id="737" name="TextShape 2"/>
          <p:cNvSpPr txBox="1"/>
          <p:nvPr/>
        </p:nvSpPr>
        <p:spPr>
          <a:xfrm>
            <a:off x="1097280" y="1845720"/>
            <a:ext cx="10058040" cy="4023000"/>
          </a:xfrm>
          <a:prstGeom prst="rect">
            <a:avLst/>
          </a:prstGeom>
          <a:noFill/>
          <a:ln>
            <a:noFill/>
          </a:ln>
        </p:spPr>
        <p:txBody>
          <a:bodyPr lIns="0" rIns="0"/>
          <a:p>
            <a:pPr>
              <a:lnSpc>
                <a:spcPct val="90000"/>
              </a:lnSpc>
              <a:buFont typeface="Calibri"/>
              <a:buChar char=" "/>
            </a:pPr>
            <a:r>
              <a:rPr lang="en-US" sz="2600" strike="noStrike">
                <a:solidFill>
                  <a:srgbClr val="404040"/>
                </a:solidFill>
                <a:latin typeface="Calibri"/>
              </a:rPr>
              <a:t>To fit the diagnosis of GD, a transgender individual must experience “</a:t>
            </a:r>
            <a:r>
              <a:rPr b="1" lang="en-US" sz="2600" strike="noStrike">
                <a:solidFill>
                  <a:srgbClr val="404040"/>
                </a:solidFill>
                <a:latin typeface="Calibri"/>
              </a:rPr>
              <a:t>intense, persistent gender dysphoria</a:t>
            </a:r>
            <a:r>
              <a:rPr lang="en-US" sz="2600" strike="noStrike">
                <a:solidFill>
                  <a:srgbClr val="404040"/>
                </a:solidFill>
                <a:latin typeface="Calibri"/>
              </a:rPr>
              <a:t>,” or find their transgender feelings to be so “incongruent with their birth sex or with the gender role associated with that sex” that it is </a:t>
            </a:r>
            <a:r>
              <a:rPr b="1" lang="en-US" sz="2600" strike="noStrike">
                <a:solidFill>
                  <a:srgbClr val="404040"/>
                </a:solidFill>
                <a:latin typeface="Calibri"/>
              </a:rPr>
              <a:t>distressing or disabling</a:t>
            </a:r>
            <a:endParaRPr/>
          </a:p>
          <a:p>
            <a:pPr>
              <a:lnSpc>
                <a:spcPct val="90000"/>
              </a:lnSpc>
              <a:buFont typeface="Calibri"/>
              <a:buChar char=" "/>
            </a:pPr>
            <a:r>
              <a:rPr lang="en-US" sz="2600" strike="noStrike">
                <a:solidFill>
                  <a:srgbClr val="404040"/>
                </a:solidFill>
                <a:latin typeface="Calibri"/>
              </a:rPr>
              <a:t>GD is classified as a medical disorder by the American Psychiatric Association in the </a:t>
            </a:r>
            <a:r>
              <a:rPr i="1" lang="en-US" sz="2600" strike="noStrike">
                <a:solidFill>
                  <a:srgbClr val="404040"/>
                </a:solidFill>
                <a:latin typeface="Calibri"/>
              </a:rPr>
              <a:t>Diagnostic and Statistical Manual of Medical Disorders V</a:t>
            </a:r>
            <a:r>
              <a:rPr lang="en-US" sz="2600" strike="noStrike">
                <a:solidFill>
                  <a:srgbClr val="404040"/>
                </a:solidFill>
                <a:latin typeface="Calibri"/>
              </a:rPr>
              <a:t> (DSM V) </a:t>
            </a:r>
            <a:endParaRPr/>
          </a:p>
          <a:p>
            <a:pPr algn="ctr">
              <a:lnSpc>
                <a:spcPct val="100000"/>
              </a:lnSpc>
            </a:pPr>
            <a:r>
              <a:rPr b="1" i="1" lang="en-US" sz="2600" strike="noStrike">
                <a:solidFill>
                  <a:srgbClr val="404040"/>
                </a:solidFill>
                <a:latin typeface="Calibri"/>
              </a:rPr>
              <a:t>Not all transgender youth fit this diagnosis</a:t>
            </a:r>
            <a:endParaRPr/>
          </a:p>
        </p:txBody>
      </p:sp>
      <p:sp>
        <p:nvSpPr>
          <p:cNvPr id="738"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739" name="TextShape 4"/>
          <p:cNvSpPr txBox="1"/>
          <p:nvPr/>
        </p:nvSpPr>
        <p:spPr>
          <a:xfrm>
            <a:off x="9900360" y="6459840"/>
            <a:ext cx="1311840" cy="364680"/>
          </a:xfrm>
          <a:prstGeom prst="rect">
            <a:avLst/>
          </a:prstGeom>
          <a:noFill/>
          <a:ln>
            <a:noFill/>
          </a:ln>
        </p:spPr>
        <p:txBody>
          <a:bodyPr anchor="ctr"/>
          <a:p>
            <a:pPr>
              <a:lnSpc>
                <a:spcPct val="100000"/>
              </a:lnSpc>
            </a:pPr>
            <a:fld id="{102F01DB-4B87-456A-ABED-092D79621C36}" type="slidenum">
              <a:rPr lang="en-US" sz="1050" strike="noStrike">
                <a:solidFill>
                  <a:srgbClr val="ffffff"/>
                </a:solidFill>
                <a:latin typeface="Calibri"/>
              </a:rPr>
              <a:t>&lt;number&gt;</a:t>
            </a:fld>
            <a:endParaRPr/>
          </a:p>
        </p:txBody>
      </p:sp>
      <p:sp>
        <p:nvSpPr>
          <p:cNvPr id="740" name="CustomShape 5"/>
          <p:cNvSpPr/>
          <p:nvPr/>
        </p:nvSpPr>
        <p:spPr>
          <a:xfrm>
            <a:off x="6603840" y="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741" name="CustomShape 6"/>
          <p:cNvSpPr/>
          <p:nvPr/>
        </p:nvSpPr>
        <p:spPr>
          <a:xfrm>
            <a:off x="6888600" y="5997960"/>
            <a:ext cx="4266720" cy="45540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lang="en-US" sz="800" strike="noStrike">
                <a:solidFill>
                  <a:srgbClr val="404040"/>
                </a:solidFill>
                <a:latin typeface="Arial"/>
              </a:rPr>
              <a:t>American Psychological Association. (2011). </a:t>
            </a:r>
            <a:r>
              <a:rPr i="1" lang="en-US" sz="800" strike="noStrike">
                <a:solidFill>
                  <a:srgbClr val="404040"/>
                </a:solidFill>
                <a:latin typeface="Arial"/>
              </a:rPr>
              <a:t>Answers to Your Questions about Transgender People, Gender Identity, and Gender Expression. </a:t>
            </a:r>
            <a:r>
              <a:rPr lang="en-US" sz="800" strike="noStrike">
                <a:solidFill>
                  <a:srgbClr val="404040"/>
                </a:solidFill>
                <a:latin typeface="Arial"/>
              </a:rPr>
              <a:t>Washington, DC: Author, [Retrieved from </a:t>
            </a:r>
            <a:r>
              <a:rPr lang="en-US" sz="800" strike="noStrike">
                <a:solidFill>
                  <a:srgbClr val="404040"/>
                </a:solidFill>
                <a:latin typeface="Arial"/>
              </a:rPr>
              <a:t>]</a:t>
            </a:r>
            <a:endParaRPr/>
          </a:p>
        </p:txBody>
      </p:sp>
    </p:spTree>
  </p:cSld>
  <p:timing>
    <p:tnLst>
      <p:par>
        <p:cTn id="583" dur="indefinite" restart="never" nodeType="tmRoot">
          <p:childTnLst>
            <p:seq>
              <p:cTn id="584" dur="indefinite" nodeType="mainSeq">
                <p:childTnLst>
                  <p:par>
                    <p:cTn id="585" fill="hold">
                      <p:stCondLst>
                        <p:cond delay="indefinite"/>
                      </p:stCondLst>
                      <p:childTnLst>
                        <p:par>
                          <p:cTn id="586" fill="hold">
                            <p:stCondLst>
                              <p:cond delay="0"/>
                            </p:stCondLst>
                            <p:childTnLst>
                              <p:par>
                                <p:cTn id="587" nodeType="clickEffect" fill="hold" presetClass="entr" presetID="10">
                                  <p:stCondLst>
                                    <p:cond delay="0"/>
                                  </p:stCondLst>
                                  <p:childTnLst>
                                    <p:set>
                                      <p:cBhvr>
                                        <p:cTn id="588" dur="1" fill="hold">
                                          <p:stCondLst>
                                            <p:cond delay="0"/>
                                          </p:stCondLst>
                                        </p:cTn>
                                        <p:tgtEl>
                                          <p:spTgt spid="737">
                                            <p:txEl>
                                              <p:pRg st="0" end="273"/>
                                            </p:txEl>
                                          </p:spTgt>
                                        </p:tgtEl>
                                        <p:attrNameLst>
                                          <p:attrName>style.visibility</p:attrName>
                                        </p:attrNameLst>
                                      </p:cBhvr>
                                      <p:to>
                                        <p:strVal val="visible"/>
                                      </p:to>
                                    </p:set>
                                    <p:animEffect filter="fade" transition="in">
                                      <p:cBhvr additive="repl">
                                        <p:cTn id="589" dur="500"/>
                                        <p:tgtEl>
                                          <p:spTgt spid="737">
                                            <p:txEl>
                                              <p:pRg st="0" end="273"/>
                                            </p:txEl>
                                          </p:spTgt>
                                        </p:tgtEl>
                                      </p:cBhvr>
                                    </p:animEffect>
                                  </p:childTnLst>
                                </p:cTn>
                              </p:par>
                            </p:childTnLst>
                          </p:cTn>
                        </p:par>
                      </p:childTnLst>
                    </p:cTn>
                  </p:par>
                  <p:par>
                    <p:cTn id="590" fill="hold">
                      <p:stCondLst>
                        <p:cond delay="indefinite"/>
                      </p:stCondLst>
                      <p:childTnLst>
                        <p:par>
                          <p:cTn id="591" fill="hold">
                            <p:stCondLst>
                              <p:cond delay="0"/>
                            </p:stCondLst>
                            <p:childTnLst>
                              <p:par>
                                <p:cTn id="592" nodeType="clickEffect" fill="hold" presetClass="entr" presetID="10">
                                  <p:stCondLst>
                                    <p:cond delay="0"/>
                                  </p:stCondLst>
                                  <p:childTnLst>
                                    <p:set>
                                      <p:cBhvr>
                                        <p:cTn id="593" dur="1" fill="hold">
                                          <p:stCondLst>
                                            <p:cond delay="0"/>
                                          </p:stCondLst>
                                        </p:cTn>
                                        <p:tgtEl>
                                          <p:spTgt spid="737">
                                            <p:txEl>
                                              <p:pRg st="273" end="425"/>
                                            </p:txEl>
                                          </p:spTgt>
                                        </p:tgtEl>
                                        <p:attrNameLst>
                                          <p:attrName>style.visibility</p:attrName>
                                        </p:attrNameLst>
                                      </p:cBhvr>
                                      <p:to>
                                        <p:strVal val="visible"/>
                                      </p:to>
                                    </p:set>
                                    <p:animEffect filter="fade" transition="in">
                                      <p:cBhvr additive="repl">
                                        <p:cTn id="594" dur="500"/>
                                        <p:tgtEl>
                                          <p:spTgt spid="737">
                                            <p:txEl>
                                              <p:pRg st="273" end="425"/>
                                            </p:txEl>
                                          </p:spTgt>
                                        </p:tgtEl>
                                      </p:cBhvr>
                                    </p:animEffect>
                                  </p:childTnLst>
                                </p:cTn>
                              </p:par>
                            </p:childTnLst>
                          </p:cTn>
                        </p:par>
                      </p:childTnLst>
                    </p:cTn>
                  </p:par>
                  <p:par>
                    <p:cTn id="595" fill="hold">
                      <p:stCondLst>
                        <p:cond delay="indefinite"/>
                      </p:stCondLst>
                      <p:childTnLst>
                        <p:par>
                          <p:cTn id="596" fill="hold">
                            <p:stCondLst>
                              <p:cond delay="0"/>
                            </p:stCondLst>
                            <p:childTnLst>
                              <p:par>
                                <p:cTn id="597" nodeType="clickEffect" fill="hold" presetClass="entr" presetID="10">
                                  <p:stCondLst>
                                    <p:cond delay="0"/>
                                  </p:stCondLst>
                                  <p:childTnLst>
                                    <p:set>
                                      <p:cBhvr>
                                        <p:cTn id="598" dur="1" fill="hold">
                                          <p:stCondLst>
                                            <p:cond delay="0"/>
                                          </p:stCondLst>
                                        </p:cTn>
                                        <p:tgtEl>
                                          <p:spTgt spid="737">
                                            <p:txEl>
                                              <p:pRg st="425" end="470"/>
                                            </p:txEl>
                                          </p:spTgt>
                                        </p:tgtEl>
                                        <p:attrNameLst>
                                          <p:attrName>style.visibility</p:attrName>
                                        </p:attrNameLst>
                                      </p:cBhvr>
                                      <p:to>
                                        <p:strVal val="visible"/>
                                      </p:to>
                                    </p:set>
                                    <p:animEffect filter="fade" transition="in">
                                      <p:cBhvr additive="repl">
                                        <p:cTn id="599" dur="500"/>
                                        <p:tgtEl>
                                          <p:spTgt spid="737">
                                            <p:txEl>
                                              <p:pRg st="425" end="47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42" name="TextShape 1"/>
          <p:cNvSpPr txBox="1"/>
          <p:nvPr/>
        </p:nvSpPr>
        <p:spPr>
          <a:xfrm>
            <a:off x="1200960" y="1027800"/>
            <a:ext cx="9556200" cy="724680"/>
          </a:xfrm>
          <a:prstGeom prst="rect">
            <a:avLst/>
          </a:prstGeom>
          <a:noFill/>
          <a:ln>
            <a:noFill/>
          </a:ln>
        </p:spPr>
        <p:txBody>
          <a:bodyPr anchor="b"/>
          <a:p>
            <a:pPr>
              <a:lnSpc>
                <a:spcPct val="85000"/>
              </a:lnSpc>
            </a:pPr>
            <a:r>
              <a:rPr lang="en-US" sz="4800" strike="noStrike">
                <a:solidFill>
                  <a:srgbClr val="404040"/>
                </a:solidFill>
                <a:latin typeface="Calibri Light"/>
              </a:rPr>
              <a:t>Significance of Dysphoria</a:t>
            </a:r>
            <a:endParaRPr/>
          </a:p>
        </p:txBody>
      </p:sp>
      <p:sp>
        <p:nvSpPr>
          <p:cNvPr id="743" name="TextShape 2"/>
          <p:cNvSpPr txBox="1"/>
          <p:nvPr/>
        </p:nvSpPr>
        <p:spPr>
          <a:xfrm>
            <a:off x="1228320" y="1828800"/>
            <a:ext cx="9199080" cy="4003560"/>
          </a:xfrm>
          <a:prstGeom prst="rect">
            <a:avLst/>
          </a:prstGeom>
          <a:noFill/>
          <a:ln>
            <a:noFill/>
          </a:ln>
        </p:spPr>
        <p:txBody>
          <a:bodyPr lIns="0" rIns="0"/>
          <a:p>
            <a:pPr>
              <a:lnSpc>
                <a:spcPct val="100000"/>
              </a:lnSpc>
            </a:pPr>
            <a:r>
              <a:rPr lang="en-US" sz="2600" strike="noStrike">
                <a:solidFill>
                  <a:srgbClr val="404040"/>
                </a:solidFill>
                <a:latin typeface="Calibri"/>
              </a:rPr>
              <a:t>Will the agency require a GD diagnosis for all operational considerations, to include:</a:t>
            </a:r>
            <a:endParaRPr/>
          </a:p>
          <a:p>
            <a:pPr lvl="1">
              <a:lnSpc>
                <a:spcPct val="100000"/>
              </a:lnSpc>
              <a:buFont typeface="Calibri"/>
              <a:buChar char="◦"/>
            </a:pPr>
            <a:r>
              <a:rPr lang="en-US" sz="2600" strike="noStrike">
                <a:solidFill>
                  <a:srgbClr val="404040"/>
                </a:solidFill>
                <a:latin typeface="Calibri"/>
              </a:rPr>
              <a:t>Housing</a:t>
            </a:r>
            <a:endParaRPr/>
          </a:p>
          <a:p>
            <a:pPr lvl="1">
              <a:lnSpc>
                <a:spcPct val="100000"/>
              </a:lnSpc>
              <a:buFont typeface="Calibri"/>
              <a:buChar char="◦"/>
            </a:pPr>
            <a:r>
              <a:rPr lang="en-US" sz="2600" strike="noStrike">
                <a:solidFill>
                  <a:srgbClr val="404040"/>
                </a:solidFill>
                <a:latin typeface="Calibri"/>
              </a:rPr>
              <a:t>Clothing </a:t>
            </a:r>
            <a:endParaRPr/>
          </a:p>
          <a:p>
            <a:pPr lvl="1">
              <a:lnSpc>
                <a:spcPct val="100000"/>
              </a:lnSpc>
              <a:buFont typeface="Calibri"/>
              <a:buChar char="◦"/>
            </a:pPr>
            <a:r>
              <a:rPr lang="en-US" sz="2600" strike="noStrike">
                <a:solidFill>
                  <a:srgbClr val="404040"/>
                </a:solidFill>
                <a:latin typeface="Calibri"/>
              </a:rPr>
              <a:t>Grooming</a:t>
            </a:r>
            <a:endParaRPr/>
          </a:p>
        </p:txBody>
      </p:sp>
      <p:sp>
        <p:nvSpPr>
          <p:cNvPr id="744" name="TextShape 3"/>
          <p:cNvSpPr txBox="1"/>
          <p:nvPr/>
        </p:nvSpPr>
        <p:spPr>
          <a:xfrm>
            <a:off x="9900360" y="6459840"/>
            <a:ext cx="1311840" cy="364680"/>
          </a:xfrm>
          <a:prstGeom prst="rect">
            <a:avLst/>
          </a:prstGeom>
          <a:noFill/>
          <a:ln>
            <a:noFill/>
          </a:ln>
        </p:spPr>
        <p:txBody>
          <a:bodyPr anchor="ctr"/>
          <a:p>
            <a:pPr>
              <a:lnSpc>
                <a:spcPct val="100000"/>
              </a:lnSpc>
            </a:pPr>
            <a:fld id="{63558286-91B3-41FA-8AF6-9EE8674312D1}" type="slidenum">
              <a:rPr lang="en-US" sz="1050" strike="noStrike">
                <a:solidFill>
                  <a:srgbClr val="ffffff"/>
                </a:solidFill>
                <a:latin typeface="Calibri"/>
              </a:rPr>
              <a:t>&lt;number&gt;</a:t>
            </a:fld>
            <a:endParaRPr/>
          </a:p>
        </p:txBody>
      </p:sp>
      <p:sp>
        <p:nvSpPr>
          <p:cNvPr id="745" name="CustomShape 4"/>
          <p:cNvSpPr/>
          <p:nvPr/>
        </p:nvSpPr>
        <p:spPr>
          <a:xfrm>
            <a:off x="6603840" y="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746"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pic>
        <p:nvPicPr>
          <p:cNvPr id="747" name="Picture 6" descr=""/>
          <p:cNvPicPr/>
          <p:nvPr/>
        </p:nvPicPr>
        <p:blipFill>
          <a:blip r:embed="rId1"/>
          <a:stretch/>
        </p:blipFill>
        <p:spPr>
          <a:xfrm>
            <a:off x="5596200" y="2786400"/>
            <a:ext cx="3639240" cy="2911320"/>
          </a:xfrm>
          <a:prstGeom prst="rect">
            <a:avLst/>
          </a:prstGeom>
          <a:ln>
            <a:noFill/>
          </a:ln>
        </p:spPr>
      </p:pic>
    </p:spTree>
  </p:cSld>
  <p:timing>
    <p:tnLst>
      <p:par>
        <p:cTn id="600" dur="indefinite" restart="never" nodeType="tmRoot">
          <p:childTnLst>
            <p:seq>
              <p:cTn id="601" dur="indefinite" nodeType="mainSeq">
                <p:childTnLst>
                  <p:par>
                    <p:cTn id="602" fill="hold">
                      <p:stCondLst>
                        <p:cond delay="indefinite"/>
                      </p:stCondLst>
                      <p:childTnLst>
                        <p:par>
                          <p:cTn id="603" fill="hold">
                            <p:stCondLst>
                              <p:cond delay="0"/>
                            </p:stCondLst>
                            <p:childTnLst>
                              <p:par>
                                <p:cTn id="604" nodeType="afterEffect" fill="hold" presetClass="entr" presetID="42">
                                  <p:stCondLst>
                                    <p:cond delay="1000"/>
                                  </p:stCondLst>
                                  <p:childTnLst>
                                    <p:set>
                                      <p:cBhvr>
                                        <p:cTn id="605" dur="1" fill="hold">
                                          <p:stCondLst>
                                            <p:cond delay="0"/>
                                          </p:stCondLst>
                                        </p:cTn>
                                        <p:tgtEl>
                                          <p:spTgt spid="743">
                                            <p:txEl>
                                              <p:pRg st="87" end="95"/>
                                            </p:txEl>
                                          </p:spTgt>
                                        </p:tgtEl>
                                        <p:attrNameLst>
                                          <p:attrName>style.visibility</p:attrName>
                                        </p:attrNameLst>
                                      </p:cBhvr>
                                      <p:to>
                                        <p:strVal val="visible"/>
                                      </p:to>
                                    </p:set>
                                    <p:animEffect filter="fade" transition="in">
                                      <p:cBhvr additive="repl">
                                        <p:cTn id="606" dur="1000"/>
                                        <p:tgtEl>
                                          <p:spTgt spid="743">
                                            <p:txEl>
                                              <p:pRg st="87" end="95"/>
                                            </p:txEl>
                                          </p:spTgt>
                                        </p:tgtEl>
                                      </p:cBhvr>
                                    </p:animEffect>
                                    <p:anim calcmode="lin" valueType="num">
                                      <p:cBhvr additive="repl">
                                        <p:cTn id="607" dur="1000" fill="hold"/>
                                        <p:tgtEl>
                                          <p:spTgt spid="743">
                                            <p:txEl>
                                              <p:pRg st="87" end="95"/>
                                            </p:txEl>
                                          </p:spTgt>
                                        </p:tgtEl>
                                        <p:attrNameLst>
                                          <p:attrName>ppt_x</p:attrName>
                                        </p:attrNameLst>
                                      </p:cBhvr>
                                      <p:tavLst>
                                        <p:tav tm="0">
                                          <p:val>
                                            <p:strVal val="#ppt_x"/>
                                          </p:val>
                                        </p:tav>
                                        <p:tav tm="100000">
                                          <p:val>
                                            <p:strVal val="#ppt_x"/>
                                          </p:val>
                                        </p:tav>
                                      </p:tavLst>
                                    </p:anim>
                                    <p:anim calcmode="lin" valueType="num">
                                      <p:cBhvr additive="repl">
                                        <p:cTn id="608" dur="1000" fill="hold"/>
                                        <p:tgtEl>
                                          <p:spTgt spid="743">
                                            <p:txEl>
                                              <p:pRg st="87" end="95"/>
                                            </p:txEl>
                                          </p:spTgt>
                                        </p:tgtEl>
                                        <p:attrNameLst>
                                          <p:attrName>ppt_y</p:attrName>
                                        </p:attrNameLst>
                                      </p:cBhvr>
                                      <p:tavLst>
                                        <p:tav tm="0">
                                          <p:val>
                                            <p:strVal val="#ppt_y+.1"/>
                                          </p:val>
                                        </p:tav>
                                        <p:tav tm="100000">
                                          <p:val>
                                            <p:strVal val="#ppt_y"/>
                                          </p:val>
                                        </p:tav>
                                      </p:tavLst>
                                    </p:anim>
                                  </p:childTnLst>
                                </p:cTn>
                              </p:par>
                            </p:childTnLst>
                          </p:cTn>
                        </p:par>
                        <p:par>
                          <p:cTn id="609" fill="hold">
                            <p:stCondLst>
                              <p:cond delay="2000"/>
                            </p:stCondLst>
                            <p:childTnLst>
                              <p:par>
                                <p:cTn id="610" nodeType="afterEffect" fill="hold" presetClass="entr" presetID="42">
                                  <p:stCondLst>
                                    <p:cond delay="1000"/>
                                  </p:stCondLst>
                                  <p:childTnLst>
                                    <p:set>
                                      <p:cBhvr>
                                        <p:cTn id="611" dur="1" fill="hold">
                                          <p:stCondLst>
                                            <p:cond delay="0"/>
                                          </p:stCondLst>
                                        </p:cTn>
                                        <p:tgtEl>
                                          <p:spTgt spid="743">
                                            <p:txEl>
                                              <p:pRg st="95" end="105"/>
                                            </p:txEl>
                                          </p:spTgt>
                                        </p:tgtEl>
                                        <p:attrNameLst>
                                          <p:attrName>style.visibility</p:attrName>
                                        </p:attrNameLst>
                                      </p:cBhvr>
                                      <p:to>
                                        <p:strVal val="visible"/>
                                      </p:to>
                                    </p:set>
                                    <p:animEffect filter="fade" transition="in">
                                      <p:cBhvr additive="repl">
                                        <p:cTn id="612" dur="1000"/>
                                        <p:tgtEl>
                                          <p:spTgt spid="743">
                                            <p:txEl>
                                              <p:pRg st="95" end="105"/>
                                            </p:txEl>
                                          </p:spTgt>
                                        </p:tgtEl>
                                      </p:cBhvr>
                                    </p:animEffect>
                                    <p:anim calcmode="lin" valueType="num">
                                      <p:cBhvr additive="repl">
                                        <p:cTn id="613" dur="1000" fill="hold"/>
                                        <p:tgtEl>
                                          <p:spTgt spid="743">
                                            <p:txEl>
                                              <p:pRg st="95" end="105"/>
                                            </p:txEl>
                                          </p:spTgt>
                                        </p:tgtEl>
                                        <p:attrNameLst>
                                          <p:attrName>ppt_x</p:attrName>
                                        </p:attrNameLst>
                                      </p:cBhvr>
                                      <p:tavLst>
                                        <p:tav tm="0">
                                          <p:val>
                                            <p:strVal val="#ppt_x"/>
                                          </p:val>
                                        </p:tav>
                                        <p:tav tm="100000">
                                          <p:val>
                                            <p:strVal val="#ppt_x"/>
                                          </p:val>
                                        </p:tav>
                                      </p:tavLst>
                                    </p:anim>
                                    <p:anim calcmode="lin" valueType="num">
                                      <p:cBhvr additive="repl">
                                        <p:cTn id="614" dur="1000" fill="hold"/>
                                        <p:tgtEl>
                                          <p:spTgt spid="743">
                                            <p:txEl>
                                              <p:pRg st="95" end="105"/>
                                            </p:txEl>
                                          </p:spTgt>
                                        </p:tgtEl>
                                        <p:attrNameLst>
                                          <p:attrName>ppt_y</p:attrName>
                                        </p:attrNameLst>
                                      </p:cBhvr>
                                      <p:tavLst>
                                        <p:tav tm="0">
                                          <p:val>
                                            <p:strVal val="#ppt_y+.1"/>
                                          </p:val>
                                        </p:tav>
                                        <p:tav tm="100000">
                                          <p:val>
                                            <p:strVal val="#ppt_y"/>
                                          </p:val>
                                        </p:tav>
                                      </p:tavLst>
                                    </p:anim>
                                  </p:childTnLst>
                                </p:cTn>
                              </p:par>
                            </p:childTnLst>
                          </p:cTn>
                        </p:par>
                        <p:par>
                          <p:cTn id="615" fill="hold">
                            <p:stCondLst>
                              <p:cond delay="4000"/>
                            </p:stCondLst>
                            <p:childTnLst>
                              <p:par>
                                <p:cTn id="616" nodeType="afterEffect" fill="hold" presetClass="entr" presetID="42">
                                  <p:stCondLst>
                                    <p:cond delay="1000"/>
                                  </p:stCondLst>
                                  <p:childTnLst>
                                    <p:set>
                                      <p:cBhvr>
                                        <p:cTn id="617" dur="1" fill="hold">
                                          <p:stCondLst>
                                            <p:cond delay="0"/>
                                          </p:stCondLst>
                                        </p:cTn>
                                        <p:tgtEl>
                                          <p:spTgt spid="743">
                                            <p:txEl>
                                              <p:pRg st="105" end="114"/>
                                            </p:txEl>
                                          </p:spTgt>
                                        </p:tgtEl>
                                        <p:attrNameLst>
                                          <p:attrName>style.visibility</p:attrName>
                                        </p:attrNameLst>
                                      </p:cBhvr>
                                      <p:to>
                                        <p:strVal val="visible"/>
                                      </p:to>
                                    </p:set>
                                    <p:animEffect filter="fade" transition="in">
                                      <p:cBhvr additive="repl">
                                        <p:cTn id="618" dur="1000"/>
                                        <p:tgtEl>
                                          <p:spTgt spid="743">
                                            <p:txEl>
                                              <p:pRg st="105" end="114"/>
                                            </p:txEl>
                                          </p:spTgt>
                                        </p:tgtEl>
                                      </p:cBhvr>
                                    </p:animEffect>
                                    <p:anim calcmode="lin" valueType="num">
                                      <p:cBhvr additive="repl">
                                        <p:cTn id="619" dur="1000" fill="hold"/>
                                        <p:tgtEl>
                                          <p:spTgt spid="743">
                                            <p:txEl>
                                              <p:pRg st="105" end="114"/>
                                            </p:txEl>
                                          </p:spTgt>
                                        </p:tgtEl>
                                        <p:attrNameLst>
                                          <p:attrName>ppt_x</p:attrName>
                                        </p:attrNameLst>
                                      </p:cBhvr>
                                      <p:tavLst>
                                        <p:tav tm="0">
                                          <p:val>
                                            <p:strVal val="#ppt_x"/>
                                          </p:val>
                                        </p:tav>
                                        <p:tav tm="100000">
                                          <p:val>
                                            <p:strVal val="#ppt_x"/>
                                          </p:val>
                                        </p:tav>
                                      </p:tavLst>
                                    </p:anim>
                                    <p:anim calcmode="lin" valueType="num">
                                      <p:cBhvr additive="repl">
                                        <p:cTn id="620" dur="1000" fill="hold"/>
                                        <p:tgtEl>
                                          <p:spTgt spid="743">
                                            <p:txEl>
                                              <p:pRg st="105" end="1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48"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Purpose of Treatment</a:t>
            </a:r>
            <a:endParaRPr/>
          </a:p>
        </p:txBody>
      </p:sp>
      <p:sp>
        <p:nvSpPr>
          <p:cNvPr id="749" name="TextShape 2"/>
          <p:cNvSpPr txBox="1"/>
          <p:nvPr/>
        </p:nvSpPr>
        <p:spPr>
          <a:xfrm>
            <a:off x="1097280" y="1845720"/>
            <a:ext cx="10058040" cy="4023000"/>
          </a:xfrm>
          <a:prstGeom prst="rect">
            <a:avLst/>
          </a:prstGeom>
          <a:noFill/>
          <a:ln>
            <a:noFill/>
          </a:ln>
        </p:spPr>
        <p:txBody>
          <a:bodyPr lIns="0" rIns="0"/>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The purpose of treating gender dysphoria is </a:t>
            </a:r>
            <a:r>
              <a:rPr b="1" lang="en-US" sz="2600" strike="noStrike" u="sng">
                <a:solidFill>
                  <a:srgbClr val="404040"/>
                </a:solidFill>
                <a:latin typeface="Calibri"/>
              </a:rPr>
              <a:t>not</a:t>
            </a:r>
            <a:r>
              <a:rPr lang="en-US" sz="2600" strike="noStrike">
                <a:solidFill>
                  <a:srgbClr val="404040"/>
                </a:solidFill>
                <a:latin typeface="Calibri"/>
              </a:rPr>
              <a:t> for the person to end up physically as the other sex</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The purpose is to </a:t>
            </a:r>
            <a:r>
              <a:rPr b="1" lang="en-US" sz="2600" strike="noStrike" u="sng">
                <a:solidFill>
                  <a:srgbClr val="404040"/>
                </a:solidFill>
                <a:latin typeface="Calibri"/>
              </a:rPr>
              <a:t>relieve, and eventually remedy</a:t>
            </a:r>
            <a:r>
              <a:rPr lang="en-US" sz="2600" strike="noStrike">
                <a:solidFill>
                  <a:srgbClr val="404040"/>
                </a:solidFill>
                <a:latin typeface="Calibri"/>
              </a:rPr>
              <a:t>, the dysphoria</a:t>
            </a:r>
            <a:endParaRPr/>
          </a:p>
          <a:p>
            <a:pPr>
              <a:lnSpc>
                <a:spcPct val="100000"/>
              </a:lnSpc>
            </a:pPr>
            <a:endParaRPr/>
          </a:p>
          <a:p>
            <a:pPr>
              <a:lnSpc>
                <a:spcPct val="90000"/>
              </a:lnSpc>
            </a:pPr>
            <a:endParaRPr/>
          </a:p>
        </p:txBody>
      </p:sp>
      <p:sp>
        <p:nvSpPr>
          <p:cNvPr id="750"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751" name="TextShape 4"/>
          <p:cNvSpPr txBox="1"/>
          <p:nvPr/>
        </p:nvSpPr>
        <p:spPr>
          <a:xfrm>
            <a:off x="9900360" y="6459840"/>
            <a:ext cx="1311840" cy="364680"/>
          </a:xfrm>
          <a:prstGeom prst="rect">
            <a:avLst/>
          </a:prstGeom>
          <a:noFill/>
          <a:ln>
            <a:noFill/>
          </a:ln>
        </p:spPr>
        <p:txBody>
          <a:bodyPr anchor="ctr"/>
          <a:p>
            <a:pPr>
              <a:lnSpc>
                <a:spcPct val="100000"/>
              </a:lnSpc>
            </a:pPr>
            <a:fld id="{912E7565-0ACC-4A98-9EF1-5FA0ADD16F7C}" type="slidenum">
              <a:rPr lang="en-US" sz="1050" strike="noStrike">
                <a:solidFill>
                  <a:srgbClr val="ffffff"/>
                </a:solidFill>
                <a:latin typeface="Calibri"/>
              </a:rPr>
              <a:t>&lt;number&gt;</a:t>
            </a:fld>
            <a:endParaRPr/>
          </a:p>
        </p:txBody>
      </p:sp>
      <p:sp>
        <p:nvSpPr>
          <p:cNvPr id="752" name="CustomShape 5"/>
          <p:cNvSpPr/>
          <p:nvPr/>
        </p:nvSpPr>
        <p:spPr>
          <a:xfrm>
            <a:off x="6603840" y="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pic>
        <p:nvPicPr>
          <p:cNvPr id="753" name="Picture 8" descr=""/>
          <p:cNvPicPr/>
          <p:nvPr/>
        </p:nvPicPr>
        <p:blipFill>
          <a:blip r:embed="rId1"/>
          <a:stretch/>
        </p:blipFill>
        <p:spPr>
          <a:xfrm>
            <a:off x="4132080" y="3609360"/>
            <a:ext cx="3930480" cy="2715480"/>
          </a:xfrm>
          <a:prstGeom prst="rect">
            <a:avLst/>
          </a:prstGeom>
          <a:ln>
            <a:noFill/>
          </a:ln>
        </p:spPr>
      </p:pic>
    </p:spTree>
  </p:cSld>
  <p:timing>
    <p:tnLst>
      <p:par>
        <p:cTn id="621" dur="indefinite" restart="never" nodeType="tmRoot">
          <p:childTnLst>
            <p:seq>
              <p:cTn id="622" dur="indefinite" nodeType="mainSeq">
                <p:childTnLst>
                  <p:par>
                    <p:cTn id="623" fill="hold">
                      <p:stCondLst>
                        <p:cond delay="indefinite"/>
                      </p:stCondLst>
                      <p:childTnLst>
                        <p:par>
                          <p:cTn id="624" fill="hold">
                            <p:stCondLst>
                              <p:cond delay="0"/>
                            </p:stCondLst>
                            <p:childTnLst>
                              <p:par>
                                <p:cTn id="625" nodeType="clickEffect" fill="hold" presetClass="entr" presetID="16" presetSubtype="21">
                                  <p:stCondLst>
                                    <p:cond delay="0"/>
                                  </p:stCondLst>
                                  <p:childTnLst>
                                    <p:set>
                                      <p:cBhvr>
                                        <p:cTn id="626" dur="1" fill="hold">
                                          <p:stCondLst>
                                            <p:cond delay="0"/>
                                          </p:stCondLst>
                                        </p:cTn>
                                        <p:tgtEl>
                                          <p:spTgt spid="749">
                                            <p:txEl>
                                              <p:pRg st="0" end="102"/>
                                            </p:txEl>
                                          </p:spTgt>
                                        </p:tgtEl>
                                        <p:attrNameLst>
                                          <p:attrName>style.visibility</p:attrName>
                                        </p:attrNameLst>
                                      </p:cBhvr>
                                      <p:to>
                                        <p:strVal val="visible"/>
                                      </p:to>
                                    </p:set>
                                    <p:animEffect filter="barn(inVertical)" transition="out">
                                      <p:cBhvr additive="repl">
                                        <p:cTn id="627" dur="500"/>
                                        <p:tgtEl>
                                          <p:spTgt spid="749">
                                            <p:txEl>
                                              <p:pRg st="0" end="102"/>
                                            </p:txEl>
                                          </p:spTgt>
                                        </p:tgtEl>
                                      </p:cBhvr>
                                    </p:animEffect>
                                  </p:childTnLst>
                                </p:cTn>
                              </p:par>
                            </p:childTnLst>
                          </p:cTn>
                        </p:par>
                      </p:childTnLst>
                    </p:cTn>
                  </p:par>
                  <p:par>
                    <p:cTn id="628" fill="hold">
                      <p:stCondLst>
                        <p:cond delay="indefinite"/>
                      </p:stCondLst>
                      <p:childTnLst>
                        <p:par>
                          <p:cTn id="629" fill="hold">
                            <p:stCondLst>
                              <p:cond delay="0"/>
                            </p:stCondLst>
                            <p:childTnLst>
                              <p:par>
                                <p:cTn id="630" nodeType="clickEffect" fill="hold" presetClass="entr" presetID="16" presetSubtype="21">
                                  <p:stCondLst>
                                    <p:cond delay="0"/>
                                  </p:stCondLst>
                                  <p:childTnLst>
                                    <p:set>
                                      <p:cBhvr>
                                        <p:cTn id="631" dur="1" fill="hold">
                                          <p:stCondLst>
                                            <p:cond delay="0"/>
                                          </p:stCondLst>
                                        </p:cTn>
                                        <p:tgtEl>
                                          <p:spTgt spid="749">
                                            <p:txEl>
                                              <p:pRg st="102" end="167"/>
                                            </p:txEl>
                                          </p:spTgt>
                                        </p:tgtEl>
                                        <p:attrNameLst>
                                          <p:attrName>style.visibility</p:attrName>
                                        </p:attrNameLst>
                                      </p:cBhvr>
                                      <p:to>
                                        <p:strVal val="visible"/>
                                      </p:to>
                                    </p:set>
                                    <p:animEffect filter="barn(inVertical)" transition="out">
                                      <p:cBhvr additive="repl">
                                        <p:cTn id="632" dur="500"/>
                                        <p:tgtEl>
                                          <p:spTgt spid="749">
                                            <p:txEl>
                                              <p:pRg st="102" end="16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54"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Treatment for Dysphoria</a:t>
            </a:r>
            <a:endParaRPr/>
          </a:p>
        </p:txBody>
      </p:sp>
      <p:sp>
        <p:nvSpPr>
          <p:cNvPr id="755" name="TextShape 2"/>
          <p:cNvSpPr txBox="1"/>
          <p:nvPr/>
        </p:nvSpPr>
        <p:spPr>
          <a:xfrm>
            <a:off x="1097280" y="1845720"/>
            <a:ext cx="10058040" cy="4023000"/>
          </a:xfrm>
          <a:prstGeom prst="rect">
            <a:avLst/>
          </a:prstGeom>
          <a:noFill/>
          <a:ln>
            <a:noFill/>
          </a:ln>
        </p:spPr>
        <p:txBody>
          <a:bodyPr lIns="0" rIns="0"/>
          <a:p>
            <a:pPr>
              <a:lnSpc>
                <a:spcPct val="100000"/>
              </a:lnSpc>
            </a:pPr>
            <a:r>
              <a:rPr lang="en-US" sz="2600" strike="noStrike">
                <a:solidFill>
                  <a:srgbClr val="404040"/>
                </a:solidFill>
                <a:latin typeface="Calibri"/>
              </a:rPr>
              <a:t>According to the World Professional Association for Transgender Health (WPATH), there are four treatments for GD:</a:t>
            </a:r>
            <a:endParaRPr/>
          </a:p>
          <a:p>
            <a:pPr>
              <a:lnSpc>
                <a:spcPct val="100000"/>
              </a:lnSpc>
              <a:buFont typeface="Calibri Light"/>
              <a:buAutoNum type="arabicPeriod"/>
            </a:pPr>
            <a:r>
              <a:rPr lang="en-US" sz="2600" strike="noStrike">
                <a:solidFill>
                  <a:srgbClr val="404040"/>
                </a:solidFill>
                <a:latin typeface="Calibri"/>
              </a:rPr>
              <a:t>Gender Expression</a:t>
            </a:r>
            <a:endParaRPr/>
          </a:p>
          <a:p>
            <a:pPr>
              <a:lnSpc>
                <a:spcPct val="100000"/>
              </a:lnSpc>
              <a:buFont typeface="Calibri Light"/>
              <a:buAutoNum type="arabicPeriod"/>
            </a:pPr>
            <a:r>
              <a:rPr lang="en-US" sz="2600" strike="noStrike">
                <a:solidFill>
                  <a:srgbClr val="404040"/>
                </a:solidFill>
                <a:latin typeface="Calibri"/>
              </a:rPr>
              <a:t>Hormone Therapy</a:t>
            </a:r>
            <a:endParaRPr/>
          </a:p>
          <a:p>
            <a:pPr>
              <a:lnSpc>
                <a:spcPct val="100000"/>
              </a:lnSpc>
              <a:buFont typeface="Calibri Light"/>
              <a:buAutoNum type="arabicPeriod"/>
            </a:pPr>
            <a:r>
              <a:rPr lang="en-US" sz="2600" strike="noStrike">
                <a:solidFill>
                  <a:srgbClr val="404040"/>
                </a:solidFill>
                <a:latin typeface="Calibri"/>
              </a:rPr>
              <a:t>Surgical Procedures</a:t>
            </a:r>
            <a:endParaRPr/>
          </a:p>
          <a:p>
            <a:pPr>
              <a:lnSpc>
                <a:spcPct val="100000"/>
              </a:lnSpc>
              <a:buFont typeface="Calibri Light"/>
              <a:buAutoNum type="arabicPeriod"/>
            </a:pPr>
            <a:r>
              <a:rPr lang="en-US" sz="2600" strike="noStrike">
                <a:solidFill>
                  <a:srgbClr val="404040"/>
                </a:solidFill>
                <a:latin typeface="Calibri"/>
              </a:rPr>
              <a:t>Psychotherapy </a:t>
            </a:r>
            <a:endParaRPr/>
          </a:p>
        </p:txBody>
      </p:sp>
      <p:sp>
        <p:nvSpPr>
          <p:cNvPr id="756" name="TextShape 3"/>
          <p:cNvSpPr txBox="1"/>
          <p:nvPr/>
        </p:nvSpPr>
        <p:spPr>
          <a:xfrm>
            <a:off x="9900360" y="6459840"/>
            <a:ext cx="1311840" cy="364680"/>
          </a:xfrm>
          <a:prstGeom prst="rect">
            <a:avLst/>
          </a:prstGeom>
          <a:noFill/>
          <a:ln>
            <a:noFill/>
          </a:ln>
        </p:spPr>
        <p:txBody>
          <a:bodyPr anchor="ctr"/>
          <a:p>
            <a:pPr>
              <a:lnSpc>
                <a:spcPct val="100000"/>
              </a:lnSpc>
            </a:pPr>
            <a:fld id="{73B4936B-1FB6-4016-9D61-7686F32756CA}" type="slidenum">
              <a:rPr lang="en-US" sz="1050" strike="noStrike">
                <a:solidFill>
                  <a:srgbClr val="ffffff"/>
                </a:solidFill>
                <a:latin typeface="Calibri"/>
              </a:rPr>
              <a:t>&lt;number&gt;</a:t>
            </a:fld>
            <a:endParaRPr/>
          </a:p>
        </p:txBody>
      </p:sp>
      <p:sp>
        <p:nvSpPr>
          <p:cNvPr id="757" name="CustomShape 4"/>
          <p:cNvSpPr/>
          <p:nvPr/>
        </p:nvSpPr>
        <p:spPr>
          <a:xfrm>
            <a:off x="6603840" y="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758"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759" name="CustomShape 6"/>
          <p:cNvSpPr/>
          <p:nvPr/>
        </p:nvSpPr>
        <p:spPr>
          <a:xfrm>
            <a:off x="7620120" y="6105960"/>
            <a:ext cx="4266720" cy="45540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lang="en-US" sz="800" strike="noStrike">
                <a:solidFill>
                  <a:srgbClr val="404040"/>
                </a:solidFill>
                <a:latin typeface="Arial"/>
              </a:rPr>
              <a:t>World Professional Association for Transgender Health. </a:t>
            </a:r>
            <a:r>
              <a:rPr i="1" lang="en-US" sz="800" strike="noStrike">
                <a:solidFill>
                  <a:srgbClr val="404040"/>
                </a:solidFill>
                <a:latin typeface="Arial"/>
              </a:rPr>
              <a:t>Standards of Care for the Health of Transsexual, Transgender, and Gender Nonconforming People, Seventh Version</a:t>
            </a:r>
            <a:r>
              <a:rPr lang="en-US" sz="800" strike="noStrike">
                <a:solidFill>
                  <a:srgbClr val="404040"/>
                </a:solidFill>
                <a:latin typeface="Arial"/>
              </a:rPr>
              <a:t>, 2001. pg. 22, 13</a:t>
            </a:r>
            <a:endParaRPr/>
          </a:p>
        </p:txBody>
      </p:sp>
    </p:spTree>
  </p:cSld>
  <p:timing>
    <p:tnLst>
      <p:par>
        <p:cTn id="633" dur="indefinite" restart="never" nodeType="tmRoot">
          <p:childTnLst>
            <p:seq>
              <p:cTn id="634" dur="indefinite" nodeType="mainSeq">
                <p:childTnLst>
                  <p:par>
                    <p:cTn id="635" fill="hold">
                      <p:stCondLst>
                        <p:cond delay="indefinite"/>
                      </p:stCondLst>
                      <p:childTnLst>
                        <p:par>
                          <p:cTn id="636" fill="hold">
                            <p:stCondLst>
                              <p:cond delay="0"/>
                            </p:stCondLst>
                            <p:childTnLst>
                              <p:par>
                                <p:cTn id="637" nodeType="clickEffect" fill="hold" presetClass="entr" presetID="22" presetSubtype="4">
                                  <p:stCondLst>
                                    <p:cond delay="0"/>
                                  </p:stCondLst>
                                  <p:childTnLst>
                                    <p:set>
                                      <p:cBhvr>
                                        <p:cTn id="638" dur="1" fill="hold">
                                          <p:stCondLst>
                                            <p:cond delay="0"/>
                                          </p:stCondLst>
                                        </p:cTn>
                                        <p:tgtEl>
                                          <p:spTgt spid="755">
                                            <p:txEl>
                                              <p:pRg st="114" end="132"/>
                                            </p:txEl>
                                          </p:spTgt>
                                        </p:tgtEl>
                                        <p:attrNameLst>
                                          <p:attrName>style.visibility</p:attrName>
                                        </p:attrNameLst>
                                      </p:cBhvr>
                                      <p:to>
                                        <p:strVal val="visible"/>
                                      </p:to>
                                    </p:set>
                                    <p:animEffect filter="wipe(down)" transition="out">
                                      <p:cBhvr additive="repl">
                                        <p:cTn id="639" dur="500"/>
                                        <p:tgtEl>
                                          <p:spTgt spid="755">
                                            <p:txEl>
                                              <p:pRg st="114" end="132"/>
                                            </p:txEl>
                                          </p:spTgt>
                                        </p:tgtEl>
                                      </p:cBhvr>
                                    </p:animEffect>
                                  </p:childTnLst>
                                </p:cTn>
                              </p:par>
                            </p:childTnLst>
                          </p:cTn>
                        </p:par>
                      </p:childTnLst>
                    </p:cTn>
                  </p:par>
                  <p:par>
                    <p:cTn id="640" fill="hold">
                      <p:stCondLst>
                        <p:cond delay="indefinite"/>
                      </p:stCondLst>
                      <p:childTnLst>
                        <p:par>
                          <p:cTn id="641" fill="hold">
                            <p:stCondLst>
                              <p:cond delay="0"/>
                            </p:stCondLst>
                            <p:childTnLst>
                              <p:par>
                                <p:cTn id="642" nodeType="clickEffect" fill="hold" presetClass="entr" presetID="22" presetSubtype="4">
                                  <p:stCondLst>
                                    <p:cond delay="0"/>
                                  </p:stCondLst>
                                  <p:childTnLst>
                                    <p:set>
                                      <p:cBhvr>
                                        <p:cTn id="643" dur="1" fill="hold">
                                          <p:stCondLst>
                                            <p:cond delay="0"/>
                                          </p:stCondLst>
                                        </p:cTn>
                                        <p:tgtEl>
                                          <p:spTgt spid="755">
                                            <p:txEl>
                                              <p:pRg st="132" end="148"/>
                                            </p:txEl>
                                          </p:spTgt>
                                        </p:tgtEl>
                                        <p:attrNameLst>
                                          <p:attrName>style.visibility</p:attrName>
                                        </p:attrNameLst>
                                      </p:cBhvr>
                                      <p:to>
                                        <p:strVal val="visible"/>
                                      </p:to>
                                    </p:set>
                                    <p:animEffect filter="wipe(down)" transition="out">
                                      <p:cBhvr additive="repl">
                                        <p:cTn id="644" dur="500"/>
                                        <p:tgtEl>
                                          <p:spTgt spid="755">
                                            <p:txEl>
                                              <p:pRg st="132" end="148"/>
                                            </p:txEl>
                                          </p:spTgt>
                                        </p:tgtEl>
                                      </p:cBhvr>
                                    </p:animEffect>
                                  </p:childTnLst>
                                </p:cTn>
                              </p:par>
                            </p:childTnLst>
                          </p:cTn>
                        </p:par>
                      </p:childTnLst>
                    </p:cTn>
                  </p:par>
                  <p:par>
                    <p:cTn id="645" fill="hold">
                      <p:stCondLst>
                        <p:cond delay="indefinite"/>
                      </p:stCondLst>
                      <p:childTnLst>
                        <p:par>
                          <p:cTn id="646" fill="hold">
                            <p:stCondLst>
                              <p:cond delay="0"/>
                            </p:stCondLst>
                            <p:childTnLst>
                              <p:par>
                                <p:cTn id="647" nodeType="clickEffect" fill="hold" presetClass="entr" presetID="22" presetSubtype="4">
                                  <p:stCondLst>
                                    <p:cond delay="0"/>
                                  </p:stCondLst>
                                  <p:childTnLst>
                                    <p:set>
                                      <p:cBhvr>
                                        <p:cTn id="648" dur="1" fill="hold">
                                          <p:stCondLst>
                                            <p:cond delay="0"/>
                                          </p:stCondLst>
                                        </p:cTn>
                                        <p:tgtEl>
                                          <p:spTgt spid="755">
                                            <p:txEl>
                                              <p:pRg st="148" end="168"/>
                                            </p:txEl>
                                          </p:spTgt>
                                        </p:tgtEl>
                                        <p:attrNameLst>
                                          <p:attrName>style.visibility</p:attrName>
                                        </p:attrNameLst>
                                      </p:cBhvr>
                                      <p:to>
                                        <p:strVal val="visible"/>
                                      </p:to>
                                    </p:set>
                                    <p:animEffect filter="wipe(down)" transition="out">
                                      <p:cBhvr additive="repl">
                                        <p:cTn id="649" dur="500"/>
                                        <p:tgtEl>
                                          <p:spTgt spid="755">
                                            <p:txEl>
                                              <p:pRg st="148" end="168"/>
                                            </p:txEl>
                                          </p:spTgt>
                                        </p:tgtEl>
                                      </p:cBhvr>
                                    </p:animEffect>
                                  </p:childTnLst>
                                </p:cTn>
                              </p:par>
                            </p:childTnLst>
                          </p:cTn>
                        </p:par>
                      </p:childTnLst>
                    </p:cTn>
                  </p:par>
                  <p:par>
                    <p:cTn id="650" fill="hold">
                      <p:stCondLst>
                        <p:cond delay="indefinite"/>
                      </p:stCondLst>
                      <p:childTnLst>
                        <p:par>
                          <p:cTn id="651" fill="hold">
                            <p:stCondLst>
                              <p:cond delay="0"/>
                            </p:stCondLst>
                            <p:childTnLst>
                              <p:par>
                                <p:cTn id="652" nodeType="clickEffect" fill="hold" presetClass="entr" presetID="22" presetSubtype="4">
                                  <p:stCondLst>
                                    <p:cond delay="0"/>
                                  </p:stCondLst>
                                  <p:childTnLst>
                                    <p:set>
                                      <p:cBhvr>
                                        <p:cTn id="653" dur="1" fill="hold">
                                          <p:stCondLst>
                                            <p:cond delay="0"/>
                                          </p:stCondLst>
                                        </p:cTn>
                                        <p:tgtEl>
                                          <p:spTgt spid="755">
                                            <p:txEl>
                                              <p:pRg st="168" end="183"/>
                                            </p:txEl>
                                          </p:spTgt>
                                        </p:tgtEl>
                                        <p:attrNameLst>
                                          <p:attrName>style.visibility</p:attrName>
                                        </p:attrNameLst>
                                      </p:cBhvr>
                                      <p:to>
                                        <p:strVal val="visible"/>
                                      </p:to>
                                    </p:set>
                                    <p:animEffect filter="wipe(down)" transition="out">
                                      <p:cBhvr additive="repl">
                                        <p:cTn id="654" dur="500"/>
                                        <p:tgtEl>
                                          <p:spTgt spid="755">
                                            <p:txEl>
                                              <p:pRg st="168" end="18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60"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Gender Expression</a:t>
            </a:r>
            <a:endParaRPr/>
          </a:p>
        </p:txBody>
      </p:sp>
      <p:sp>
        <p:nvSpPr>
          <p:cNvPr id="761" name="TextShape 2"/>
          <p:cNvSpPr txBox="1"/>
          <p:nvPr/>
        </p:nvSpPr>
        <p:spPr>
          <a:xfrm>
            <a:off x="1097280" y="1845720"/>
            <a:ext cx="10058040" cy="4023000"/>
          </a:xfrm>
          <a:prstGeom prst="rect">
            <a:avLst/>
          </a:prstGeom>
          <a:noFill/>
          <a:ln>
            <a:noFill/>
          </a:ln>
        </p:spPr>
        <p:txBody>
          <a:bodyPr lIns="0" rIns="0"/>
          <a:p>
            <a:pPr>
              <a:lnSpc>
                <a:spcPct val="100000"/>
              </a:lnSpc>
            </a:pPr>
            <a:r>
              <a:rPr b="1" lang="en-US" sz="2600" strike="noStrike">
                <a:solidFill>
                  <a:srgbClr val="404040"/>
                </a:solidFill>
                <a:latin typeface="Calibri"/>
              </a:rPr>
              <a:t>Gender Expression is:</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The use of clothing, grooming, or living full- or part-time in the gender identity with which the individual identifies</a:t>
            </a:r>
            <a:endParaRPr/>
          </a:p>
          <a:p>
            <a:pPr>
              <a:lnSpc>
                <a:spcPct val="100000"/>
              </a:lnSpc>
            </a:pPr>
            <a:endParaRPr/>
          </a:p>
        </p:txBody>
      </p:sp>
      <p:sp>
        <p:nvSpPr>
          <p:cNvPr id="762" name="TextShape 3"/>
          <p:cNvSpPr txBox="1"/>
          <p:nvPr/>
        </p:nvSpPr>
        <p:spPr>
          <a:xfrm>
            <a:off x="9900360" y="6459840"/>
            <a:ext cx="1311840" cy="364680"/>
          </a:xfrm>
          <a:prstGeom prst="rect">
            <a:avLst/>
          </a:prstGeom>
          <a:noFill/>
          <a:ln>
            <a:noFill/>
          </a:ln>
        </p:spPr>
        <p:txBody>
          <a:bodyPr anchor="ctr"/>
          <a:p>
            <a:pPr>
              <a:lnSpc>
                <a:spcPct val="100000"/>
              </a:lnSpc>
            </a:pPr>
            <a:fld id="{E9A198B8-3C63-441C-A199-E41F0C673F2F}" type="slidenum">
              <a:rPr lang="en-US" sz="1050" strike="noStrike">
                <a:solidFill>
                  <a:srgbClr val="ffffff"/>
                </a:solidFill>
                <a:latin typeface="Calibri"/>
              </a:rPr>
              <a:t>&lt;number&gt;</a:t>
            </a:fld>
            <a:endParaRPr/>
          </a:p>
        </p:txBody>
      </p:sp>
      <p:sp>
        <p:nvSpPr>
          <p:cNvPr id="763" name="CustomShape 4"/>
          <p:cNvSpPr/>
          <p:nvPr/>
        </p:nvSpPr>
        <p:spPr>
          <a:xfrm>
            <a:off x="6603840" y="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764"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765" name="CustomShape 6"/>
          <p:cNvSpPr/>
          <p:nvPr/>
        </p:nvSpPr>
        <p:spPr>
          <a:xfrm>
            <a:off x="7620120" y="6105960"/>
            <a:ext cx="4266720" cy="45540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lang="en-US" sz="800" strike="noStrike">
                <a:solidFill>
                  <a:srgbClr val="404040"/>
                </a:solidFill>
                <a:latin typeface="Arial"/>
              </a:rPr>
              <a:t>World Professional Association for Transgender Health. </a:t>
            </a:r>
            <a:r>
              <a:rPr i="1" lang="en-US" sz="800" strike="noStrike">
                <a:solidFill>
                  <a:srgbClr val="404040"/>
                </a:solidFill>
                <a:latin typeface="Arial"/>
              </a:rPr>
              <a:t>Standards of Care for the Health of Transsexual, Transgender, and Gender Nonconforming People, Seventh Version</a:t>
            </a:r>
            <a:r>
              <a:rPr lang="en-US" sz="800" strike="noStrike">
                <a:solidFill>
                  <a:srgbClr val="404040"/>
                </a:solidFill>
                <a:latin typeface="Arial"/>
              </a:rPr>
              <a:t>, 2001. pg. 22, 13</a:t>
            </a:r>
            <a:endParaRPr/>
          </a:p>
        </p:txBody>
      </p:sp>
      <p:pic>
        <p:nvPicPr>
          <p:cNvPr id="766" name="Picture 4" descr=""/>
          <p:cNvPicPr/>
          <p:nvPr/>
        </p:nvPicPr>
        <p:blipFill>
          <a:blip r:embed="rId1"/>
          <a:stretch/>
        </p:blipFill>
        <p:spPr>
          <a:xfrm>
            <a:off x="312840" y="4138920"/>
            <a:ext cx="3241440" cy="2143440"/>
          </a:xfrm>
          <a:prstGeom prst="rect">
            <a:avLst/>
          </a:prstGeom>
          <a:ln>
            <a:noFill/>
          </a:ln>
        </p:spPr>
      </p:pic>
    </p:spTree>
  </p:cSld>
  <p:timing>
    <p:tnLst>
      <p:par>
        <p:cTn id="655" dur="indefinite" restart="never" nodeType="tmRoot">
          <p:childTnLst>
            <p:seq>
              <p:cTn id="656" dur="indefinite" nodeType="mainSeq">
                <p:childTnLst>
                  <p:par>
                    <p:cTn id="657" fill="hold">
                      <p:stCondLst>
                        <p:cond delay="indefinite"/>
                      </p:stCondLst>
                      <p:childTnLst>
                        <p:par>
                          <p:cTn id="658" fill="hold">
                            <p:stCondLst>
                              <p:cond delay="0"/>
                            </p:stCondLst>
                            <p:childTnLst>
                              <p:par>
                                <p:cTn id="659" nodeType="clickEffect" fill="hold" presetClass="entr" presetID="16" presetSubtype="21">
                                  <p:stCondLst>
                                    <p:cond delay="0"/>
                                  </p:stCondLst>
                                  <p:childTnLst>
                                    <p:set>
                                      <p:cBhvr>
                                        <p:cTn id="660" dur="1" fill="hold">
                                          <p:stCondLst>
                                            <p:cond delay="0"/>
                                          </p:stCondLst>
                                        </p:cTn>
                                        <p:tgtEl>
                                          <p:spTgt spid="761">
                                            <p:txEl>
                                              <p:pRg st="22" end="143"/>
                                            </p:txEl>
                                          </p:spTgt>
                                        </p:tgtEl>
                                        <p:attrNameLst>
                                          <p:attrName>style.visibility</p:attrName>
                                        </p:attrNameLst>
                                      </p:cBhvr>
                                      <p:to>
                                        <p:strVal val="visible"/>
                                      </p:to>
                                    </p:set>
                                    <p:animEffect filter="barn(inVertical)" transition="out">
                                      <p:cBhvr additive="repl">
                                        <p:cTn id="661" dur="500"/>
                                        <p:tgtEl>
                                          <p:spTgt spid="761">
                                            <p:txEl>
                                              <p:pRg st="22" end="14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67" name="TextShape 1"/>
          <p:cNvSpPr txBox="1"/>
          <p:nvPr/>
        </p:nvSpPr>
        <p:spPr>
          <a:xfrm>
            <a:off x="1214640" y="1027800"/>
            <a:ext cx="9542520" cy="648360"/>
          </a:xfrm>
          <a:prstGeom prst="rect">
            <a:avLst/>
          </a:prstGeom>
          <a:noFill/>
          <a:ln>
            <a:noFill/>
          </a:ln>
        </p:spPr>
        <p:txBody>
          <a:bodyPr anchor="b"/>
          <a:p>
            <a:pPr>
              <a:lnSpc>
                <a:spcPct val="85000"/>
              </a:lnSpc>
            </a:pPr>
            <a:r>
              <a:rPr lang="en-US" sz="4800" strike="noStrike">
                <a:solidFill>
                  <a:srgbClr val="404040"/>
                </a:solidFill>
                <a:latin typeface="Calibri Light"/>
              </a:rPr>
              <a:t>Hormone Therapy</a:t>
            </a:r>
            <a:endParaRPr/>
          </a:p>
        </p:txBody>
      </p:sp>
      <p:sp>
        <p:nvSpPr>
          <p:cNvPr id="768" name="TextShape 2"/>
          <p:cNvSpPr txBox="1"/>
          <p:nvPr/>
        </p:nvSpPr>
        <p:spPr>
          <a:xfrm>
            <a:off x="1173600" y="1760400"/>
            <a:ext cx="9308160" cy="4085280"/>
          </a:xfrm>
          <a:prstGeom prst="rect">
            <a:avLst/>
          </a:prstGeom>
          <a:noFill/>
          <a:ln>
            <a:noFill/>
          </a:ln>
        </p:spPr>
        <p:txBody>
          <a:bodyPr lIns="0" rIns="0"/>
          <a:p>
            <a:pPr>
              <a:lnSpc>
                <a:spcPct val="100000"/>
              </a:lnSpc>
            </a:pPr>
            <a:r>
              <a:rPr lang="en-US" sz="2400" strike="noStrike">
                <a:solidFill>
                  <a:srgbClr val="404040"/>
                </a:solidFill>
                <a:latin typeface="Calibri"/>
              </a:rPr>
              <a:t>Hormone therapy creates or enhances feminine or masculine physical characteristics through the administration of certain hormones</a:t>
            </a:r>
            <a:endParaRPr/>
          </a:p>
          <a:p>
            <a:pPr>
              <a:lnSpc>
                <a:spcPct val="90000"/>
              </a:lnSpc>
              <a:buFont typeface="Calibri"/>
              <a:buChar char=" "/>
            </a:pPr>
            <a:r>
              <a:rPr lang="en-US" sz="2400" strike="noStrike">
                <a:solidFill>
                  <a:srgbClr val="404040"/>
                </a:solidFill>
                <a:latin typeface="Calibri"/>
              </a:rPr>
              <a:t>Requires: </a:t>
            </a:r>
            <a:endParaRPr/>
          </a:p>
          <a:p>
            <a:pPr>
              <a:lnSpc>
                <a:spcPct val="100000"/>
              </a:lnSpc>
              <a:buFont typeface="Calibri Light"/>
              <a:buAutoNum type="arabicPeriod"/>
            </a:pPr>
            <a:r>
              <a:rPr lang="en-US" sz="2400" strike="noStrike">
                <a:solidFill>
                  <a:srgbClr val="404040"/>
                </a:solidFill>
                <a:latin typeface="Calibri"/>
              </a:rPr>
              <a:t>Demonstration of a long-lasting and intense pattern of gender nonconformity or gender dysphoria (suppressed or expressed)</a:t>
            </a:r>
            <a:endParaRPr/>
          </a:p>
          <a:p>
            <a:pPr>
              <a:lnSpc>
                <a:spcPct val="100000"/>
              </a:lnSpc>
              <a:buFont typeface="Calibri Light"/>
              <a:buAutoNum type="arabicPeriod"/>
            </a:pPr>
            <a:r>
              <a:rPr lang="en-US" sz="2400" strike="noStrike">
                <a:solidFill>
                  <a:srgbClr val="404040"/>
                </a:solidFill>
                <a:latin typeface="Calibri"/>
              </a:rPr>
              <a:t>Gender dysphoria emerged or worsened with the onset of puberty</a:t>
            </a:r>
            <a:endParaRPr/>
          </a:p>
          <a:p>
            <a:pPr>
              <a:lnSpc>
                <a:spcPct val="100000"/>
              </a:lnSpc>
              <a:buFont typeface="Calibri Light"/>
              <a:buAutoNum type="arabicPeriod"/>
            </a:pPr>
            <a:r>
              <a:rPr lang="en-US" sz="2400" strike="noStrike">
                <a:solidFill>
                  <a:srgbClr val="404040"/>
                </a:solidFill>
                <a:latin typeface="Calibri"/>
              </a:rPr>
              <a:t>Any co-existing psychological, medical, or social problems that could interfere with treatment have been addressed</a:t>
            </a:r>
            <a:endParaRPr/>
          </a:p>
          <a:p>
            <a:pPr>
              <a:lnSpc>
                <a:spcPct val="100000"/>
              </a:lnSpc>
            </a:pPr>
            <a:endParaRPr/>
          </a:p>
        </p:txBody>
      </p:sp>
      <p:sp>
        <p:nvSpPr>
          <p:cNvPr id="769" name="TextShape 3"/>
          <p:cNvSpPr txBox="1"/>
          <p:nvPr/>
        </p:nvSpPr>
        <p:spPr>
          <a:xfrm>
            <a:off x="9900360" y="6459840"/>
            <a:ext cx="1311840" cy="364680"/>
          </a:xfrm>
          <a:prstGeom prst="rect">
            <a:avLst/>
          </a:prstGeom>
          <a:noFill/>
          <a:ln>
            <a:noFill/>
          </a:ln>
        </p:spPr>
        <p:txBody>
          <a:bodyPr anchor="ctr"/>
          <a:p>
            <a:pPr>
              <a:lnSpc>
                <a:spcPct val="100000"/>
              </a:lnSpc>
            </a:pPr>
            <a:fld id="{0995768E-117F-4724-8CC4-00CD8E065106}" type="slidenum">
              <a:rPr lang="en-US" sz="1050" strike="noStrike">
                <a:solidFill>
                  <a:srgbClr val="ffffff"/>
                </a:solidFill>
                <a:latin typeface="Calibri"/>
              </a:rPr>
              <a:t>&lt;number&gt;</a:t>
            </a:fld>
            <a:endParaRPr/>
          </a:p>
        </p:txBody>
      </p:sp>
      <p:sp>
        <p:nvSpPr>
          <p:cNvPr id="770" name="CustomShape 4"/>
          <p:cNvSpPr/>
          <p:nvPr/>
        </p:nvSpPr>
        <p:spPr>
          <a:xfrm>
            <a:off x="6603840" y="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771"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772" name="CustomShape 6"/>
          <p:cNvSpPr/>
          <p:nvPr/>
        </p:nvSpPr>
        <p:spPr>
          <a:xfrm>
            <a:off x="7620120" y="6105960"/>
            <a:ext cx="4266720" cy="45540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lang="en-US" sz="800" strike="noStrike">
                <a:solidFill>
                  <a:srgbClr val="404040"/>
                </a:solidFill>
                <a:latin typeface="Arial"/>
              </a:rPr>
              <a:t>World Professional Association for Transgender Health. </a:t>
            </a:r>
            <a:r>
              <a:rPr i="1" lang="en-US" sz="800" strike="noStrike">
                <a:solidFill>
                  <a:srgbClr val="404040"/>
                </a:solidFill>
                <a:latin typeface="Arial"/>
              </a:rPr>
              <a:t>Standards of Care for the Health of Transsexual, Transgender, and Gender Nonconforming People, Seventh Version</a:t>
            </a:r>
            <a:r>
              <a:rPr lang="en-US" sz="800" strike="noStrike">
                <a:solidFill>
                  <a:srgbClr val="404040"/>
                </a:solidFill>
                <a:latin typeface="Arial"/>
              </a:rPr>
              <a:t>, 2001. pg. 22, 13</a:t>
            </a:r>
            <a:endParaRPr/>
          </a:p>
        </p:txBody>
      </p:sp>
    </p:spTree>
  </p:cSld>
  <p:timing>
    <p:tnLst>
      <p:par>
        <p:cTn id="662" dur="indefinite" restart="never" nodeType="tmRoot">
          <p:childTnLst>
            <p:seq>
              <p:cTn id="663" dur="indefinite" nodeType="mainSeq">
                <p:childTnLst>
                  <p:par>
                    <p:cTn id="664" fill="hold">
                      <p:stCondLst>
                        <p:cond delay="indefinite"/>
                      </p:stCondLst>
                      <p:childTnLst>
                        <p:par>
                          <p:cTn id="665" fill="hold">
                            <p:stCondLst>
                              <p:cond delay="0"/>
                            </p:stCondLst>
                            <p:childTnLst>
                              <p:par>
                                <p:cTn id="666" nodeType="clickEffect" fill="hold" presetClass="entr" presetID="6" presetSubtype="16">
                                  <p:stCondLst>
                                    <p:cond delay="0"/>
                                  </p:stCondLst>
                                  <p:childTnLst>
                                    <p:set>
                                      <p:cBhvr>
                                        <p:cTn id="667" dur="1" fill="hold">
                                          <p:stCondLst>
                                            <p:cond delay="0"/>
                                          </p:stCondLst>
                                        </p:cTn>
                                        <p:tgtEl>
                                          <p:spTgt spid="768">
                                            <p:txEl>
                                              <p:pRg st="130" end="141"/>
                                            </p:txEl>
                                          </p:spTgt>
                                        </p:tgtEl>
                                        <p:attrNameLst>
                                          <p:attrName>style.visibility</p:attrName>
                                        </p:attrNameLst>
                                      </p:cBhvr>
                                      <p:to>
                                        <p:strVal val="visible"/>
                                      </p:to>
                                    </p:set>
                                    <p:animEffect filter="circle(in)" transition="out">
                                      <p:cBhvr additive="repl">
                                        <p:cTn id="668" dur="2000"/>
                                        <p:tgtEl>
                                          <p:spTgt spid="768">
                                            <p:txEl>
                                              <p:pRg st="130" end="141"/>
                                            </p:txEl>
                                          </p:spTgt>
                                        </p:tgtEl>
                                      </p:cBhvr>
                                    </p:animEffect>
                                  </p:childTnLst>
                                </p:cTn>
                              </p:par>
                            </p:childTnLst>
                          </p:cTn>
                        </p:par>
                      </p:childTnLst>
                    </p:cTn>
                  </p:par>
                  <p:par>
                    <p:cTn id="669" fill="hold">
                      <p:stCondLst>
                        <p:cond delay="indefinite"/>
                      </p:stCondLst>
                      <p:childTnLst>
                        <p:par>
                          <p:cTn id="670" fill="hold">
                            <p:stCondLst>
                              <p:cond delay="0"/>
                            </p:stCondLst>
                            <p:childTnLst>
                              <p:par>
                                <p:cTn id="671" nodeType="clickEffect" fill="hold" presetClass="entr" presetID="6" presetSubtype="16">
                                  <p:stCondLst>
                                    <p:cond delay="0"/>
                                  </p:stCondLst>
                                  <p:childTnLst>
                                    <p:set>
                                      <p:cBhvr>
                                        <p:cTn id="672" dur="1" fill="hold">
                                          <p:stCondLst>
                                            <p:cond delay="0"/>
                                          </p:stCondLst>
                                        </p:cTn>
                                        <p:tgtEl>
                                          <p:spTgt spid="768">
                                            <p:txEl>
                                              <p:pRg st="141" end="263"/>
                                            </p:txEl>
                                          </p:spTgt>
                                        </p:tgtEl>
                                        <p:attrNameLst>
                                          <p:attrName>style.visibility</p:attrName>
                                        </p:attrNameLst>
                                      </p:cBhvr>
                                      <p:to>
                                        <p:strVal val="visible"/>
                                      </p:to>
                                    </p:set>
                                    <p:animEffect filter="circle(in)" transition="out">
                                      <p:cBhvr additive="repl">
                                        <p:cTn id="673" dur="2000"/>
                                        <p:tgtEl>
                                          <p:spTgt spid="768">
                                            <p:txEl>
                                              <p:pRg st="141" end="263"/>
                                            </p:txEl>
                                          </p:spTgt>
                                        </p:tgtEl>
                                      </p:cBhvr>
                                    </p:animEffect>
                                  </p:childTnLst>
                                </p:cTn>
                              </p:par>
                            </p:childTnLst>
                          </p:cTn>
                        </p:par>
                      </p:childTnLst>
                    </p:cTn>
                  </p:par>
                  <p:par>
                    <p:cTn id="674" fill="hold">
                      <p:stCondLst>
                        <p:cond delay="indefinite"/>
                      </p:stCondLst>
                      <p:childTnLst>
                        <p:par>
                          <p:cTn id="675" fill="hold">
                            <p:stCondLst>
                              <p:cond delay="0"/>
                            </p:stCondLst>
                            <p:childTnLst>
                              <p:par>
                                <p:cTn id="676" nodeType="clickEffect" fill="hold" presetClass="entr" presetID="6" presetSubtype="16">
                                  <p:stCondLst>
                                    <p:cond delay="0"/>
                                  </p:stCondLst>
                                  <p:childTnLst>
                                    <p:set>
                                      <p:cBhvr>
                                        <p:cTn id="677" dur="1" fill="hold">
                                          <p:stCondLst>
                                            <p:cond delay="0"/>
                                          </p:stCondLst>
                                        </p:cTn>
                                        <p:tgtEl>
                                          <p:spTgt spid="768">
                                            <p:txEl>
                                              <p:pRg st="263" end="326"/>
                                            </p:txEl>
                                          </p:spTgt>
                                        </p:tgtEl>
                                        <p:attrNameLst>
                                          <p:attrName>style.visibility</p:attrName>
                                        </p:attrNameLst>
                                      </p:cBhvr>
                                      <p:to>
                                        <p:strVal val="visible"/>
                                      </p:to>
                                    </p:set>
                                    <p:animEffect filter="circle(in)" transition="out">
                                      <p:cBhvr additive="repl">
                                        <p:cTn id="678" dur="2000"/>
                                        <p:tgtEl>
                                          <p:spTgt spid="768">
                                            <p:txEl>
                                              <p:pRg st="263" end="326"/>
                                            </p:txEl>
                                          </p:spTgt>
                                        </p:tgtEl>
                                      </p:cBhvr>
                                    </p:animEffect>
                                  </p:childTnLst>
                                </p:cTn>
                              </p:par>
                            </p:childTnLst>
                          </p:cTn>
                        </p:par>
                      </p:childTnLst>
                    </p:cTn>
                  </p:par>
                  <p:par>
                    <p:cTn id="679" fill="hold">
                      <p:stCondLst>
                        <p:cond delay="indefinite"/>
                      </p:stCondLst>
                      <p:childTnLst>
                        <p:par>
                          <p:cTn id="680" fill="hold">
                            <p:stCondLst>
                              <p:cond delay="0"/>
                            </p:stCondLst>
                            <p:childTnLst>
                              <p:par>
                                <p:cTn id="681" nodeType="clickEffect" fill="hold" presetClass="entr" presetID="6" presetSubtype="16">
                                  <p:stCondLst>
                                    <p:cond delay="0"/>
                                  </p:stCondLst>
                                  <p:childTnLst>
                                    <p:set>
                                      <p:cBhvr>
                                        <p:cTn id="682" dur="1" fill="hold">
                                          <p:stCondLst>
                                            <p:cond delay="0"/>
                                          </p:stCondLst>
                                        </p:cTn>
                                        <p:tgtEl>
                                          <p:spTgt spid="768">
                                            <p:txEl>
                                              <p:pRg st="326" end="441"/>
                                            </p:txEl>
                                          </p:spTgt>
                                        </p:tgtEl>
                                        <p:attrNameLst>
                                          <p:attrName>style.visibility</p:attrName>
                                        </p:attrNameLst>
                                      </p:cBhvr>
                                      <p:to>
                                        <p:strVal val="visible"/>
                                      </p:to>
                                    </p:set>
                                    <p:animEffect filter="circle(in)" transition="out">
                                      <p:cBhvr additive="repl">
                                        <p:cTn id="683" dur="2000"/>
                                        <p:tgtEl>
                                          <p:spTgt spid="768">
                                            <p:txEl>
                                              <p:pRg st="326" end="44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73" name="TextShape 1"/>
          <p:cNvSpPr txBox="1"/>
          <p:nvPr/>
        </p:nvSpPr>
        <p:spPr>
          <a:xfrm>
            <a:off x="1187280" y="1079280"/>
            <a:ext cx="9542520" cy="648360"/>
          </a:xfrm>
          <a:prstGeom prst="rect">
            <a:avLst/>
          </a:prstGeom>
          <a:noFill/>
          <a:ln>
            <a:noFill/>
          </a:ln>
        </p:spPr>
        <p:txBody>
          <a:bodyPr anchor="b"/>
          <a:p>
            <a:pPr>
              <a:lnSpc>
                <a:spcPct val="85000"/>
              </a:lnSpc>
            </a:pPr>
            <a:r>
              <a:rPr lang="en-US" sz="4800" strike="noStrike">
                <a:solidFill>
                  <a:srgbClr val="404040"/>
                </a:solidFill>
                <a:latin typeface="Calibri Light"/>
              </a:rPr>
              <a:t>Hormone Therapy Results</a:t>
            </a:r>
            <a:endParaRPr/>
          </a:p>
        </p:txBody>
      </p:sp>
      <p:sp>
        <p:nvSpPr>
          <p:cNvPr id="774" name="TextShape 2"/>
          <p:cNvSpPr txBox="1"/>
          <p:nvPr/>
        </p:nvSpPr>
        <p:spPr>
          <a:xfrm>
            <a:off x="9900360" y="6459840"/>
            <a:ext cx="1311840" cy="364680"/>
          </a:xfrm>
          <a:prstGeom prst="rect">
            <a:avLst/>
          </a:prstGeom>
          <a:noFill/>
          <a:ln>
            <a:noFill/>
          </a:ln>
        </p:spPr>
        <p:txBody>
          <a:bodyPr anchor="ctr"/>
          <a:p>
            <a:pPr>
              <a:lnSpc>
                <a:spcPct val="100000"/>
              </a:lnSpc>
            </a:pPr>
            <a:fld id="{56C61ECB-8976-4603-87D6-A329BF143A76}" type="slidenum">
              <a:rPr lang="en-US" sz="1050" strike="noStrike">
                <a:solidFill>
                  <a:srgbClr val="ffffff"/>
                </a:solidFill>
                <a:latin typeface="Calibri"/>
              </a:rPr>
              <a:t>&lt;number&gt;</a:t>
            </a:fld>
            <a:endParaRPr/>
          </a:p>
        </p:txBody>
      </p:sp>
      <p:sp>
        <p:nvSpPr>
          <p:cNvPr id="775" name="TextShape 3"/>
          <p:cNvSpPr txBox="1"/>
          <p:nvPr/>
        </p:nvSpPr>
        <p:spPr>
          <a:xfrm>
            <a:off x="1187280" y="1905120"/>
            <a:ext cx="7041960" cy="4200480"/>
          </a:xfrm>
          <a:prstGeom prst="rect">
            <a:avLst/>
          </a:prstGeom>
          <a:noFill/>
          <a:ln>
            <a:noFill/>
          </a:ln>
        </p:spPr>
        <p:txBody>
          <a:bodyPr anchor="ctr"/>
          <a:p>
            <a:pPr>
              <a:lnSpc>
                <a:spcPct val="100000"/>
              </a:lnSpc>
            </a:pPr>
            <a:r>
              <a:rPr b="1" lang="en-US" sz="2600" strike="noStrike">
                <a:solidFill>
                  <a:srgbClr val="ffffff"/>
                </a:solidFill>
                <a:latin typeface="Calibri"/>
              </a:rPr>
              <a:t>Female-to-male:</a:t>
            </a:r>
            <a:endParaRPr/>
          </a:p>
          <a:p>
            <a:pPr>
              <a:lnSpc>
                <a:spcPct val="100000"/>
              </a:lnSpc>
              <a:buFont typeface="Courier New"/>
              <a:buChar char="o"/>
            </a:pPr>
            <a:r>
              <a:rPr lang="en-US" sz="2600" strike="noStrike">
                <a:solidFill>
                  <a:srgbClr val="ffffff"/>
                </a:solidFill>
                <a:latin typeface="Calibri"/>
              </a:rPr>
              <a:t> </a:t>
            </a:r>
            <a:r>
              <a:rPr lang="en-US" sz="2600" strike="noStrike">
                <a:solidFill>
                  <a:srgbClr val="ffffff"/>
                </a:solidFill>
                <a:latin typeface="Calibri"/>
              </a:rPr>
              <a:t>Deepened voice</a:t>
            </a:r>
            <a:endParaRPr/>
          </a:p>
          <a:p>
            <a:pPr>
              <a:lnSpc>
                <a:spcPct val="100000"/>
              </a:lnSpc>
              <a:buFont typeface="Courier New"/>
              <a:buChar char="o"/>
            </a:pPr>
            <a:r>
              <a:rPr lang="en-US" sz="2600" strike="noStrike">
                <a:solidFill>
                  <a:srgbClr val="ffffff"/>
                </a:solidFill>
                <a:latin typeface="Calibri"/>
              </a:rPr>
              <a:t> </a:t>
            </a:r>
            <a:r>
              <a:rPr lang="en-US" sz="2600" strike="noStrike">
                <a:solidFill>
                  <a:srgbClr val="ffffff"/>
                </a:solidFill>
                <a:latin typeface="Calibri"/>
              </a:rPr>
              <a:t>Clitoral enlargement (variable)</a:t>
            </a:r>
            <a:endParaRPr/>
          </a:p>
          <a:p>
            <a:pPr>
              <a:lnSpc>
                <a:spcPct val="100000"/>
              </a:lnSpc>
              <a:buFont typeface="Courier New"/>
              <a:buChar char="o"/>
            </a:pPr>
            <a:r>
              <a:rPr lang="en-US" sz="2600" strike="noStrike">
                <a:solidFill>
                  <a:srgbClr val="ffffff"/>
                </a:solidFill>
                <a:latin typeface="Calibri"/>
              </a:rPr>
              <a:t> </a:t>
            </a:r>
            <a:r>
              <a:rPr lang="en-US" sz="2600" strike="noStrike">
                <a:solidFill>
                  <a:srgbClr val="ffffff"/>
                </a:solidFill>
                <a:latin typeface="Calibri"/>
              </a:rPr>
              <a:t>Growth in facial and body hair </a:t>
            </a:r>
            <a:endParaRPr/>
          </a:p>
          <a:p>
            <a:pPr>
              <a:lnSpc>
                <a:spcPct val="100000"/>
              </a:lnSpc>
              <a:buFont typeface="Courier New"/>
              <a:buChar char="o"/>
            </a:pPr>
            <a:r>
              <a:rPr lang="en-US" sz="2600" strike="noStrike">
                <a:solidFill>
                  <a:srgbClr val="ffffff"/>
                </a:solidFill>
                <a:latin typeface="Calibri"/>
              </a:rPr>
              <a:t> </a:t>
            </a:r>
            <a:r>
              <a:rPr lang="en-US" sz="2600" strike="noStrike">
                <a:solidFill>
                  <a:srgbClr val="ffffff"/>
                </a:solidFill>
                <a:latin typeface="Calibri"/>
              </a:rPr>
              <a:t>Cessation of menses</a:t>
            </a:r>
            <a:endParaRPr/>
          </a:p>
          <a:p>
            <a:pPr>
              <a:lnSpc>
                <a:spcPct val="100000"/>
              </a:lnSpc>
              <a:buFont typeface="Courier New"/>
              <a:buChar char="o"/>
            </a:pPr>
            <a:r>
              <a:rPr lang="en-US" sz="2600" strike="noStrike">
                <a:solidFill>
                  <a:srgbClr val="ffffff"/>
                </a:solidFill>
                <a:latin typeface="Calibri"/>
              </a:rPr>
              <a:t> </a:t>
            </a:r>
            <a:r>
              <a:rPr lang="en-US" sz="2600" strike="noStrike">
                <a:solidFill>
                  <a:srgbClr val="ffffff"/>
                </a:solidFill>
                <a:latin typeface="Calibri"/>
              </a:rPr>
              <a:t>Trophy of breast tissue</a:t>
            </a:r>
            <a:endParaRPr/>
          </a:p>
          <a:p>
            <a:pPr>
              <a:lnSpc>
                <a:spcPct val="100000"/>
              </a:lnSpc>
              <a:buFont typeface="Courier New"/>
              <a:buChar char="o"/>
            </a:pPr>
            <a:r>
              <a:rPr lang="en-US" sz="2600" strike="noStrike">
                <a:solidFill>
                  <a:srgbClr val="ffffff"/>
                </a:solidFill>
                <a:latin typeface="Calibri"/>
              </a:rPr>
              <a:t> </a:t>
            </a:r>
            <a:r>
              <a:rPr lang="en-US" sz="2600" strike="noStrike">
                <a:solidFill>
                  <a:srgbClr val="ffffff"/>
                </a:solidFill>
                <a:latin typeface="Calibri"/>
              </a:rPr>
              <a:t>Decreased percentage of body fat compared to    muscle mass</a:t>
            </a:r>
            <a:endParaRPr/>
          </a:p>
          <a:p>
            <a:pPr>
              <a:lnSpc>
                <a:spcPct val="100000"/>
              </a:lnSpc>
            </a:pPr>
            <a:endParaRPr/>
          </a:p>
        </p:txBody>
      </p:sp>
      <p:sp>
        <p:nvSpPr>
          <p:cNvPr id="776" name="CustomShape 4"/>
          <p:cNvSpPr/>
          <p:nvPr/>
        </p:nvSpPr>
        <p:spPr>
          <a:xfrm>
            <a:off x="6603840" y="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777"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778" name="CustomShape 6"/>
          <p:cNvSpPr/>
          <p:nvPr/>
        </p:nvSpPr>
        <p:spPr>
          <a:xfrm>
            <a:off x="7620120" y="6105960"/>
            <a:ext cx="4266720" cy="45540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lang="en-US" sz="800" strike="noStrike">
                <a:solidFill>
                  <a:srgbClr val="404040"/>
                </a:solidFill>
                <a:latin typeface="Arial"/>
              </a:rPr>
              <a:t>World Professional Association for Transgender Health. </a:t>
            </a:r>
            <a:r>
              <a:rPr i="1" lang="en-US" sz="800" strike="noStrike">
                <a:solidFill>
                  <a:srgbClr val="404040"/>
                </a:solidFill>
                <a:latin typeface="Arial"/>
              </a:rPr>
              <a:t>Standards of Care for the Health of Transsexual, Transgender, and Gender Nonconforming People, Seventh Version</a:t>
            </a:r>
            <a:r>
              <a:rPr lang="en-US" sz="800" strike="noStrike">
                <a:solidFill>
                  <a:srgbClr val="404040"/>
                </a:solidFill>
                <a:latin typeface="Arial"/>
              </a:rPr>
              <a:t>, 2001. pg. 22, 13</a:t>
            </a:r>
            <a:endParaRPr/>
          </a:p>
        </p:txBody>
      </p:sp>
      <p:pic>
        <p:nvPicPr>
          <p:cNvPr id="779" name="Picture 4" descr=""/>
          <p:cNvPicPr/>
          <p:nvPr/>
        </p:nvPicPr>
        <p:blipFill>
          <a:blip r:embed="rId1"/>
          <a:stretch/>
        </p:blipFill>
        <p:spPr>
          <a:xfrm>
            <a:off x="8508960" y="1805400"/>
            <a:ext cx="3174480" cy="3161880"/>
          </a:xfrm>
          <a:prstGeom prst="rect">
            <a:avLst/>
          </a:prstGeom>
          <a:ln>
            <a:noFill/>
          </a:ln>
        </p:spPr>
      </p:pic>
    </p:spTree>
  </p:cSld>
  <p:timing>
    <p:tnLst>
      <p:par>
        <p:cTn id="684" dur="indefinite" restart="never" nodeType="tmRoot">
          <p:childTnLst>
            <p:seq>
              <p:cTn id="685" dur="indefinite" nodeType="mainSeq">
                <p:childTnLst>
                  <p:par>
                    <p:cTn id="686" fill="hold">
                      <p:stCondLst>
                        <p:cond delay="indefinite"/>
                      </p:stCondLst>
                      <p:childTnLst>
                        <p:par>
                          <p:cTn id="687" fill="hold">
                            <p:stCondLst>
                              <p:cond delay="0"/>
                            </p:stCondLst>
                            <p:childTnLst>
                              <p:par>
                                <p:cTn id="688" nodeType="clickEffect" fill="hold" presetClass="entr" presetID="1">
                                  <p:stCondLst>
                                    <p:cond delay="0"/>
                                  </p:stCondLst>
                                  <p:childTnLst>
                                    <p:set>
                                      <p:cBhvr>
                                        <p:cTn id="689" dur="1" fill="hold">
                                          <p:stCondLst>
                                            <p:cond delay="0"/>
                                          </p:stCondLst>
                                        </p:cTn>
                                        <p:tgtEl>
                                          <p:spTgt spid="775">
                                            <p:txEl>
                                              <p:pRg st="16" end="32"/>
                                            </p:txEl>
                                          </p:spTgt>
                                        </p:tgtEl>
                                        <p:attrNameLst>
                                          <p:attrName>style.visibility</p:attrName>
                                        </p:attrNameLst>
                                      </p:cBhvr>
                                      <p:to>
                                        <p:strVal val="visible"/>
                                      </p:to>
                                    </p:set>
                                  </p:childTnLst>
                                </p:cTn>
                              </p:par>
                            </p:childTnLst>
                          </p:cTn>
                        </p:par>
                        <p:par>
                          <p:cTn id="690" fill="hold">
                            <p:stCondLst>
                              <p:cond delay="0"/>
                            </p:stCondLst>
                            <p:childTnLst>
                              <p:par>
                                <p:cTn id="691" nodeType="afterEffect" fill="hold" presetClass="entr" presetID="1">
                                  <p:stCondLst>
                                    <p:cond delay="1000"/>
                                  </p:stCondLst>
                                  <p:childTnLst>
                                    <p:set>
                                      <p:cBhvr>
                                        <p:cTn id="692" dur="1" fill="hold">
                                          <p:stCondLst>
                                            <p:cond delay="0"/>
                                          </p:stCondLst>
                                        </p:cTn>
                                        <p:tgtEl>
                                          <p:spTgt spid="775">
                                            <p:txEl>
                                              <p:pRg st="32" end="65"/>
                                            </p:txEl>
                                          </p:spTgt>
                                        </p:tgtEl>
                                        <p:attrNameLst>
                                          <p:attrName>style.visibility</p:attrName>
                                        </p:attrNameLst>
                                      </p:cBhvr>
                                      <p:to>
                                        <p:strVal val="visible"/>
                                      </p:to>
                                    </p:set>
                                  </p:childTnLst>
                                </p:cTn>
                              </p:par>
                            </p:childTnLst>
                          </p:cTn>
                        </p:par>
                        <p:par>
                          <p:cTn id="693" fill="hold">
                            <p:stCondLst>
                              <p:cond delay="1000"/>
                            </p:stCondLst>
                            <p:childTnLst>
                              <p:par>
                                <p:cTn id="694" nodeType="afterEffect" fill="hold" presetClass="entr" presetID="1">
                                  <p:stCondLst>
                                    <p:cond delay="1000"/>
                                  </p:stCondLst>
                                  <p:childTnLst>
                                    <p:set>
                                      <p:cBhvr>
                                        <p:cTn id="695" dur="1" fill="hold">
                                          <p:stCondLst>
                                            <p:cond delay="0"/>
                                          </p:stCondLst>
                                        </p:cTn>
                                        <p:tgtEl>
                                          <p:spTgt spid="775">
                                            <p:txEl>
                                              <p:pRg st="65" end="98"/>
                                            </p:txEl>
                                          </p:spTgt>
                                        </p:tgtEl>
                                        <p:attrNameLst>
                                          <p:attrName>style.visibility</p:attrName>
                                        </p:attrNameLst>
                                      </p:cBhvr>
                                      <p:to>
                                        <p:strVal val="visible"/>
                                      </p:to>
                                    </p:set>
                                  </p:childTnLst>
                                </p:cTn>
                              </p:par>
                            </p:childTnLst>
                          </p:cTn>
                        </p:par>
                        <p:par>
                          <p:cTn id="696" fill="hold">
                            <p:stCondLst>
                              <p:cond delay="2000"/>
                            </p:stCondLst>
                            <p:childTnLst>
                              <p:par>
                                <p:cTn id="697" nodeType="afterEffect" fill="hold" presetClass="entr" presetID="1">
                                  <p:stCondLst>
                                    <p:cond delay="1000"/>
                                  </p:stCondLst>
                                  <p:childTnLst>
                                    <p:set>
                                      <p:cBhvr>
                                        <p:cTn id="698" dur="1" fill="hold">
                                          <p:stCondLst>
                                            <p:cond delay="0"/>
                                          </p:stCondLst>
                                        </p:cTn>
                                        <p:tgtEl>
                                          <p:spTgt spid="775">
                                            <p:txEl>
                                              <p:pRg st="98" end="119"/>
                                            </p:txEl>
                                          </p:spTgt>
                                        </p:tgtEl>
                                        <p:attrNameLst>
                                          <p:attrName>style.visibility</p:attrName>
                                        </p:attrNameLst>
                                      </p:cBhvr>
                                      <p:to>
                                        <p:strVal val="visible"/>
                                      </p:to>
                                    </p:set>
                                  </p:childTnLst>
                                </p:cTn>
                              </p:par>
                            </p:childTnLst>
                          </p:cTn>
                        </p:par>
                        <p:par>
                          <p:cTn id="699" fill="hold">
                            <p:stCondLst>
                              <p:cond delay="3000"/>
                            </p:stCondLst>
                            <p:childTnLst>
                              <p:par>
                                <p:cTn id="700" nodeType="afterEffect" fill="hold" presetClass="entr" presetID="1">
                                  <p:stCondLst>
                                    <p:cond delay="1000"/>
                                  </p:stCondLst>
                                  <p:childTnLst>
                                    <p:set>
                                      <p:cBhvr>
                                        <p:cTn id="701" dur="1" fill="hold">
                                          <p:stCondLst>
                                            <p:cond delay="0"/>
                                          </p:stCondLst>
                                        </p:cTn>
                                        <p:tgtEl>
                                          <p:spTgt spid="775">
                                            <p:txEl>
                                              <p:pRg st="119" end="144"/>
                                            </p:txEl>
                                          </p:spTgt>
                                        </p:tgtEl>
                                        <p:attrNameLst>
                                          <p:attrName>style.visibility</p:attrName>
                                        </p:attrNameLst>
                                      </p:cBhvr>
                                      <p:to>
                                        <p:strVal val="visible"/>
                                      </p:to>
                                    </p:set>
                                  </p:childTnLst>
                                </p:cTn>
                              </p:par>
                            </p:childTnLst>
                          </p:cTn>
                        </p:par>
                        <p:par>
                          <p:cTn id="702" fill="hold">
                            <p:stCondLst>
                              <p:cond delay="4000"/>
                            </p:stCondLst>
                            <p:childTnLst>
                              <p:par>
                                <p:cTn id="703" nodeType="afterEffect" fill="hold" presetClass="entr" presetID="1">
                                  <p:stCondLst>
                                    <p:cond delay="1000"/>
                                  </p:stCondLst>
                                  <p:childTnLst>
                                    <p:set>
                                      <p:cBhvr>
                                        <p:cTn id="704" dur="1" fill="hold">
                                          <p:stCondLst>
                                            <p:cond delay="0"/>
                                          </p:stCondLst>
                                        </p:cTn>
                                        <p:tgtEl>
                                          <p:spTgt spid="775">
                                            <p:txEl>
                                              <p:pRg st="144" end="20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80" name="Picture 1" descr=""/>
          <p:cNvPicPr/>
          <p:nvPr/>
        </p:nvPicPr>
        <p:blipFill>
          <a:blip r:embed="rId1"/>
          <a:stretch/>
        </p:blipFill>
        <p:spPr>
          <a:xfrm>
            <a:off x="8696520" y="3834000"/>
            <a:ext cx="3495240" cy="2469960"/>
          </a:xfrm>
          <a:prstGeom prst="rect">
            <a:avLst/>
          </a:prstGeom>
          <a:ln>
            <a:noFill/>
          </a:ln>
        </p:spPr>
      </p:pic>
      <p:sp>
        <p:nvSpPr>
          <p:cNvPr id="781" name="TextShape 1"/>
          <p:cNvSpPr txBox="1"/>
          <p:nvPr/>
        </p:nvSpPr>
        <p:spPr>
          <a:xfrm>
            <a:off x="1154160" y="26928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Hormone Therapy Results</a:t>
            </a:r>
            <a:endParaRPr/>
          </a:p>
        </p:txBody>
      </p:sp>
      <p:sp>
        <p:nvSpPr>
          <p:cNvPr id="782" name="TextShape 2"/>
          <p:cNvSpPr txBox="1"/>
          <p:nvPr/>
        </p:nvSpPr>
        <p:spPr>
          <a:xfrm>
            <a:off x="1097280" y="1845720"/>
            <a:ext cx="10058040" cy="4023000"/>
          </a:xfrm>
          <a:prstGeom prst="rect">
            <a:avLst/>
          </a:prstGeom>
          <a:noFill/>
          <a:ln>
            <a:noFill/>
          </a:ln>
        </p:spPr>
        <p:txBody>
          <a:bodyPr lIns="0" rIns="0"/>
          <a:p>
            <a:pPr>
              <a:lnSpc>
                <a:spcPct val="100000"/>
              </a:lnSpc>
            </a:pPr>
            <a:r>
              <a:rPr b="1" lang="en-US" sz="2600" strike="noStrike">
                <a:solidFill>
                  <a:srgbClr val="404040"/>
                </a:solidFill>
                <a:latin typeface="Calibri"/>
              </a:rPr>
              <a:t>Male-to-female: </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Breast growth (variable) </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Decreased erectile function</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Decreased testicular size</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Increased percentage of body fat compared to muscle mass</a:t>
            </a:r>
            <a:endParaRPr/>
          </a:p>
          <a:p>
            <a:pPr>
              <a:lnSpc>
                <a:spcPct val="100000"/>
              </a:lnSpc>
            </a:pPr>
            <a:endParaRPr/>
          </a:p>
        </p:txBody>
      </p:sp>
      <p:sp>
        <p:nvSpPr>
          <p:cNvPr id="783"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784" name="TextShape 4"/>
          <p:cNvSpPr txBox="1"/>
          <p:nvPr/>
        </p:nvSpPr>
        <p:spPr>
          <a:xfrm>
            <a:off x="9900360" y="6459840"/>
            <a:ext cx="1311840" cy="364680"/>
          </a:xfrm>
          <a:prstGeom prst="rect">
            <a:avLst/>
          </a:prstGeom>
          <a:noFill/>
          <a:ln>
            <a:noFill/>
          </a:ln>
        </p:spPr>
        <p:txBody>
          <a:bodyPr anchor="ctr"/>
          <a:p>
            <a:pPr>
              <a:lnSpc>
                <a:spcPct val="100000"/>
              </a:lnSpc>
            </a:pPr>
            <a:fld id="{6DD7DD7F-8ACD-4709-A2DA-783DAE652BC3}" type="slidenum">
              <a:rPr lang="en-US" sz="1050" strike="noStrike">
                <a:solidFill>
                  <a:srgbClr val="ffffff"/>
                </a:solidFill>
                <a:latin typeface="Calibri"/>
              </a:rPr>
              <a:t>&lt;number&gt;</a:t>
            </a:fld>
            <a:endParaRPr/>
          </a:p>
        </p:txBody>
      </p:sp>
      <p:sp>
        <p:nvSpPr>
          <p:cNvPr id="785" name="CustomShape 5"/>
          <p:cNvSpPr/>
          <p:nvPr/>
        </p:nvSpPr>
        <p:spPr>
          <a:xfrm>
            <a:off x="6603840" y="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Tree>
  </p:cSld>
  <p:timing>
    <p:tnLst>
      <p:par>
        <p:cTn id="705" dur="indefinite" restart="never" nodeType="tmRoot">
          <p:childTnLst>
            <p:seq>
              <p:cTn id="706" dur="indefinite" nodeType="mainSeq">
                <p:childTnLst>
                  <p:par>
                    <p:cTn id="707" fill="hold">
                      <p:stCondLst>
                        <p:cond delay="indefinite"/>
                      </p:stCondLst>
                      <p:childTnLst>
                        <p:par>
                          <p:cTn id="708" fill="hold">
                            <p:stCondLst>
                              <p:cond delay="0"/>
                            </p:stCondLst>
                            <p:childTnLst>
                              <p:par>
                                <p:cTn id="709" nodeType="clickEffect" fill="hold" presetClass="entr" presetID="1">
                                  <p:stCondLst>
                                    <p:cond delay="0"/>
                                  </p:stCondLst>
                                  <p:childTnLst>
                                    <p:set>
                                      <p:cBhvr>
                                        <p:cTn id="710" dur="1" fill="hold">
                                          <p:stCondLst>
                                            <p:cond delay="0"/>
                                          </p:stCondLst>
                                        </p:cTn>
                                        <p:tgtEl>
                                          <p:spTgt spid="782">
                                            <p:txEl>
                                              <p:pRg st="17" end="44"/>
                                            </p:txEl>
                                          </p:spTgt>
                                        </p:tgtEl>
                                        <p:attrNameLst>
                                          <p:attrName>style.visibility</p:attrName>
                                        </p:attrNameLst>
                                      </p:cBhvr>
                                      <p:to>
                                        <p:strVal val="visible"/>
                                      </p:to>
                                    </p:set>
                                  </p:childTnLst>
                                </p:cTn>
                              </p:par>
                            </p:childTnLst>
                          </p:cTn>
                        </p:par>
                        <p:par>
                          <p:cTn id="711" fill="hold">
                            <p:stCondLst>
                              <p:cond delay="0"/>
                            </p:stCondLst>
                            <p:childTnLst>
                              <p:par>
                                <p:cTn id="712" nodeType="afterEffect" fill="hold" presetClass="entr" presetID="1">
                                  <p:stCondLst>
                                    <p:cond delay="500"/>
                                  </p:stCondLst>
                                  <p:childTnLst>
                                    <p:set>
                                      <p:cBhvr>
                                        <p:cTn id="713" dur="1" fill="hold">
                                          <p:stCondLst>
                                            <p:cond delay="0"/>
                                          </p:stCondLst>
                                        </p:cTn>
                                        <p:tgtEl>
                                          <p:spTgt spid="782">
                                            <p:txEl>
                                              <p:pRg st="44" end="73"/>
                                            </p:txEl>
                                          </p:spTgt>
                                        </p:tgtEl>
                                        <p:attrNameLst>
                                          <p:attrName>style.visibility</p:attrName>
                                        </p:attrNameLst>
                                      </p:cBhvr>
                                      <p:to>
                                        <p:strVal val="visible"/>
                                      </p:to>
                                    </p:set>
                                  </p:childTnLst>
                                </p:cTn>
                              </p:par>
                            </p:childTnLst>
                          </p:cTn>
                        </p:par>
                        <p:par>
                          <p:cTn id="714" fill="hold">
                            <p:stCondLst>
                              <p:cond delay="500"/>
                            </p:stCondLst>
                            <p:childTnLst>
                              <p:par>
                                <p:cTn id="715" nodeType="afterEffect" fill="hold" presetClass="entr" presetID="1">
                                  <p:stCondLst>
                                    <p:cond delay="500"/>
                                  </p:stCondLst>
                                  <p:childTnLst>
                                    <p:set>
                                      <p:cBhvr>
                                        <p:cTn id="716" dur="1" fill="hold">
                                          <p:stCondLst>
                                            <p:cond delay="0"/>
                                          </p:stCondLst>
                                        </p:cTn>
                                        <p:tgtEl>
                                          <p:spTgt spid="782">
                                            <p:txEl>
                                              <p:pRg st="73" end="100"/>
                                            </p:txEl>
                                          </p:spTgt>
                                        </p:tgtEl>
                                        <p:attrNameLst>
                                          <p:attrName>style.visibility</p:attrName>
                                        </p:attrNameLst>
                                      </p:cBhvr>
                                      <p:to>
                                        <p:strVal val="visible"/>
                                      </p:to>
                                    </p:set>
                                  </p:childTnLst>
                                </p:cTn>
                              </p:par>
                            </p:childTnLst>
                          </p:cTn>
                        </p:par>
                        <p:par>
                          <p:cTn id="717" fill="hold">
                            <p:stCondLst>
                              <p:cond delay="1000"/>
                            </p:stCondLst>
                            <p:childTnLst>
                              <p:par>
                                <p:cTn id="718" nodeType="afterEffect" fill="hold" presetClass="entr" presetID="1">
                                  <p:stCondLst>
                                    <p:cond delay="500"/>
                                  </p:stCondLst>
                                  <p:childTnLst>
                                    <p:set>
                                      <p:cBhvr>
                                        <p:cTn id="719" dur="1" fill="hold">
                                          <p:stCondLst>
                                            <p:cond delay="0"/>
                                          </p:stCondLst>
                                        </p:cTn>
                                        <p:tgtEl>
                                          <p:spTgt spid="782">
                                            <p:txEl>
                                              <p:pRg st="100" end="15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4"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What Does This Mean?</a:t>
            </a:r>
            <a:endParaRPr/>
          </a:p>
        </p:txBody>
      </p:sp>
      <p:sp>
        <p:nvSpPr>
          <p:cNvPr id="395" name="TextShape 2"/>
          <p:cNvSpPr txBox="1"/>
          <p:nvPr/>
        </p:nvSpPr>
        <p:spPr>
          <a:xfrm>
            <a:off x="1097280" y="1845720"/>
            <a:ext cx="10058040" cy="4023000"/>
          </a:xfrm>
          <a:prstGeom prst="rect">
            <a:avLst/>
          </a:prstGeom>
          <a:noFill/>
          <a:ln>
            <a:noFill/>
          </a:ln>
        </p:spPr>
        <p:txBody>
          <a:bodyPr lIns="0" rIns="0"/>
          <a:p>
            <a:pPr algn="ctr">
              <a:lnSpc>
                <a:spcPct val="100000"/>
              </a:lnSpc>
            </a:pPr>
            <a:r>
              <a:rPr b="1" i="1" lang="en-US" sz="2400" strike="noStrike">
                <a:solidFill>
                  <a:srgbClr val="404040"/>
                </a:solidFill>
                <a:latin typeface="Calibri"/>
              </a:rPr>
              <a:t>Does this mean that LGBTQI youth are ALWAYS victims?</a:t>
            </a:r>
            <a:endParaRPr/>
          </a:p>
          <a:p>
            <a:pPr algn="ctr">
              <a:lnSpc>
                <a:spcPct val="100000"/>
              </a:lnSpc>
            </a:pPr>
            <a:endParaRPr/>
          </a:p>
          <a:p>
            <a:pPr algn="ctr">
              <a:lnSpc>
                <a:spcPct val="100000"/>
              </a:lnSpc>
            </a:pPr>
            <a:r>
              <a:rPr b="1" i="1" lang="en-US" sz="2400" strike="noStrike">
                <a:solidFill>
                  <a:srgbClr val="404040"/>
                </a:solidFill>
                <a:latin typeface="Calibri"/>
              </a:rPr>
              <a:t>Does this mean that LGBTQI youth can ONLY  be victims (vs. aggressors)?</a:t>
            </a:r>
            <a:r>
              <a:rPr lang="en-US" sz="2400" strike="noStrike">
                <a:solidFill>
                  <a:srgbClr val="404040"/>
                </a:solidFill>
                <a:latin typeface="Calibri"/>
              </a:rPr>
              <a:t>
</a:t>
            </a:r>
            <a:endParaRPr/>
          </a:p>
          <a:p>
            <a:pPr algn="ctr">
              <a:lnSpc>
                <a:spcPct val="100000"/>
              </a:lnSpc>
            </a:pPr>
            <a:r>
              <a:rPr b="1" lang="en-US" sz="2400" strike="noStrike">
                <a:solidFill>
                  <a:srgbClr val="ff0000"/>
                </a:solidFill>
                <a:latin typeface="Calibri"/>
              </a:rPr>
              <a:t>No</a:t>
            </a:r>
            <a:endParaRPr/>
          </a:p>
        </p:txBody>
      </p:sp>
      <p:sp>
        <p:nvSpPr>
          <p:cNvPr id="396" name="CustomShape 3"/>
          <p:cNvSpPr/>
          <p:nvPr/>
        </p:nvSpPr>
        <p:spPr>
          <a:xfrm>
            <a:off x="6172920" y="224640"/>
            <a:ext cx="1331640" cy="364680"/>
          </a:xfrm>
          <a:prstGeom prst="rect">
            <a:avLst/>
          </a:prstGeom>
          <a:noFill/>
          <a:ln>
            <a:noFill/>
          </a:ln>
        </p:spPr>
        <p:style>
          <a:lnRef idx="0"/>
          <a:fillRef idx="0"/>
          <a:effectRef idx="0"/>
          <a:fontRef idx="minor"/>
        </p:style>
        <p:txBody>
          <a:bodyPr anchor="ctr"/>
          <a:p>
            <a:pPr>
              <a:lnSpc>
                <a:spcPct val="100000"/>
              </a:lnSpc>
            </a:pPr>
            <a:fld id="{D2513646-10F0-4D22-AF28-29879CB0D62F}" type="slidenum">
              <a:rPr lang="en-US" sz="1200" strike="noStrike">
                <a:solidFill>
                  <a:srgbClr val="ffffff"/>
                </a:solidFill>
                <a:latin typeface="Arial"/>
              </a:rPr>
              <a:t>&lt;number&gt;</a:t>
            </a:fld>
            <a:endParaRPr/>
          </a:p>
        </p:txBody>
      </p:sp>
      <p:sp>
        <p:nvSpPr>
          <p:cNvPr id="397"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398" name="TextShape 5"/>
          <p:cNvSpPr txBox="1"/>
          <p:nvPr/>
        </p:nvSpPr>
        <p:spPr>
          <a:xfrm>
            <a:off x="9900360" y="6459840"/>
            <a:ext cx="1311840" cy="364680"/>
          </a:xfrm>
          <a:prstGeom prst="rect">
            <a:avLst/>
          </a:prstGeom>
          <a:noFill/>
          <a:ln>
            <a:noFill/>
          </a:ln>
        </p:spPr>
        <p:txBody>
          <a:bodyPr anchor="ctr"/>
          <a:p>
            <a:pPr algn="r">
              <a:lnSpc>
                <a:spcPct val="100000"/>
              </a:lnSpc>
            </a:pPr>
            <a:fld id="{615A1809-26F6-4D01-8132-002F7F2DE689}" type="slidenum">
              <a:rPr lang="en-US" sz="1050" strike="noStrike">
                <a:solidFill>
                  <a:srgbClr val="ffffff"/>
                </a:solidFill>
                <a:latin typeface="Calibri"/>
              </a:rPr>
              <a:t>&lt;number&gt;</a:t>
            </a:fld>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6" name="TextShape 1"/>
          <p:cNvSpPr txBox="1"/>
          <p:nvPr/>
        </p:nvSpPr>
        <p:spPr>
          <a:xfrm>
            <a:off x="1213920" y="1105560"/>
            <a:ext cx="9366120" cy="541080"/>
          </a:xfrm>
          <a:prstGeom prst="rect">
            <a:avLst/>
          </a:prstGeom>
          <a:noFill/>
          <a:ln>
            <a:noFill/>
          </a:ln>
        </p:spPr>
        <p:txBody>
          <a:bodyPr anchor="b"/>
          <a:p>
            <a:pPr>
              <a:lnSpc>
                <a:spcPct val="85000"/>
              </a:lnSpc>
            </a:pPr>
            <a:r>
              <a:rPr lang="en-US" sz="4800" strike="noStrike">
                <a:solidFill>
                  <a:srgbClr val="404040"/>
                </a:solidFill>
                <a:latin typeface="Calibri Light"/>
              </a:rPr>
              <a:t>Hormone Therapy</a:t>
            </a:r>
            <a:endParaRPr/>
          </a:p>
        </p:txBody>
      </p:sp>
      <p:sp>
        <p:nvSpPr>
          <p:cNvPr id="787" name="TextShape 2"/>
          <p:cNvSpPr txBox="1"/>
          <p:nvPr/>
        </p:nvSpPr>
        <p:spPr>
          <a:xfrm>
            <a:off x="1200960" y="1937880"/>
            <a:ext cx="10076400" cy="3894120"/>
          </a:xfrm>
          <a:prstGeom prst="rect">
            <a:avLst/>
          </a:prstGeom>
          <a:noFill/>
          <a:ln>
            <a:noFill/>
          </a:ln>
        </p:spPr>
        <p:txBody>
          <a:bodyPr lIns="0" rIns="0"/>
          <a:p>
            <a:pPr>
              <a:lnSpc>
                <a:spcPct val="100000"/>
              </a:lnSpc>
            </a:pPr>
            <a:r>
              <a:rPr lang="en-US" sz="2600" strike="noStrike">
                <a:solidFill>
                  <a:srgbClr val="404040"/>
                </a:solidFill>
                <a:latin typeface="Calibri"/>
              </a:rPr>
              <a:t>Hormone therapy is accepted in the medical community as a medically necessary intervention for many transgender youth who have been diagnosed with Dysphoria</a:t>
            </a:r>
            <a:endParaRPr/>
          </a:p>
          <a:p>
            <a:pPr algn="ctr">
              <a:lnSpc>
                <a:spcPct val="100000"/>
              </a:lnSpc>
            </a:pPr>
            <a:endParaRPr/>
          </a:p>
          <a:p>
            <a:pPr algn="ctr">
              <a:lnSpc>
                <a:spcPct val="100000"/>
              </a:lnSpc>
            </a:pPr>
            <a:r>
              <a:rPr b="1" i="1" lang="en-US" sz="2600" strike="noStrike">
                <a:solidFill>
                  <a:srgbClr val="404040"/>
                </a:solidFill>
                <a:latin typeface="Calibri"/>
              </a:rPr>
              <a:t>Case law has supported the right of detained youth to receive this medical treatment for Dysphoria</a:t>
            </a:r>
            <a:endParaRPr/>
          </a:p>
        </p:txBody>
      </p:sp>
      <p:sp>
        <p:nvSpPr>
          <p:cNvPr id="788" name="TextShape 3"/>
          <p:cNvSpPr txBox="1"/>
          <p:nvPr/>
        </p:nvSpPr>
        <p:spPr>
          <a:xfrm>
            <a:off x="9900360" y="6459840"/>
            <a:ext cx="1311840" cy="364680"/>
          </a:xfrm>
          <a:prstGeom prst="rect">
            <a:avLst/>
          </a:prstGeom>
          <a:noFill/>
          <a:ln>
            <a:noFill/>
          </a:ln>
        </p:spPr>
        <p:txBody>
          <a:bodyPr anchor="ctr"/>
          <a:p>
            <a:pPr>
              <a:lnSpc>
                <a:spcPct val="100000"/>
              </a:lnSpc>
            </a:pPr>
            <a:fld id="{E575EEC0-CB72-4053-8AEA-181525520BA8}" type="slidenum">
              <a:rPr lang="en-US" sz="1050" strike="noStrike">
                <a:solidFill>
                  <a:srgbClr val="ffffff"/>
                </a:solidFill>
                <a:latin typeface="Calibri"/>
              </a:rPr>
              <a:t>&lt;number&gt;</a:t>
            </a:fld>
            <a:endParaRPr/>
          </a:p>
        </p:txBody>
      </p:sp>
      <p:sp>
        <p:nvSpPr>
          <p:cNvPr id="789" name="CustomShape 4"/>
          <p:cNvSpPr/>
          <p:nvPr/>
        </p:nvSpPr>
        <p:spPr>
          <a:xfrm>
            <a:off x="6603840" y="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790"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791" name="CustomShape 6"/>
          <p:cNvSpPr/>
          <p:nvPr/>
        </p:nvSpPr>
        <p:spPr>
          <a:xfrm>
            <a:off x="7620120" y="6105960"/>
            <a:ext cx="4266720" cy="45540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lang="en-US" sz="800" strike="noStrike">
                <a:solidFill>
                  <a:srgbClr val="404040"/>
                </a:solidFill>
                <a:latin typeface="Arial"/>
              </a:rPr>
              <a:t>World Professional Association for Transgender Health. </a:t>
            </a:r>
            <a:r>
              <a:rPr i="1" lang="en-US" sz="800" strike="noStrike">
                <a:solidFill>
                  <a:srgbClr val="404040"/>
                </a:solidFill>
                <a:latin typeface="Arial"/>
              </a:rPr>
              <a:t>Standards of Care for the Health of Transsexual, Transgender, and Gender Nonconforming People, Seventh Version</a:t>
            </a:r>
            <a:r>
              <a:rPr lang="en-US" sz="800" strike="noStrike">
                <a:solidFill>
                  <a:srgbClr val="404040"/>
                </a:solidFill>
                <a:latin typeface="Arial"/>
              </a:rPr>
              <a:t>, 2001. pg. 22, 13</a:t>
            </a:r>
            <a:endParaRPr/>
          </a:p>
        </p:txBody>
      </p:sp>
    </p:spTree>
  </p:cSld>
  <p:timing>
    <p:tnLst>
      <p:par>
        <p:cTn id="720" dur="indefinite" restart="never" nodeType="tmRoot">
          <p:childTnLst>
            <p:seq>
              <p:cTn id="721" dur="indefinite" nodeType="mainSeq">
                <p:childTnLst>
                  <p:par>
                    <p:cTn id="722" fill="hold">
                      <p:stCondLst>
                        <p:cond delay="indefinite"/>
                      </p:stCondLst>
                      <p:childTnLst>
                        <p:par>
                          <p:cTn id="723" fill="hold">
                            <p:stCondLst>
                              <p:cond delay="0"/>
                            </p:stCondLst>
                            <p:childTnLst>
                              <p:par>
                                <p:cTn id="724" nodeType="clickEffect" fill="hold" presetClass="entr" presetID="22" presetSubtype="4">
                                  <p:stCondLst>
                                    <p:cond delay="0"/>
                                  </p:stCondLst>
                                  <p:childTnLst>
                                    <p:set>
                                      <p:cBhvr>
                                        <p:cTn id="725" dur="1" fill="hold">
                                          <p:stCondLst>
                                            <p:cond delay="0"/>
                                          </p:stCondLst>
                                        </p:cTn>
                                        <p:tgtEl>
                                          <p:spTgt spid="787">
                                            <p:txEl>
                                              <p:pRg st="0" end="157"/>
                                            </p:txEl>
                                          </p:spTgt>
                                        </p:tgtEl>
                                        <p:attrNameLst>
                                          <p:attrName>style.visibility</p:attrName>
                                        </p:attrNameLst>
                                      </p:cBhvr>
                                      <p:to>
                                        <p:strVal val="visible"/>
                                      </p:to>
                                    </p:set>
                                    <p:animEffect filter="wipe(down)" transition="out">
                                      <p:cBhvr additive="repl">
                                        <p:cTn id="726" dur="500"/>
                                        <p:tgtEl>
                                          <p:spTgt spid="787">
                                            <p:txEl>
                                              <p:pRg st="0" end="157"/>
                                            </p:txEl>
                                          </p:spTgt>
                                        </p:tgtEl>
                                      </p:cBhvr>
                                    </p:animEffect>
                                  </p:childTnLst>
                                </p:cTn>
                              </p:par>
                            </p:childTnLst>
                          </p:cTn>
                        </p:par>
                      </p:childTnLst>
                    </p:cTn>
                  </p:par>
                  <p:par>
                    <p:cTn id="727" fill="hold">
                      <p:stCondLst>
                        <p:cond delay="indefinite"/>
                      </p:stCondLst>
                      <p:childTnLst>
                        <p:par>
                          <p:cTn id="728" fill="hold">
                            <p:stCondLst>
                              <p:cond delay="0"/>
                            </p:stCondLst>
                            <p:childTnLst>
                              <p:par>
                                <p:cTn id="729" nodeType="clickEffect" fill="hold" presetClass="entr" presetID="22" presetSubtype="4">
                                  <p:stCondLst>
                                    <p:cond delay="0"/>
                                  </p:stCondLst>
                                  <p:childTnLst>
                                    <p:set>
                                      <p:cBhvr>
                                        <p:cTn id="730" dur="1" fill="hold">
                                          <p:stCondLst>
                                            <p:cond delay="0"/>
                                          </p:stCondLst>
                                        </p:cTn>
                                        <p:tgtEl>
                                          <p:spTgt spid="787">
                                            <p:txEl>
                                              <p:pRg st="158" end="257"/>
                                            </p:txEl>
                                          </p:spTgt>
                                        </p:tgtEl>
                                        <p:attrNameLst>
                                          <p:attrName>style.visibility</p:attrName>
                                        </p:attrNameLst>
                                      </p:cBhvr>
                                      <p:to>
                                        <p:strVal val="visible"/>
                                      </p:to>
                                    </p:set>
                                    <p:animEffect filter="wipe(down)" transition="out">
                                      <p:cBhvr additive="repl">
                                        <p:cTn id="731" dur="500"/>
                                        <p:tgtEl>
                                          <p:spTgt spid="787">
                                            <p:txEl>
                                              <p:pRg st="158" end="25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2"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Surgical Procedures</a:t>
            </a:r>
            <a:endParaRPr/>
          </a:p>
        </p:txBody>
      </p:sp>
      <p:sp>
        <p:nvSpPr>
          <p:cNvPr id="793" name="TextShape 2"/>
          <p:cNvSpPr txBox="1"/>
          <p:nvPr/>
        </p:nvSpPr>
        <p:spPr>
          <a:xfrm>
            <a:off x="1097280" y="1845720"/>
            <a:ext cx="10058040" cy="4023000"/>
          </a:xfrm>
          <a:prstGeom prst="rect">
            <a:avLst/>
          </a:prstGeom>
          <a:noFill/>
          <a:ln>
            <a:noFill/>
          </a:ln>
        </p:spPr>
        <p:txBody>
          <a:bodyPr lIns="0" rIns="0"/>
          <a:p>
            <a:pPr>
              <a:lnSpc>
                <a:spcPct val="100000"/>
              </a:lnSpc>
              <a:buFont typeface="Courier New"/>
              <a:buChar char="o"/>
            </a:pPr>
            <a:r>
              <a:rPr lang="en-US" sz="2600" strike="noStrike">
                <a:solidFill>
                  <a:srgbClr val="404040"/>
                </a:solidFill>
                <a:latin typeface="Calibri"/>
              </a:rPr>
              <a:t>Secondary sex characteristic modification may include breast implantation or removal, facial surgery, etc.</a:t>
            </a:r>
            <a:endParaRPr/>
          </a:p>
          <a:p>
            <a:pPr>
              <a:lnSpc>
                <a:spcPct val="100000"/>
              </a:lnSpc>
              <a:buFont typeface="Courier New"/>
              <a:buChar char="o"/>
            </a:pPr>
            <a:r>
              <a:rPr lang="en-US" sz="2600" strike="noStrike">
                <a:solidFill>
                  <a:srgbClr val="404040"/>
                </a:solidFill>
                <a:latin typeface="Calibri"/>
              </a:rPr>
              <a:t>Primary sex characteristic modification changes genitalia </a:t>
            </a:r>
            <a:endParaRPr/>
          </a:p>
          <a:p>
            <a:pPr>
              <a:lnSpc>
                <a:spcPct val="100000"/>
              </a:lnSpc>
              <a:buFont typeface="Courier New"/>
              <a:buChar char="o"/>
            </a:pPr>
            <a:r>
              <a:rPr lang="en-US" sz="2600" strike="noStrike">
                <a:solidFill>
                  <a:srgbClr val="404040"/>
                </a:solidFill>
                <a:latin typeface="Calibri"/>
              </a:rPr>
              <a:t>For a certain sub-section of youth diagnosed with Dysphoria, "relief from gender dysphoria cannot be achieved without modification of their primary and/or secondary sex characteristics to establish greater congruence with their gender identity".</a:t>
            </a:r>
            <a:endParaRPr/>
          </a:p>
          <a:p>
            <a:pPr>
              <a:lnSpc>
                <a:spcPct val="100000"/>
              </a:lnSpc>
            </a:pPr>
            <a:endParaRPr/>
          </a:p>
        </p:txBody>
      </p:sp>
      <p:sp>
        <p:nvSpPr>
          <p:cNvPr id="794"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795" name="TextShape 4"/>
          <p:cNvSpPr txBox="1"/>
          <p:nvPr/>
        </p:nvSpPr>
        <p:spPr>
          <a:xfrm>
            <a:off x="9900360" y="6459840"/>
            <a:ext cx="1311840" cy="364680"/>
          </a:xfrm>
          <a:prstGeom prst="rect">
            <a:avLst/>
          </a:prstGeom>
          <a:noFill/>
          <a:ln>
            <a:noFill/>
          </a:ln>
        </p:spPr>
        <p:txBody>
          <a:bodyPr anchor="ctr"/>
          <a:p>
            <a:pPr>
              <a:lnSpc>
                <a:spcPct val="100000"/>
              </a:lnSpc>
            </a:pPr>
            <a:fld id="{53DAE525-CC23-4026-A7AE-ABCAF589FA51}" type="slidenum">
              <a:rPr lang="en-US" sz="1050" strike="noStrike">
                <a:solidFill>
                  <a:srgbClr val="ffffff"/>
                </a:solidFill>
                <a:latin typeface="Calibri"/>
              </a:rPr>
              <a:t>&lt;number&gt;</a:t>
            </a:fld>
            <a:endParaRPr/>
          </a:p>
        </p:txBody>
      </p:sp>
      <p:sp>
        <p:nvSpPr>
          <p:cNvPr id="796" name="CustomShape 5"/>
          <p:cNvSpPr/>
          <p:nvPr/>
        </p:nvSpPr>
        <p:spPr>
          <a:xfrm>
            <a:off x="6603840" y="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797" name="CustomShape 6"/>
          <p:cNvSpPr/>
          <p:nvPr/>
        </p:nvSpPr>
        <p:spPr>
          <a:xfrm>
            <a:off x="7620120" y="6105960"/>
            <a:ext cx="4266720" cy="45540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lang="en-US" sz="800" strike="noStrike">
                <a:solidFill>
                  <a:srgbClr val="404040"/>
                </a:solidFill>
                <a:latin typeface="Arial"/>
              </a:rPr>
              <a:t>World Professional Association for Transgender Health. </a:t>
            </a:r>
            <a:r>
              <a:rPr i="1" lang="en-US" sz="800" strike="noStrike">
                <a:solidFill>
                  <a:srgbClr val="404040"/>
                </a:solidFill>
                <a:latin typeface="Arial"/>
              </a:rPr>
              <a:t>Standards of Care for the Health of Transsexual, Transgender, and Gender Nonconforming People, Seventh Version</a:t>
            </a:r>
            <a:r>
              <a:rPr lang="en-US" sz="800" strike="noStrike">
                <a:solidFill>
                  <a:srgbClr val="404040"/>
                </a:solidFill>
                <a:latin typeface="Arial"/>
              </a:rPr>
              <a:t>, 2012</a:t>
            </a:r>
            <a:endParaRPr/>
          </a:p>
        </p:txBody>
      </p:sp>
    </p:spTree>
  </p:cSld>
  <p:timing>
    <p:tnLst>
      <p:par>
        <p:cTn id="732" dur="indefinite" restart="never" nodeType="tmRoot">
          <p:childTnLst>
            <p:seq>
              <p:cTn id="733" dur="indefinite" nodeType="mainSeq">
                <p:childTnLst>
                  <p:par>
                    <p:cTn id="734" fill="hold">
                      <p:stCondLst>
                        <p:cond delay="indefinite"/>
                      </p:stCondLst>
                      <p:childTnLst>
                        <p:par>
                          <p:cTn id="735" fill="hold">
                            <p:stCondLst>
                              <p:cond delay="0"/>
                            </p:stCondLst>
                            <p:childTnLst>
                              <p:par>
                                <p:cTn id="736" nodeType="clickEffect" fill="hold" presetClass="entr" presetID="10">
                                  <p:stCondLst>
                                    <p:cond delay="0"/>
                                  </p:stCondLst>
                                  <p:childTnLst>
                                    <p:set>
                                      <p:cBhvr>
                                        <p:cTn id="737" dur="1" fill="hold">
                                          <p:stCondLst>
                                            <p:cond delay="0"/>
                                          </p:stCondLst>
                                        </p:cTn>
                                        <p:tgtEl>
                                          <p:spTgt spid="793">
                                            <p:txEl>
                                              <p:pRg st="0" end="107"/>
                                            </p:txEl>
                                          </p:spTgt>
                                        </p:tgtEl>
                                        <p:attrNameLst>
                                          <p:attrName>style.visibility</p:attrName>
                                        </p:attrNameLst>
                                      </p:cBhvr>
                                      <p:to>
                                        <p:strVal val="visible"/>
                                      </p:to>
                                    </p:set>
                                    <p:animEffect filter="fade" transition="in">
                                      <p:cBhvr additive="repl">
                                        <p:cTn id="738" dur="500"/>
                                        <p:tgtEl>
                                          <p:spTgt spid="793">
                                            <p:txEl>
                                              <p:pRg st="0" end="107"/>
                                            </p:txEl>
                                          </p:spTgt>
                                        </p:tgtEl>
                                      </p:cBhvr>
                                    </p:animEffect>
                                  </p:childTnLst>
                                </p:cTn>
                              </p:par>
                            </p:childTnLst>
                          </p:cTn>
                        </p:par>
                      </p:childTnLst>
                    </p:cTn>
                  </p:par>
                  <p:par>
                    <p:cTn id="739" fill="hold">
                      <p:stCondLst>
                        <p:cond delay="indefinite"/>
                      </p:stCondLst>
                      <p:childTnLst>
                        <p:par>
                          <p:cTn id="740" fill="hold">
                            <p:stCondLst>
                              <p:cond delay="0"/>
                            </p:stCondLst>
                            <p:childTnLst>
                              <p:par>
                                <p:cTn id="741" nodeType="clickEffect" fill="hold" presetClass="entr" presetID="10">
                                  <p:stCondLst>
                                    <p:cond delay="0"/>
                                  </p:stCondLst>
                                  <p:childTnLst>
                                    <p:set>
                                      <p:cBhvr>
                                        <p:cTn id="742" dur="1" fill="hold">
                                          <p:stCondLst>
                                            <p:cond delay="0"/>
                                          </p:stCondLst>
                                        </p:cTn>
                                        <p:tgtEl>
                                          <p:spTgt spid="793">
                                            <p:txEl>
                                              <p:pRg st="107" end="166"/>
                                            </p:txEl>
                                          </p:spTgt>
                                        </p:tgtEl>
                                        <p:attrNameLst>
                                          <p:attrName>style.visibility</p:attrName>
                                        </p:attrNameLst>
                                      </p:cBhvr>
                                      <p:to>
                                        <p:strVal val="visible"/>
                                      </p:to>
                                    </p:set>
                                    <p:animEffect filter="fade" transition="in">
                                      <p:cBhvr additive="repl">
                                        <p:cTn id="743" dur="500"/>
                                        <p:tgtEl>
                                          <p:spTgt spid="793">
                                            <p:txEl>
                                              <p:pRg st="107" end="166"/>
                                            </p:txEl>
                                          </p:spTgt>
                                        </p:tgtEl>
                                      </p:cBhvr>
                                    </p:animEffect>
                                  </p:childTnLst>
                                </p:cTn>
                              </p:par>
                            </p:childTnLst>
                          </p:cTn>
                        </p:par>
                      </p:childTnLst>
                    </p:cTn>
                  </p:par>
                  <p:par>
                    <p:cTn id="744" fill="hold">
                      <p:stCondLst>
                        <p:cond delay="indefinite"/>
                      </p:stCondLst>
                      <p:childTnLst>
                        <p:par>
                          <p:cTn id="745" fill="hold">
                            <p:stCondLst>
                              <p:cond delay="0"/>
                            </p:stCondLst>
                            <p:childTnLst>
                              <p:par>
                                <p:cTn id="746" nodeType="clickEffect" fill="hold" presetClass="entr" presetID="10">
                                  <p:stCondLst>
                                    <p:cond delay="0"/>
                                  </p:stCondLst>
                                  <p:childTnLst>
                                    <p:set>
                                      <p:cBhvr>
                                        <p:cTn id="747" dur="1" fill="hold">
                                          <p:stCondLst>
                                            <p:cond delay="0"/>
                                          </p:stCondLst>
                                        </p:cTn>
                                        <p:tgtEl>
                                          <p:spTgt spid="793">
                                            <p:txEl>
                                              <p:pRg st="166" end="412"/>
                                            </p:txEl>
                                          </p:spTgt>
                                        </p:tgtEl>
                                        <p:attrNameLst>
                                          <p:attrName>style.visibility</p:attrName>
                                        </p:attrNameLst>
                                      </p:cBhvr>
                                      <p:to>
                                        <p:strVal val="visible"/>
                                      </p:to>
                                    </p:set>
                                    <p:animEffect filter="fade" transition="in">
                                      <p:cBhvr additive="repl">
                                        <p:cTn id="748" dur="500"/>
                                        <p:tgtEl>
                                          <p:spTgt spid="793">
                                            <p:txEl>
                                              <p:pRg st="166" end="41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8"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Surgical Procedures</a:t>
            </a:r>
            <a:endParaRPr/>
          </a:p>
        </p:txBody>
      </p:sp>
      <p:sp>
        <p:nvSpPr>
          <p:cNvPr id="799" name="TextShape 2"/>
          <p:cNvSpPr txBox="1"/>
          <p:nvPr/>
        </p:nvSpPr>
        <p:spPr>
          <a:xfrm>
            <a:off x="1097280" y="1845720"/>
            <a:ext cx="10058040" cy="4023000"/>
          </a:xfrm>
          <a:prstGeom prst="rect">
            <a:avLst/>
          </a:prstGeom>
          <a:noFill/>
          <a:ln>
            <a:noFill/>
          </a:ln>
        </p:spPr>
        <p:txBody>
          <a:bodyPr lIns="0" rIns="0"/>
          <a:p>
            <a:pPr>
              <a:lnSpc>
                <a:spcPct val="100000"/>
              </a:lnSpc>
            </a:pPr>
            <a:r>
              <a:rPr lang="en-US" sz="2600" strike="noStrike">
                <a:solidFill>
                  <a:srgbClr val="404040"/>
                </a:solidFill>
                <a:latin typeface="Calibri"/>
              </a:rPr>
              <a:t>Genital surgery should not take place until an individual has reached the </a:t>
            </a:r>
            <a:r>
              <a:rPr b="1" lang="en-US" sz="2600" strike="noStrike">
                <a:solidFill>
                  <a:srgbClr val="404040"/>
                </a:solidFill>
                <a:latin typeface="Calibri"/>
              </a:rPr>
              <a:t>legal age of majority to give consent</a:t>
            </a:r>
            <a:r>
              <a:rPr lang="en-US" sz="2600" strike="noStrike">
                <a:solidFill>
                  <a:srgbClr val="404040"/>
                </a:solidFill>
                <a:latin typeface="Calibri"/>
              </a:rPr>
              <a:t>; and patients have lived for at least one continuous year in the gender role congruent with their gender identity</a:t>
            </a:r>
            <a:endParaRPr/>
          </a:p>
          <a:p>
            <a:pPr>
              <a:lnSpc>
                <a:spcPct val="90000"/>
              </a:lnSpc>
            </a:pPr>
            <a:endParaRPr/>
          </a:p>
        </p:txBody>
      </p:sp>
      <p:sp>
        <p:nvSpPr>
          <p:cNvPr id="800" name="TextShape 3"/>
          <p:cNvSpPr txBox="1"/>
          <p:nvPr/>
        </p:nvSpPr>
        <p:spPr>
          <a:xfrm>
            <a:off x="9900360" y="6459840"/>
            <a:ext cx="1311840" cy="364680"/>
          </a:xfrm>
          <a:prstGeom prst="rect">
            <a:avLst/>
          </a:prstGeom>
          <a:noFill/>
          <a:ln>
            <a:noFill/>
          </a:ln>
        </p:spPr>
        <p:txBody>
          <a:bodyPr anchor="ctr"/>
          <a:p>
            <a:pPr>
              <a:lnSpc>
                <a:spcPct val="100000"/>
              </a:lnSpc>
            </a:pPr>
            <a:fld id="{A9977666-11B2-40ED-A92C-A0E378C0B99B}" type="slidenum">
              <a:rPr lang="en-US" sz="1050" strike="noStrike">
                <a:solidFill>
                  <a:srgbClr val="ffffff"/>
                </a:solidFill>
                <a:latin typeface="Calibri"/>
              </a:rPr>
              <a:t>&lt;number&gt;</a:t>
            </a:fld>
            <a:endParaRPr/>
          </a:p>
        </p:txBody>
      </p:sp>
      <p:sp>
        <p:nvSpPr>
          <p:cNvPr id="801" name="CustomShape 4"/>
          <p:cNvSpPr/>
          <p:nvPr/>
        </p:nvSpPr>
        <p:spPr>
          <a:xfrm>
            <a:off x="6477120" y="0"/>
            <a:ext cx="3085560" cy="538200"/>
          </a:xfrm>
          <a:prstGeom prst="rect">
            <a:avLst/>
          </a:prstGeom>
          <a:noFill/>
          <a:ln>
            <a:noFill/>
          </a:ln>
        </p:spPr>
        <p:style>
          <a:lnRef idx="0"/>
          <a:fillRef idx="0"/>
          <a:effectRef idx="0"/>
          <a:fontRef idx="minor"/>
        </p:style>
        <p:txBody>
          <a:bodyPr anchor="ctr"/>
          <a:p>
            <a:pPr algn="r">
              <a:lnSpc>
                <a:spcPct val="100000"/>
              </a:lnSpc>
            </a:pPr>
            <a:r>
              <a:rPr lang="en-US" sz="1200" strike="noStrike">
                <a:solidFill>
                  <a:srgbClr val="fefefe"/>
                </a:solidFill>
                <a:latin typeface="Arial"/>
              </a:rPr>
              <a:t>The Moss Group, Inc. in cooperative agreement with NIC TA No. </a:t>
            </a:r>
            <a:r>
              <a:rPr lang="en-US" sz="1200" strike="noStrike">
                <a:solidFill>
                  <a:srgbClr val="ffffff"/>
                </a:solidFill>
                <a:latin typeface="Arial"/>
              </a:rPr>
              <a:t>12C1024 </a:t>
            </a:r>
            <a:endParaRPr/>
          </a:p>
        </p:txBody>
      </p:sp>
      <p:sp>
        <p:nvSpPr>
          <p:cNvPr id="802" name="CustomShape 5"/>
          <p:cNvSpPr/>
          <p:nvPr/>
        </p:nvSpPr>
        <p:spPr>
          <a:xfrm>
            <a:off x="7620120" y="6105960"/>
            <a:ext cx="4266720" cy="45540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lang="en-US" sz="800" strike="noStrike">
                <a:solidFill>
                  <a:srgbClr val="404040"/>
                </a:solidFill>
                <a:latin typeface="Arial"/>
              </a:rPr>
              <a:t>World Professional Association for Transgender Health. </a:t>
            </a:r>
            <a:r>
              <a:rPr i="1" lang="en-US" sz="800" strike="noStrike">
                <a:solidFill>
                  <a:srgbClr val="404040"/>
                </a:solidFill>
                <a:latin typeface="Arial"/>
              </a:rPr>
              <a:t>Standards of Care for the Health of Transsexual, Transgender, and Gender Nonconforming People, Seventh Version</a:t>
            </a:r>
            <a:r>
              <a:rPr lang="en-US" sz="800" strike="noStrike">
                <a:solidFill>
                  <a:srgbClr val="404040"/>
                </a:solidFill>
                <a:latin typeface="Arial"/>
              </a:rPr>
              <a:t>, 2012</a:t>
            </a:r>
            <a:endParaRPr/>
          </a:p>
        </p:txBody>
      </p:sp>
      <p:sp>
        <p:nvSpPr>
          <p:cNvPr id="803" name="TextShape 6"/>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sld>
</file>

<file path=ppt/slides/slide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04"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Psychotherapy</a:t>
            </a:r>
            <a:endParaRPr/>
          </a:p>
        </p:txBody>
      </p:sp>
      <p:sp>
        <p:nvSpPr>
          <p:cNvPr id="805" name="TextShape 2"/>
          <p:cNvSpPr txBox="1"/>
          <p:nvPr/>
        </p:nvSpPr>
        <p:spPr>
          <a:xfrm>
            <a:off x="1097280" y="1845720"/>
            <a:ext cx="10058040" cy="4023000"/>
          </a:xfrm>
          <a:prstGeom prst="rect">
            <a:avLst/>
          </a:prstGeom>
          <a:noFill/>
          <a:ln>
            <a:noFill/>
          </a:ln>
        </p:spPr>
        <p:txBody>
          <a:bodyPr lIns="0" rIns="0"/>
          <a:p>
            <a:pPr>
              <a:lnSpc>
                <a:spcPct val="100000"/>
              </a:lnSpc>
            </a:pPr>
            <a:r>
              <a:rPr lang="en-US" sz="2600" strike="noStrike">
                <a:solidFill>
                  <a:srgbClr val="404040"/>
                </a:solidFill>
                <a:latin typeface="Calibri"/>
              </a:rPr>
              <a:t>Psychotherapy can be defined as the process of treating psychological disorders and mental distress by an appropriately trained and licensed professional.</a:t>
            </a:r>
            <a:endParaRPr/>
          </a:p>
          <a:p>
            <a:pPr>
              <a:lnSpc>
                <a:spcPct val="100000"/>
              </a:lnSpc>
            </a:pPr>
            <a:r>
              <a:rPr lang="en-US" sz="2600" strike="noStrike">
                <a:solidFill>
                  <a:srgbClr val="404040"/>
                </a:solidFill>
                <a:latin typeface="Calibri"/>
              </a:rPr>
              <a:t>Psychotherapy provides support to the transgender individual before, during, and after other treatments. </a:t>
            </a:r>
            <a:endParaRPr/>
          </a:p>
          <a:p>
            <a:pPr>
              <a:lnSpc>
                <a:spcPct val="100000"/>
              </a:lnSpc>
            </a:pPr>
            <a:endParaRPr/>
          </a:p>
          <a:p>
            <a:pPr>
              <a:lnSpc>
                <a:spcPct val="100000"/>
              </a:lnSpc>
            </a:pPr>
            <a:endParaRPr/>
          </a:p>
        </p:txBody>
      </p:sp>
      <p:sp>
        <p:nvSpPr>
          <p:cNvPr id="806"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807" name="TextShape 4"/>
          <p:cNvSpPr txBox="1"/>
          <p:nvPr/>
        </p:nvSpPr>
        <p:spPr>
          <a:xfrm>
            <a:off x="9900360" y="6459840"/>
            <a:ext cx="1311840" cy="364680"/>
          </a:xfrm>
          <a:prstGeom prst="rect">
            <a:avLst/>
          </a:prstGeom>
          <a:noFill/>
          <a:ln>
            <a:noFill/>
          </a:ln>
        </p:spPr>
        <p:txBody>
          <a:bodyPr anchor="ctr"/>
          <a:p>
            <a:pPr>
              <a:lnSpc>
                <a:spcPct val="100000"/>
              </a:lnSpc>
            </a:pPr>
            <a:fld id="{706A51DB-496F-41A6-A846-CA81E6C2B328}" type="slidenum">
              <a:rPr lang="en-US" sz="1050" strike="noStrike">
                <a:solidFill>
                  <a:srgbClr val="ffffff"/>
                </a:solidFill>
                <a:latin typeface="Calibri"/>
              </a:rPr>
              <a:t>&lt;number&gt;</a:t>
            </a:fld>
            <a:endParaRPr/>
          </a:p>
        </p:txBody>
      </p:sp>
      <p:sp>
        <p:nvSpPr>
          <p:cNvPr id="808" name="CustomShape 5"/>
          <p:cNvSpPr/>
          <p:nvPr/>
        </p:nvSpPr>
        <p:spPr>
          <a:xfrm>
            <a:off x="6603840" y="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809" name="CustomShape 6"/>
          <p:cNvSpPr/>
          <p:nvPr/>
        </p:nvSpPr>
        <p:spPr>
          <a:xfrm>
            <a:off x="7620120" y="6105960"/>
            <a:ext cx="4266720" cy="45540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lang="en-US" sz="800" strike="noStrike">
                <a:solidFill>
                  <a:srgbClr val="404040"/>
                </a:solidFill>
                <a:latin typeface="Arial"/>
              </a:rPr>
              <a:t>World Professional Association for Transgender Health. </a:t>
            </a:r>
            <a:r>
              <a:rPr i="1" lang="en-US" sz="800" strike="noStrike">
                <a:solidFill>
                  <a:srgbClr val="404040"/>
                </a:solidFill>
                <a:latin typeface="Arial"/>
              </a:rPr>
              <a:t>Standards of Care for the Health of Transsexual, Transgender, and Gender Nonconforming People, Seventh Version</a:t>
            </a:r>
            <a:r>
              <a:rPr lang="en-US" sz="800" strike="noStrike">
                <a:solidFill>
                  <a:srgbClr val="404040"/>
                </a:solidFill>
                <a:latin typeface="Arial"/>
              </a:rPr>
              <a:t>, 2001. pg. 22, 13</a:t>
            </a:r>
            <a:endParaRPr/>
          </a:p>
        </p:txBody>
      </p:sp>
      <p:pic>
        <p:nvPicPr>
          <p:cNvPr id="810" name="Picture 11" descr=""/>
          <p:cNvPicPr/>
          <p:nvPr/>
        </p:nvPicPr>
        <p:blipFill>
          <a:blip r:embed="rId1"/>
          <a:stretch/>
        </p:blipFill>
        <p:spPr>
          <a:xfrm>
            <a:off x="4117320" y="3796200"/>
            <a:ext cx="2486160" cy="2486160"/>
          </a:xfrm>
          <a:prstGeom prst="rect">
            <a:avLst/>
          </a:prstGeom>
          <a:ln>
            <a:noFill/>
          </a:ln>
        </p:spPr>
      </p:pic>
    </p:spTree>
  </p:cSld>
  <p:timing>
    <p:tnLst>
      <p:par>
        <p:cTn id="749" dur="indefinite" restart="never" nodeType="tmRoot">
          <p:childTnLst>
            <p:seq>
              <p:cTn id="750" dur="indefinite" nodeType="mainSeq">
                <p:childTnLst>
                  <p:par>
                    <p:cTn id="751" fill="hold">
                      <p:stCondLst>
                        <p:cond delay="indefinite"/>
                      </p:stCondLst>
                      <p:childTnLst>
                        <p:par>
                          <p:cTn id="752" fill="hold">
                            <p:stCondLst>
                              <p:cond delay="0"/>
                            </p:stCondLst>
                            <p:childTnLst>
                              <p:par>
                                <p:cTn id="753" nodeType="clickEffect" fill="hold" presetClass="entr" presetID="22" presetSubtype="4">
                                  <p:stCondLst>
                                    <p:cond delay="0"/>
                                  </p:stCondLst>
                                  <p:childTnLst>
                                    <p:set>
                                      <p:cBhvr>
                                        <p:cTn id="754" dur="1" fill="hold">
                                          <p:stCondLst>
                                            <p:cond delay="0"/>
                                          </p:stCondLst>
                                        </p:cTn>
                                        <p:tgtEl>
                                          <p:spTgt spid="805">
                                            <p:txEl>
                                              <p:pRg st="0" end="155"/>
                                            </p:txEl>
                                          </p:spTgt>
                                        </p:tgtEl>
                                        <p:attrNameLst>
                                          <p:attrName>style.visibility</p:attrName>
                                        </p:attrNameLst>
                                      </p:cBhvr>
                                      <p:to>
                                        <p:strVal val="visible"/>
                                      </p:to>
                                    </p:set>
                                    <p:animEffect filter="wipe(down)" transition="out">
                                      <p:cBhvr additive="repl">
                                        <p:cTn id="755" dur="500"/>
                                        <p:tgtEl>
                                          <p:spTgt spid="805">
                                            <p:txEl>
                                              <p:pRg st="0" end="155"/>
                                            </p:txEl>
                                          </p:spTgt>
                                        </p:tgtEl>
                                      </p:cBhvr>
                                    </p:animEffect>
                                  </p:childTnLst>
                                </p:cTn>
                              </p:par>
                            </p:childTnLst>
                          </p:cTn>
                        </p:par>
                      </p:childTnLst>
                    </p:cTn>
                  </p:par>
                  <p:par>
                    <p:cTn id="756" fill="hold">
                      <p:stCondLst>
                        <p:cond delay="indefinite"/>
                      </p:stCondLst>
                      <p:childTnLst>
                        <p:par>
                          <p:cTn id="757" fill="hold">
                            <p:stCondLst>
                              <p:cond delay="0"/>
                            </p:stCondLst>
                            <p:childTnLst>
                              <p:par>
                                <p:cTn id="758" nodeType="clickEffect" fill="hold" presetClass="entr" presetID="22" presetSubtype="4">
                                  <p:stCondLst>
                                    <p:cond delay="0"/>
                                  </p:stCondLst>
                                  <p:childTnLst>
                                    <p:set>
                                      <p:cBhvr>
                                        <p:cTn id="759" dur="1" fill="hold">
                                          <p:stCondLst>
                                            <p:cond delay="0"/>
                                          </p:stCondLst>
                                        </p:cTn>
                                        <p:tgtEl>
                                          <p:spTgt spid="805">
                                            <p:txEl>
                                              <p:pRg st="155" end="261"/>
                                            </p:txEl>
                                          </p:spTgt>
                                        </p:tgtEl>
                                        <p:attrNameLst>
                                          <p:attrName>style.visibility</p:attrName>
                                        </p:attrNameLst>
                                      </p:cBhvr>
                                      <p:to>
                                        <p:strVal val="visible"/>
                                      </p:to>
                                    </p:set>
                                    <p:animEffect filter="wipe(down)" transition="out">
                                      <p:cBhvr additive="repl">
                                        <p:cTn id="760" dur="500"/>
                                        <p:tgtEl>
                                          <p:spTgt spid="805">
                                            <p:txEl>
                                              <p:pRg st="155" end="26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1" name="TextShape 1"/>
          <p:cNvSpPr txBox="1"/>
          <p:nvPr/>
        </p:nvSpPr>
        <p:spPr>
          <a:xfrm>
            <a:off x="1117440" y="1027800"/>
            <a:ext cx="9639720" cy="724680"/>
          </a:xfrm>
          <a:prstGeom prst="rect">
            <a:avLst/>
          </a:prstGeom>
          <a:noFill/>
          <a:ln>
            <a:noFill/>
          </a:ln>
        </p:spPr>
        <p:txBody>
          <a:bodyPr anchor="b"/>
          <a:p>
            <a:pPr>
              <a:lnSpc>
                <a:spcPct val="85000"/>
              </a:lnSpc>
            </a:pPr>
            <a:r>
              <a:rPr lang="en-US" sz="4800" strike="noStrike">
                <a:solidFill>
                  <a:srgbClr val="404040"/>
                </a:solidFill>
                <a:latin typeface="Calibri Light"/>
              </a:rPr>
              <a:t>Practitioner Qualifications</a:t>
            </a:r>
            <a:endParaRPr/>
          </a:p>
        </p:txBody>
      </p:sp>
      <p:sp>
        <p:nvSpPr>
          <p:cNvPr id="812" name="TextShape 2"/>
          <p:cNvSpPr txBox="1"/>
          <p:nvPr/>
        </p:nvSpPr>
        <p:spPr>
          <a:xfrm>
            <a:off x="9900360" y="6459840"/>
            <a:ext cx="1311840" cy="364680"/>
          </a:xfrm>
          <a:prstGeom prst="rect">
            <a:avLst/>
          </a:prstGeom>
          <a:noFill/>
          <a:ln>
            <a:noFill/>
          </a:ln>
        </p:spPr>
        <p:txBody>
          <a:bodyPr anchor="ctr"/>
          <a:p>
            <a:pPr>
              <a:lnSpc>
                <a:spcPct val="100000"/>
              </a:lnSpc>
            </a:pPr>
            <a:fld id="{6615E3B6-6CA2-4595-A14D-6BE27EF7A8D9}" type="slidenum">
              <a:rPr lang="en-US" sz="1050" strike="noStrike">
                <a:solidFill>
                  <a:srgbClr val="ffffff"/>
                </a:solidFill>
                <a:latin typeface="Calibri"/>
              </a:rPr>
              <a:t>&lt;number&gt;</a:t>
            </a:fld>
            <a:endParaRPr/>
          </a:p>
        </p:txBody>
      </p:sp>
      <p:sp>
        <p:nvSpPr>
          <p:cNvPr id="813" name="TextShape 3"/>
          <p:cNvSpPr txBox="1"/>
          <p:nvPr/>
        </p:nvSpPr>
        <p:spPr>
          <a:xfrm>
            <a:off x="1149480" y="3641760"/>
            <a:ext cx="10062720" cy="2336040"/>
          </a:xfrm>
          <a:prstGeom prst="rect">
            <a:avLst/>
          </a:prstGeom>
          <a:noFill/>
          <a:ln>
            <a:noFill/>
          </a:ln>
        </p:spPr>
        <p:txBody>
          <a:bodyPr anchor="ctr"/>
          <a:p>
            <a:endParaRPr/>
          </a:p>
          <a:p>
            <a:endParaRPr/>
          </a:p>
          <a:p>
            <a:endParaRPr/>
          </a:p>
          <a:p>
            <a:endParaRPr/>
          </a:p>
          <a:p>
            <a:pPr>
              <a:lnSpc>
                <a:spcPct val="100000"/>
              </a:lnSpc>
            </a:pPr>
            <a:endParaRPr/>
          </a:p>
        </p:txBody>
      </p:sp>
      <p:sp>
        <p:nvSpPr>
          <p:cNvPr id="814" name="CustomShape 4"/>
          <p:cNvSpPr/>
          <p:nvPr/>
        </p:nvSpPr>
        <p:spPr>
          <a:xfrm>
            <a:off x="1117440" y="1718280"/>
            <a:ext cx="10362960" cy="4781880"/>
          </a:xfrm>
          <a:prstGeom prst="rect">
            <a:avLst/>
          </a:prstGeom>
          <a:noFill/>
          <a:ln>
            <a:noFill/>
          </a:ln>
        </p:spPr>
        <p:style>
          <a:lnRef idx="0"/>
          <a:fillRef idx="0"/>
          <a:effectRef idx="0"/>
          <a:fontRef idx="minor"/>
        </p:style>
        <p:txBody>
          <a:bodyPr lIns="90000" rIns="90000" tIns="45000" bIns="45000"/>
          <a:p>
            <a:pPr>
              <a:lnSpc>
                <a:spcPct val="100000"/>
              </a:lnSpc>
            </a:pPr>
            <a:r>
              <a:rPr lang="en-US" sz="2600" strike="noStrike">
                <a:solidFill>
                  <a:srgbClr val="404040"/>
                </a:solidFill>
                <a:latin typeface="Calibri"/>
              </a:rPr>
              <a:t>The World Professional Association for Transgender Health (WPATH) recommends the following minimum credentials for mental health professionals who assess, refer, and offer therapy to children and adolescents with gender dysphoria:</a:t>
            </a:r>
            <a:endParaRPr/>
          </a:p>
          <a:p>
            <a:pPr>
              <a:lnSpc>
                <a:spcPct val="100000"/>
              </a:lnSpc>
            </a:pPr>
            <a:endParaRPr/>
          </a:p>
          <a:p>
            <a:pPr lvl="1">
              <a:lnSpc>
                <a:spcPct val="100000"/>
              </a:lnSpc>
              <a:buFont typeface="Courier New"/>
              <a:buChar char="o"/>
            </a:pPr>
            <a:r>
              <a:rPr lang="en-US" sz="2600" strike="noStrike">
                <a:solidFill>
                  <a:srgbClr val="404040"/>
                </a:solidFill>
                <a:latin typeface="Calibri"/>
              </a:rPr>
              <a:t>A master’s degree or its equivalent in a clinical behavioral science field. </a:t>
            </a:r>
            <a:r>
              <a:rPr lang="en-US" sz="2600" strike="noStrike">
                <a:solidFill>
                  <a:srgbClr val="404040"/>
                </a:solidFill>
                <a:latin typeface="Calibri"/>
              </a:rPr>
              <a:t>
</a:t>
            </a:r>
            <a:endParaRPr/>
          </a:p>
          <a:p>
            <a:pPr lvl="1">
              <a:lnSpc>
                <a:spcPct val="100000"/>
              </a:lnSpc>
              <a:buFont typeface="Courier New"/>
              <a:buChar char="o"/>
            </a:pPr>
            <a:r>
              <a:rPr lang="en-US" sz="2600" strike="noStrike">
                <a:solidFill>
                  <a:srgbClr val="404040"/>
                </a:solidFill>
                <a:latin typeface="Calibri"/>
              </a:rPr>
              <a:t>Competence in using the </a:t>
            </a:r>
            <a:r>
              <a:rPr i="1" lang="en-US" sz="2600" strike="noStrike">
                <a:solidFill>
                  <a:srgbClr val="404040"/>
                </a:solidFill>
                <a:latin typeface="Calibri"/>
              </a:rPr>
              <a:t>Diagnostic Statistical Manual of Mental Disorders </a:t>
            </a:r>
            <a:r>
              <a:rPr lang="en-US" sz="2600" strike="noStrike">
                <a:solidFill>
                  <a:srgbClr val="404040"/>
                </a:solidFill>
                <a:latin typeface="Calibri"/>
              </a:rPr>
              <a:t>and/or the </a:t>
            </a:r>
            <a:r>
              <a:rPr i="1" lang="en-US" sz="2600" strike="noStrike">
                <a:solidFill>
                  <a:srgbClr val="404040"/>
                </a:solidFill>
                <a:latin typeface="Calibri"/>
              </a:rPr>
              <a:t>International Classification of Diseases </a:t>
            </a:r>
            <a:r>
              <a:rPr lang="en-US" sz="2600" strike="noStrike">
                <a:solidFill>
                  <a:srgbClr val="404040"/>
                </a:solidFill>
                <a:latin typeface="Calibri"/>
              </a:rPr>
              <a:t>for diagnostic purposes. </a:t>
            </a:r>
            <a:endParaRPr/>
          </a:p>
          <a:p>
            <a:pPr>
              <a:lnSpc>
                <a:spcPct val="100000"/>
              </a:lnSpc>
            </a:pPr>
            <a:endParaRPr/>
          </a:p>
          <a:p>
            <a:pPr>
              <a:lnSpc>
                <a:spcPct val="100000"/>
              </a:lnSpc>
            </a:pPr>
            <a:endParaRPr/>
          </a:p>
        </p:txBody>
      </p:sp>
      <p:sp>
        <p:nvSpPr>
          <p:cNvPr id="815" name="CustomShape 5"/>
          <p:cNvSpPr/>
          <p:nvPr/>
        </p:nvSpPr>
        <p:spPr>
          <a:xfrm>
            <a:off x="6603840" y="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816" name="TextShape 6"/>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817" name="CustomShape 7"/>
          <p:cNvSpPr/>
          <p:nvPr/>
        </p:nvSpPr>
        <p:spPr>
          <a:xfrm>
            <a:off x="7620120" y="6105960"/>
            <a:ext cx="4266720" cy="45540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lang="en-US" sz="800" strike="noStrike">
                <a:solidFill>
                  <a:srgbClr val="404040"/>
                </a:solidFill>
                <a:latin typeface="Arial"/>
              </a:rPr>
              <a:t>World Professional Association for Transgender Health. </a:t>
            </a:r>
            <a:r>
              <a:rPr i="1" lang="en-US" sz="800" strike="noStrike">
                <a:solidFill>
                  <a:srgbClr val="404040"/>
                </a:solidFill>
                <a:latin typeface="Arial"/>
              </a:rPr>
              <a:t>Standards of Care for the Health of Transsexual, Transgender, and Gender Nonconforming People, Seventh Version</a:t>
            </a:r>
            <a:r>
              <a:rPr lang="en-US" sz="800" strike="noStrike">
                <a:solidFill>
                  <a:srgbClr val="404040"/>
                </a:solidFill>
                <a:latin typeface="Arial"/>
              </a:rPr>
              <a:t>, 2001. pg. 22, 13</a:t>
            </a:r>
            <a:endParaRPr/>
          </a:p>
        </p:txBody>
      </p:sp>
    </p:spTree>
  </p:cSld>
</p:sld>
</file>

<file path=ppt/slides/slide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8" name="TextShape 1"/>
          <p:cNvSpPr txBox="1"/>
          <p:nvPr/>
        </p:nvSpPr>
        <p:spPr>
          <a:xfrm>
            <a:off x="1187280" y="1027800"/>
            <a:ext cx="9569880" cy="800640"/>
          </a:xfrm>
          <a:prstGeom prst="rect">
            <a:avLst/>
          </a:prstGeom>
          <a:noFill/>
          <a:ln>
            <a:noFill/>
          </a:ln>
        </p:spPr>
        <p:txBody>
          <a:bodyPr anchor="b"/>
          <a:p>
            <a:pPr>
              <a:lnSpc>
                <a:spcPct val="85000"/>
              </a:lnSpc>
            </a:pPr>
            <a:r>
              <a:rPr lang="en-US" sz="4800" strike="noStrike">
                <a:solidFill>
                  <a:srgbClr val="404040"/>
                </a:solidFill>
                <a:latin typeface="Calibri Light"/>
              </a:rPr>
              <a:t>Practitioner Qualifications</a:t>
            </a:r>
            <a:endParaRPr/>
          </a:p>
        </p:txBody>
      </p:sp>
      <p:sp>
        <p:nvSpPr>
          <p:cNvPr id="819" name="TextShape 2"/>
          <p:cNvSpPr txBox="1"/>
          <p:nvPr/>
        </p:nvSpPr>
        <p:spPr>
          <a:xfrm>
            <a:off x="1186560" y="1777680"/>
            <a:ext cx="9785880" cy="4510440"/>
          </a:xfrm>
          <a:prstGeom prst="rect">
            <a:avLst/>
          </a:prstGeom>
          <a:noFill/>
          <a:ln>
            <a:noFill/>
          </a:ln>
        </p:spPr>
        <p:txBody>
          <a:bodyPr lIns="0" rIns="0"/>
          <a:p>
            <a:pPr lvl="1">
              <a:lnSpc>
                <a:spcPct val="100000"/>
              </a:lnSpc>
              <a:buFont typeface="Calibri"/>
              <a:buChar char="◦"/>
            </a:pPr>
            <a:r>
              <a:rPr lang="en-US" sz="2600" strike="noStrike">
                <a:solidFill>
                  <a:srgbClr val="404040"/>
                </a:solidFill>
                <a:latin typeface="Calibri"/>
              </a:rPr>
              <a:t>Ability to recognize and diagnose co-existing mental health concerns and to distinguish these from gender dysphoria.</a:t>
            </a:r>
            <a:endParaRPr/>
          </a:p>
          <a:p>
            <a:pPr lvl="1">
              <a:lnSpc>
                <a:spcPct val="100000"/>
              </a:lnSpc>
              <a:buFont typeface="Calibri"/>
              <a:buChar char="◦"/>
            </a:pPr>
            <a:r>
              <a:rPr lang="en-US" sz="2600" strike="noStrike">
                <a:solidFill>
                  <a:srgbClr val="404040"/>
                </a:solidFill>
                <a:latin typeface="Calibri"/>
              </a:rPr>
              <a:t>Documented supervised training and competence in psychotherapy or counseling.</a:t>
            </a:r>
            <a:endParaRPr/>
          </a:p>
          <a:p>
            <a:pPr lvl="1">
              <a:lnSpc>
                <a:spcPct val="100000"/>
              </a:lnSpc>
              <a:buFont typeface="Calibri"/>
              <a:buChar char="◦"/>
            </a:pPr>
            <a:r>
              <a:rPr lang="en-US" sz="2600" strike="noStrike">
                <a:solidFill>
                  <a:srgbClr val="404040"/>
                </a:solidFill>
                <a:latin typeface="Calibri"/>
              </a:rPr>
              <a:t>Knowledgeable about gender non-conforming identities and expressions, and the assessment and treatment of gender dysphoria.</a:t>
            </a:r>
            <a:endParaRPr/>
          </a:p>
          <a:p>
            <a:pPr lvl="1">
              <a:lnSpc>
                <a:spcPct val="100000"/>
              </a:lnSpc>
              <a:buFont typeface="Calibri"/>
              <a:buChar char="◦"/>
            </a:pPr>
            <a:r>
              <a:rPr lang="en-US" sz="2600" strike="noStrike">
                <a:solidFill>
                  <a:srgbClr val="404040"/>
                </a:solidFill>
                <a:latin typeface="Calibri"/>
              </a:rPr>
              <a:t>Continuing education in the assessment and treatment of gender dysphoria. This may include attending relevant professional meetings, workshops, or seminars; obtaining supervision from a mental health professional with relevant experience; or participating in research related to gender nonconformity and gender dysphoria. </a:t>
            </a:r>
            <a:endParaRPr/>
          </a:p>
          <a:p>
            <a:endParaRPr/>
          </a:p>
          <a:p>
            <a:pPr>
              <a:lnSpc>
                <a:spcPct val="90000"/>
              </a:lnSpc>
            </a:pPr>
            <a:endParaRPr/>
          </a:p>
        </p:txBody>
      </p:sp>
      <p:sp>
        <p:nvSpPr>
          <p:cNvPr id="820" name="TextShape 3"/>
          <p:cNvSpPr txBox="1"/>
          <p:nvPr/>
        </p:nvSpPr>
        <p:spPr>
          <a:xfrm>
            <a:off x="9900360" y="6459840"/>
            <a:ext cx="1311840" cy="364680"/>
          </a:xfrm>
          <a:prstGeom prst="rect">
            <a:avLst/>
          </a:prstGeom>
          <a:noFill/>
          <a:ln>
            <a:noFill/>
          </a:ln>
        </p:spPr>
        <p:txBody>
          <a:bodyPr anchor="ctr"/>
          <a:p>
            <a:pPr>
              <a:lnSpc>
                <a:spcPct val="100000"/>
              </a:lnSpc>
            </a:pPr>
            <a:fld id="{B556FAB6-555B-44CC-9B53-FB9CA94B33BD}" type="slidenum">
              <a:rPr lang="en-US" sz="1050" strike="noStrike">
                <a:solidFill>
                  <a:srgbClr val="ffffff"/>
                </a:solidFill>
                <a:latin typeface="Calibri"/>
              </a:rPr>
              <a:t>&lt;number&gt;</a:t>
            </a:fld>
            <a:endParaRPr/>
          </a:p>
        </p:txBody>
      </p:sp>
      <p:sp>
        <p:nvSpPr>
          <p:cNvPr id="821" name="CustomShape 4"/>
          <p:cNvSpPr/>
          <p:nvPr/>
        </p:nvSpPr>
        <p:spPr>
          <a:xfrm>
            <a:off x="6603840" y="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822"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timing>
    <p:tnLst>
      <p:par>
        <p:cTn id="761" dur="indefinite" restart="never" nodeType="tmRoot">
          <p:childTnLst>
            <p:seq>
              <p:cTn id="762" dur="indefinite" nodeType="mainSeq">
                <p:childTnLst>
                  <p:par>
                    <p:cTn id="763" fill="hold">
                      <p:stCondLst>
                        <p:cond delay="indefinite"/>
                      </p:stCondLst>
                      <p:childTnLst>
                        <p:par>
                          <p:cTn id="764" fill="hold">
                            <p:stCondLst>
                              <p:cond delay="0"/>
                            </p:stCondLst>
                            <p:childTnLst>
                              <p:par>
                                <p:cTn id="765" nodeType="clickEffect" fill="hold" presetClass="entr" presetID="42">
                                  <p:stCondLst>
                                    <p:cond delay="0"/>
                                  </p:stCondLst>
                                  <p:childTnLst>
                                    <p:set>
                                      <p:cBhvr>
                                        <p:cTn id="766" dur="1" fill="hold">
                                          <p:stCondLst>
                                            <p:cond delay="0"/>
                                          </p:stCondLst>
                                        </p:cTn>
                                        <p:tgtEl>
                                          <p:spTgt spid="819">
                                            <p:txEl>
                                              <p:pRg st="0" end="117"/>
                                            </p:txEl>
                                          </p:spTgt>
                                        </p:tgtEl>
                                        <p:attrNameLst>
                                          <p:attrName>style.visibility</p:attrName>
                                        </p:attrNameLst>
                                      </p:cBhvr>
                                      <p:to>
                                        <p:strVal val="visible"/>
                                      </p:to>
                                    </p:set>
                                    <p:animEffect filter="fade" transition="in">
                                      <p:cBhvr additive="repl">
                                        <p:cTn id="767" dur="1000"/>
                                        <p:tgtEl>
                                          <p:spTgt spid="819">
                                            <p:txEl>
                                              <p:pRg st="0" end="117"/>
                                            </p:txEl>
                                          </p:spTgt>
                                        </p:tgtEl>
                                      </p:cBhvr>
                                    </p:animEffect>
                                    <p:anim calcmode="lin" valueType="num">
                                      <p:cBhvr additive="repl">
                                        <p:cTn id="768" dur="1000" fill="hold"/>
                                        <p:tgtEl>
                                          <p:spTgt spid="819">
                                            <p:txEl>
                                              <p:pRg st="0" end="117"/>
                                            </p:txEl>
                                          </p:spTgt>
                                        </p:tgtEl>
                                        <p:attrNameLst>
                                          <p:attrName>ppt_x</p:attrName>
                                        </p:attrNameLst>
                                      </p:cBhvr>
                                      <p:tavLst>
                                        <p:tav tm="0">
                                          <p:val>
                                            <p:strVal val="#ppt_x"/>
                                          </p:val>
                                        </p:tav>
                                        <p:tav tm="100000">
                                          <p:val>
                                            <p:strVal val="#ppt_x"/>
                                          </p:val>
                                        </p:tav>
                                      </p:tavLst>
                                    </p:anim>
                                    <p:anim calcmode="lin" valueType="num">
                                      <p:cBhvr additive="repl">
                                        <p:cTn id="769" dur="1000" fill="hold"/>
                                        <p:tgtEl>
                                          <p:spTgt spid="819">
                                            <p:txEl>
                                              <p:pRg st="0" end="117"/>
                                            </p:txEl>
                                          </p:spTgt>
                                        </p:tgtEl>
                                        <p:attrNameLst>
                                          <p:attrName>ppt_y</p:attrName>
                                        </p:attrNameLst>
                                      </p:cBhvr>
                                      <p:tavLst>
                                        <p:tav tm="0">
                                          <p:val>
                                            <p:strVal val="#ppt_y+.1"/>
                                          </p:val>
                                        </p:tav>
                                        <p:tav tm="100000">
                                          <p:val>
                                            <p:strVal val="#ppt_y"/>
                                          </p:val>
                                        </p:tav>
                                      </p:tavLst>
                                    </p:anim>
                                  </p:childTnLst>
                                </p:cTn>
                              </p:par>
                            </p:childTnLst>
                          </p:cTn>
                        </p:par>
                      </p:childTnLst>
                    </p:cTn>
                  </p:par>
                  <p:par>
                    <p:cTn id="770" fill="hold">
                      <p:stCondLst>
                        <p:cond delay="indefinite"/>
                      </p:stCondLst>
                      <p:childTnLst>
                        <p:par>
                          <p:cTn id="771" fill="hold">
                            <p:stCondLst>
                              <p:cond delay="0"/>
                            </p:stCondLst>
                            <p:childTnLst>
                              <p:par>
                                <p:cTn id="772" nodeType="clickEffect" fill="hold" presetClass="entr" presetID="42">
                                  <p:stCondLst>
                                    <p:cond delay="0"/>
                                  </p:stCondLst>
                                  <p:childTnLst>
                                    <p:set>
                                      <p:cBhvr>
                                        <p:cTn id="773" dur="1" fill="hold">
                                          <p:stCondLst>
                                            <p:cond delay="0"/>
                                          </p:stCondLst>
                                        </p:cTn>
                                        <p:tgtEl>
                                          <p:spTgt spid="819">
                                            <p:txEl>
                                              <p:pRg st="117" end="195"/>
                                            </p:txEl>
                                          </p:spTgt>
                                        </p:tgtEl>
                                        <p:attrNameLst>
                                          <p:attrName>style.visibility</p:attrName>
                                        </p:attrNameLst>
                                      </p:cBhvr>
                                      <p:to>
                                        <p:strVal val="visible"/>
                                      </p:to>
                                    </p:set>
                                    <p:animEffect filter="fade" transition="in">
                                      <p:cBhvr additive="repl">
                                        <p:cTn id="774" dur="1000"/>
                                        <p:tgtEl>
                                          <p:spTgt spid="819">
                                            <p:txEl>
                                              <p:pRg st="117" end="195"/>
                                            </p:txEl>
                                          </p:spTgt>
                                        </p:tgtEl>
                                      </p:cBhvr>
                                    </p:animEffect>
                                    <p:anim calcmode="lin" valueType="num">
                                      <p:cBhvr additive="repl">
                                        <p:cTn id="775" dur="1000" fill="hold"/>
                                        <p:tgtEl>
                                          <p:spTgt spid="819">
                                            <p:txEl>
                                              <p:pRg st="117" end="195"/>
                                            </p:txEl>
                                          </p:spTgt>
                                        </p:tgtEl>
                                        <p:attrNameLst>
                                          <p:attrName>ppt_x</p:attrName>
                                        </p:attrNameLst>
                                      </p:cBhvr>
                                      <p:tavLst>
                                        <p:tav tm="0">
                                          <p:val>
                                            <p:strVal val="#ppt_x"/>
                                          </p:val>
                                        </p:tav>
                                        <p:tav tm="100000">
                                          <p:val>
                                            <p:strVal val="#ppt_x"/>
                                          </p:val>
                                        </p:tav>
                                      </p:tavLst>
                                    </p:anim>
                                    <p:anim calcmode="lin" valueType="num">
                                      <p:cBhvr additive="repl">
                                        <p:cTn id="776" dur="1000" fill="hold"/>
                                        <p:tgtEl>
                                          <p:spTgt spid="819">
                                            <p:txEl>
                                              <p:pRg st="117" end="195"/>
                                            </p:txEl>
                                          </p:spTgt>
                                        </p:tgtEl>
                                        <p:attrNameLst>
                                          <p:attrName>ppt_y</p:attrName>
                                        </p:attrNameLst>
                                      </p:cBhvr>
                                      <p:tavLst>
                                        <p:tav tm="0">
                                          <p:val>
                                            <p:strVal val="#ppt_y+.1"/>
                                          </p:val>
                                        </p:tav>
                                        <p:tav tm="100000">
                                          <p:val>
                                            <p:strVal val="#ppt_y"/>
                                          </p:val>
                                        </p:tav>
                                      </p:tavLst>
                                    </p:anim>
                                  </p:childTnLst>
                                </p:cTn>
                              </p:par>
                            </p:childTnLst>
                          </p:cTn>
                        </p:par>
                      </p:childTnLst>
                    </p:cTn>
                  </p:par>
                  <p:par>
                    <p:cTn id="777" fill="hold">
                      <p:stCondLst>
                        <p:cond delay="indefinite"/>
                      </p:stCondLst>
                      <p:childTnLst>
                        <p:par>
                          <p:cTn id="778" fill="hold">
                            <p:stCondLst>
                              <p:cond delay="0"/>
                            </p:stCondLst>
                            <p:childTnLst>
                              <p:par>
                                <p:cTn id="779" nodeType="clickEffect" fill="hold" presetClass="entr" presetID="42">
                                  <p:stCondLst>
                                    <p:cond delay="0"/>
                                  </p:stCondLst>
                                  <p:childTnLst>
                                    <p:set>
                                      <p:cBhvr>
                                        <p:cTn id="780" dur="1" fill="hold">
                                          <p:stCondLst>
                                            <p:cond delay="0"/>
                                          </p:stCondLst>
                                        </p:cTn>
                                        <p:tgtEl>
                                          <p:spTgt spid="819">
                                            <p:txEl>
                                              <p:pRg st="195" end="319"/>
                                            </p:txEl>
                                          </p:spTgt>
                                        </p:tgtEl>
                                        <p:attrNameLst>
                                          <p:attrName>style.visibility</p:attrName>
                                        </p:attrNameLst>
                                      </p:cBhvr>
                                      <p:to>
                                        <p:strVal val="visible"/>
                                      </p:to>
                                    </p:set>
                                    <p:animEffect filter="fade" transition="in">
                                      <p:cBhvr additive="repl">
                                        <p:cTn id="781" dur="1000"/>
                                        <p:tgtEl>
                                          <p:spTgt spid="819">
                                            <p:txEl>
                                              <p:pRg st="195" end="319"/>
                                            </p:txEl>
                                          </p:spTgt>
                                        </p:tgtEl>
                                      </p:cBhvr>
                                    </p:animEffect>
                                    <p:anim calcmode="lin" valueType="num">
                                      <p:cBhvr additive="repl">
                                        <p:cTn id="782" dur="1000" fill="hold"/>
                                        <p:tgtEl>
                                          <p:spTgt spid="819">
                                            <p:txEl>
                                              <p:pRg st="195" end="319"/>
                                            </p:txEl>
                                          </p:spTgt>
                                        </p:tgtEl>
                                        <p:attrNameLst>
                                          <p:attrName>ppt_x</p:attrName>
                                        </p:attrNameLst>
                                      </p:cBhvr>
                                      <p:tavLst>
                                        <p:tav tm="0">
                                          <p:val>
                                            <p:strVal val="#ppt_x"/>
                                          </p:val>
                                        </p:tav>
                                        <p:tav tm="100000">
                                          <p:val>
                                            <p:strVal val="#ppt_x"/>
                                          </p:val>
                                        </p:tav>
                                      </p:tavLst>
                                    </p:anim>
                                    <p:anim calcmode="lin" valueType="num">
                                      <p:cBhvr additive="repl">
                                        <p:cTn id="783" dur="1000" fill="hold"/>
                                        <p:tgtEl>
                                          <p:spTgt spid="819">
                                            <p:txEl>
                                              <p:pRg st="195" end="319"/>
                                            </p:txEl>
                                          </p:spTgt>
                                        </p:tgtEl>
                                        <p:attrNameLst>
                                          <p:attrName>ppt_y</p:attrName>
                                        </p:attrNameLst>
                                      </p:cBhvr>
                                      <p:tavLst>
                                        <p:tav tm="0">
                                          <p:val>
                                            <p:strVal val="#ppt_y+.1"/>
                                          </p:val>
                                        </p:tav>
                                        <p:tav tm="100000">
                                          <p:val>
                                            <p:strVal val="#ppt_y"/>
                                          </p:val>
                                        </p:tav>
                                      </p:tavLst>
                                    </p:anim>
                                  </p:childTnLst>
                                </p:cTn>
                              </p:par>
                            </p:childTnLst>
                          </p:cTn>
                        </p:par>
                      </p:childTnLst>
                    </p:cTn>
                  </p:par>
                  <p:par>
                    <p:cTn id="784" fill="hold">
                      <p:stCondLst>
                        <p:cond delay="indefinite"/>
                      </p:stCondLst>
                      <p:childTnLst>
                        <p:par>
                          <p:cTn id="785" fill="hold">
                            <p:stCondLst>
                              <p:cond delay="0"/>
                            </p:stCondLst>
                            <p:childTnLst>
                              <p:par>
                                <p:cTn id="786" nodeType="clickEffect" fill="hold" presetClass="entr" presetID="42">
                                  <p:stCondLst>
                                    <p:cond delay="0"/>
                                  </p:stCondLst>
                                  <p:childTnLst>
                                    <p:set>
                                      <p:cBhvr>
                                        <p:cTn id="787" dur="1" fill="hold">
                                          <p:stCondLst>
                                            <p:cond delay="0"/>
                                          </p:stCondLst>
                                        </p:cTn>
                                        <p:tgtEl>
                                          <p:spTgt spid="819">
                                            <p:txEl>
                                              <p:pRg st="319" end="642"/>
                                            </p:txEl>
                                          </p:spTgt>
                                        </p:tgtEl>
                                        <p:attrNameLst>
                                          <p:attrName>style.visibility</p:attrName>
                                        </p:attrNameLst>
                                      </p:cBhvr>
                                      <p:to>
                                        <p:strVal val="visible"/>
                                      </p:to>
                                    </p:set>
                                    <p:animEffect filter="fade" transition="in">
                                      <p:cBhvr additive="repl">
                                        <p:cTn id="788" dur="1000"/>
                                        <p:tgtEl>
                                          <p:spTgt spid="819">
                                            <p:txEl>
                                              <p:pRg st="319" end="642"/>
                                            </p:txEl>
                                          </p:spTgt>
                                        </p:tgtEl>
                                      </p:cBhvr>
                                    </p:animEffect>
                                    <p:anim calcmode="lin" valueType="num">
                                      <p:cBhvr additive="repl">
                                        <p:cTn id="789" dur="1000" fill="hold"/>
                                        <p:tgtEl>
                                          <p:spTgt spid="819">
                                            <p:txEl>
                                              <p:pRg st="319" end="642"/>
                                            </p:txEl>
                                          </p:spTgt>
                                        </p:tgtEl>
                                        <p:attrNameLst>
                                          <p:attrName>ppt_x</p:attrName>
                                        </p:attrNameLst>
                                      </p:cBhvr>
                                      <p:tavLst>
                                        <p:tav tm="0">
                                          <p:val>
                                            <p:strVal val="#ppt_x"/>
                                          </p:val>
                                        </p:tav>
                                        <p:tav tm="100000">
                                          <p:val>
                                            <p:strVal val="#ppt_x"/>
                                          </p:val>
                                        </p:tav>
                                      </p:tavLst>
                                    </p:anim>
                                    <p:anim calcmode="lin" valueType="num">
                                      <p:cBhvr additive="repl">
                                        <p:cTn id="790" dur="1000" fill="hold"/>
                                        <p:tgtEl>
                                          <p:spTgt spid="819">
                                            <p:txEl>
                                              <p:pRg st="319" end="64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23" name="TextShape 1"/>
          <p:cNvSpPr txBox="1"/>
          <p:nvPr/>
        </p:nvSpPr>
        <p:spPr>
          <a:xfrm>
            <a:off x="1097280" y="5074920"/>
            <a:ext cx="10113120" cy="822600"/>
          </a:xfrm>
          <a:prstGeom prst="rect">
            <a:avLst/>
          </a:prstGeom>
          <a:noFill/>
          <a:ln>
            <a:noFill/>
          </a:ln>
        </p:spPr>
        <p:txBody>
          <a:bodyPr tIns="0" bIns="0" anchor="b"/>
          <a:p>
            <a:pPr>
              <a:lnSpc>
                <a:spcPct val="100000"/>
              </a:lnSpc>
            </a:pPr>
            <a:r>
              <a:rPr lang="en-US" sz="3600" strike="noStrike">
                <a:solidFill>
                  <a:srgbClr val="ffffff"/>
                </a:solidFill>
                <a:latin typeface="Calibri Light"/>
              </a:rPr>
              <a:t>Activity: Agency Policy – Clinical Interaction</a:t>
            </a:r>
            <a:endParaRPr/>
          </a:p>
        </p:txBody>
      </p:sp>
      <p:sp>
        <p:nvSpPr>
          <p:cNvPr id="824" name="TextShape 2"/>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825" name="TextShape 3"/>
          <p:cNvSpPr txBox="1"/>
          <p:nvPr/>
        </p:nvSpPr>
        <p:spPr>
          <a:xfrm>
            <a:off x="9900360" y="6459840"/>
            <a:ext cx="1311840" cy="364680"/>
          </a:xfrm>
          <a:prstGeom prst="rect">
            <a:avLst/>
          </a:prstGeom>
          <a:noFill/>
          <a:ln>
            <a:noFill/>
          </a:ln>
        </p:spPr>
        <p:txBody>
          <a:bodyPr anchor="ctr"/>
          <a:p>
            <a:pPr algn="r">
              <a:lnSpc>
                <a:spcPct val="100000"/>
              </a:lnSpc>
            </a:pPr>
            <a:fld id="{1ABEF08E-75BB-471E-ABF1-0C3B3E96B55F}" type="slidenum">
              <a:rPr lang="en-US" sz="1050" strike="noStrike">
                <a:solidFill>
                  <a:srgbClr val="ffffff"/>
                </a:solidFill>
                <a:latin typeface="Calibri"/>
              </a:rPr>
              <a:t>&lt;number&gt;</a:t>
            </a:fld>
            <a:endParaRPr/>
          </a:p>
        </p:txBody>
      </p:sp>
      <p:pic>
        <p:nvPicPr>
          <p:cNvPr id="826" name="Picture 2" descr=""/>
          <p:cNvPicPr/>
          <p:nvPr/>
        </p:nvPicPr>
        <p:blipFill>
          <a:blip r:embed="rId1"/>
          <a:srcRect l="0" t="23118" r="0" b="23118"/>
          <a:stretch/>
        </p:blipFill>
        <p:spPr>
          <a:xfrm>
            <a:off x="0" y="0"/>
            <a:ext cx="12191760" cy="4914720"/>
          </a:xfrm>
          <a:prstGeom prst="rect">
            <a:avLst/>
          </a:prstGeom>
          <a:ln>
            <a:noFill/>
          </a:ln>
        </p:spPr>
      </p:pic>
    </p:spTree>
  </p:cSld>
</p:sld>
</file>

<file path=ppt/slides/slide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27" name="TextShape 1"/>
          <p:cNvSpPr txBox="1"/>
          <p:nvPr/>
        </p:nvSpPr>
        <p:spPr>
          <a:xfrm>
            <a:off x="1097280" y="758880"/>
            <a:ext cx="10058040" cy="3565800"/>
          </a:xfrm>
          <a:prstGeom prst="rect">
            <a:avLst/>
          </a:prstGeom>
          <a:noFill/>
          <a:ln>
            <a:noFill/>
          </a:ln>
        </p:spPr>
        <p:txBody>
          <a:bodyPr anchor="b"/>
          <a:p>
            <a:pPr>
              <a:lnSpc>
                <a:spcPct val="85000"/>
              </a:lnSpc>
            </a:pPr>
            <a:r>
              <a:rPr lang="en-US" sz="6600" strike="noStrike">
                <a:solidFill>
                  <a:srgbClr val="404040"/>
                </a:solidFill>
                <a:latin typeface="Calibri Light"/>
              </a:rPr>
              <a:t>Questions</a:t>
            </a:r>
            <a:endParaRPr/>
          </a:p>
        </p:txBody>
      </p:sp>
      <p:pic>
        <p:nvPicPr>
          <p:cNvPr id="828" name="Picture 3" descr=""/>
          <p:cNvPicPr/>
          <p:nvPr/>
        </p:nvPicPr>
        <p:blipFill>
          <a:blip r:embed="rId1"/>
          <a:stretch/>
        </p:blipFill>
        <p:spPr>
          <a:xfrm>
            <a:off x="4588200" y="2024280"/>
            <a:ext cx="2151000" cy="2151000"/>
          </a:xfrm>
          <a:prstGeom prst="rect">
            <a:avLst/>
          </a:prstGeom>
          <a:ln>
            <a:noFill/>
          </a:ln>
        </p:spPr>
      </p:pic>
      <p:sp>
        <p:nvSpPr>
          <p:cNvPr id="829" name="TextShape 2"/>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830" name="TextShape 3"/>
          <p:cNvSpPr txBox="1"/>
          <p:nvPr/>
        </p:nvSpPr>
        <p:spPr>
          <a:xfrm>
            <a:off x="9900360" y="6459840"/>
            <a:ext cx="1311840" cy="364680"/>
          </a:xfrm>
          <a:prstGeom prst="rect">
            <a:avLst/>
          </a:prstGeom>
          <a:noFill/>
          <a:ln>
            <a:noFill/>
          </a:ln>
        </p:spPr>
        <p:txBody>
          <a:bodyPr anchor="ctr"/>
          <a:p>
            <a:pPr algn="r">
              <a:lnSpc>
                <a:spcPct val="100000"/>
              </a:lnSpc>
            </a:pPr>
            <a:fld id="{4926F364-1CAD-467B-9E4F-D6B254898886}" type="slidenum">
              <a:rPr lang="en-US" sz="1050" strike="noStrike">
                <a:solidFill>
                  <a:srgbClr val="ffffff"/>
                </a:solidFill>
                <a:latin typeface="Calibri"/>
              </a:rPr>
              <a:t>&lt;number&gt;</a:t>
            </a:fld>
            <a:endParaRPr/>
          </a:p>
        </p:txBody>
      </p:sp>
    </p:spTree>
  </p:cSld>
</p:sld>
</file>

<file path=ppt/slides/slide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1" name="TextShape 1"/>
          <p:cNvSpPr txBox="1"/>
          <p:nvPr/>
        </p:nvSpPr>
        <p:spPr>
          <a:xfrm>
            <a:off x="1097280" y="758880"/>
            <a:ext cx="10058040" cy="3565800"/>
          </a:xfrm>
          <a:prstGeom prst="rect">
            <a:avLst/>
          </a:prstGeom>
          <a:noFill/>
          <a:ln>
            <a:noFill/>
          </a:ln>
        </p:spPr>
        <p:txBody>
          <a:bodyPr anchor="b"/>
          <a:p>
            <a:pPr>
              <a:lnSpc>
                <a:spcPct val="85000"/>
              </a:lnSpc>
            </a:pPr>
            <a:r>
              <a:rPr lang="en-US" sz="6600" strike="noStrike">
                <a:solidFill>
                  <a:srgbClr val="404040"/>
                </a:solidFill>
                <a:latin typeface="Calibri Light"/>
              </a:rPr>
              <a:t>Module 4:</a:t>
            </a:r>
            <a:r>
              <a:rPr lang="en-US" sz="6600" strike="noStrike">
                <a:solidFill>
                  <a:srgbClr val="404040"/>
                </a:solidFill>
                <a:latin typeface="Calibri Light"/>
              </a:rPr>
              <a:t>
</a:t>
            </a:r>
            <a:r>
              <a:rPr lang="en-US" sz="6600" strike="noStrike">
                <a:solidFill>
                  <a:srgbClr val="404040"/>
                </a:solidFill>
                <a:latin typeface="Calibri Light"/>
              </a:rPr>
              <a:t>Communication</a:t>
            </a:r>
            <a:endParaRPr/>
          </a:p>
        </p:txBody>
      </p:sp>
      <p:sp>
        <p:nvSpPr>
          <p:cNvPr id="832" name="CustomShape 2"/>
          <p:cNvSpPr/>
          <p:nvPr/>
        </p:nvSpPr>
        <p:spPr>
          <a:xfrm>
            <a:off x="6198840" y="224640"/>
            <a:ext cx="1775880" cy="364680"/>
          </a:xfrm>
          <a:prstGeom prst="rect">
            <a:avLst/>
          </a:prstGeom>
          <a:noFill/>
          <a:ln>
            <a:noFill/>
          </a:ln>
        </p:spPr>
        <p:style>
          <a:lnRef idx="0"/>
          <a:fillRef idx="0"/>
          <a:effectRef idx="0"/>
          <a:fontRef idx="minor"/>
        </p:style>
      </p:sp>
      <p:sp>
        <p:nvSpPr>
          <p:cNvPr id="833"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834" name="TextShape 4"/>
          <p:cNvSpPr txBox="1"/>
          <p:nvPr/>
        </p:nvSpPr>
        <p:spPr>
          <a:xfrm>
            <a:off x="9900360" y="6459840"/>
            <a:ext cx="1311840" cy="364680"/>
          </a:xfrm>
          <a:prstGeom prst="rect">
            <a:avLst/>
          </a:prstGeom>
          <a:noFill/>
          <a:ln>
            <a:noFill/>
          </a:ln>
        </p:spPr>
        <p:txBody>
          <a:bodyPr anchor="ctr"/>
          <a:p>
            <a:pPr algn="r">
              <a:lnSpc>
                <a:spcPct val="100000"/>
              </a:lnSpc>
            </a:pPr>
            <a:fld id="{B537CE2D-1BB0-4C15-A993-E97EF1A5949D}" type="slidenum">
              <a:rPr lang="en-US" sz="1050" strike="noStrike">
                <a:solidFill>
                  <a:srgbClr val="ffffff"/>
                </a:solidFill>
                <a:latin typeface="Calibri"/>
              </a:rPr>
              <a:t>&lt;number&gt;</a:t>
            </a:fld>
            <a:endParaRPr/>
          </a:p>
        </p:txBody>
      </p:sp>
    </p:spTree>
  </p:cSld>
</p:sld>
</file>

<file path=ppt/slides/slide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35" name="Picture 6" descr=""/>
          <p:cNvPicPr/>
          <p:nvPr/>
        </p:nvPicPr>
        <p:blipFill>
          <a:blip r:embed="rId1"/>
          <a:stretch/>
        </p:blipFill>
        <p:spPr>
          <a:xfrm>
            <a:off x="8508960" y="3558960"/>
            <a:ext cx="3559320" cy="2785320"/>
          </a:xfrm>
          <a:prstGeom prst="rect">
            <a:avLst/>
          </a:prstGeom>
          <a:ln>
            <a:noFill/>
          </a:ln>
        </p:spPr>
      </p:pic>
      <p:sp>
        <p:nvSpPr>
          <p:cNvPr id="836"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Objectives</a:t>
            </a:r>
            <a:endParaRPr/>
          </a:p>
        </p:txBody>
      </p:sp>
      <p:sp>
        <p:nvSpPr>
          <p:cNvPr id="837" name="TextShape 2"/>
          <p:cNvSpPr txBox="1"/>
          <p:nvPr/>
        </p:nvSpPr>
        <p:spPr>
          <a:xfrm>
            <a:off x="1097280" y="1845720"/>
            <a:ext cx="10058040" cy="4023000"/>
          </a:xfrm>
          <a:prstGeom prst="rect">
            <a:avLst/>
          </a:prstGeom>
          <a:noFill/>
          <a:ln>
            <a:noFill/>
          </a:ln>
        </p:spPr>
        <p:txBody>
          <a:bodyPr lIns="0" rIns="0"/>
          <a:p>
            <a:pPr>
              <a:lnSpc>
                <a:spcPct val="100000"/>
              </a:lnSpc>
              <a:buFont typeface="Courier New"/>
              <a:buChar char="o"/>
            </a:pPr>
            <a:r>
              <a:rPr lang="en-US" sz="2400" strike="noStrike">
                <a:solidFill>
                  <a:srgbClr val="404040"/>
                </a:solidFill>
                <a:latin typeface="Calibri"/>
              </a:rPr>
              <a:t> </a:t>
            </a:r>
            <a:r>
              <a:rPr lang="en-US" sz="2600" strike="noStrike">
                <a:solidFill>
                  <a:srgbClr val="404040"/>
                </a:solidFill>
                <a:latin typeface="Calibri"/>
              </a:rPr>
              <a:t>Provide guidance to staff on how to address LGBTQI residents in a culturally competent manner.</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Provide guidance to staff around managing LGBTQI residents</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Provide guidance to staff around information management regarding LGBTQI residents</a:t>
            </a:r>
            <a:endParaRPr/>
          </a:p>
        </p:txBody>
      </p:sp>
      <p:sp>
        <p:nvSpPr>
          <p:cNvPr id="838" name="TextShape 3"/>
          <p:cNvSpPr txBox="1"/>
          <p:nvPr/>
        </p:nvSpPr>
        <p:spPr>
          <a:xfrm>
            <a:off x="9900360" y="6459840"/>
            <a:ext cx="1311840" cy="364680"/>
          </a:xfrm>
          <a:prstGeom prst="rect">
            <a:avLst/>
          </a:prstGeom>
          <a:noFill/>
          <a:ln>
            <a:noFill/>
          </a:ln>
        </p:spPr>
        <p:txBody>
          <a:bodyPr anchor="ctr"/>
          <a:p>
            <a:pPr>
              <a:lnSpc>
                <a:spcPct val="100000"/>
              </a:lnSpc>
            </a:pPr>
            <a:fld id="{00271919-BEB9-42DF-B9C5-34BB274CE1F9}" type="slidenum">
              <a:rPr lang="en-US" sz="1050" strike="noStrike">
                <a:solidFill>
                  <a:srgbClr val="ffffff"/>
                </a:solidFill>
                <a:latin typeface="Calibri"/>
              </a:rPr>
              <a:t>&lt;number&gt;</a:t>
            </a:fld>
            <a:endParaRPr/>
          </a:p>
        </p:txBody>
      </p:sp>
      <p:sp>
        <p:nvSpPr>
          <p:cNvPr id="839"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9" name="TextShape 1"/>
          <p:cNvSpPr txBox="1"/>
          <p:nvPr/>
        </p:nvSpPr>
        <p:spPr>
          <a:xfrm>
            <a:off x="1109520" y="589680"/>
            <a:ext cx="7024320" cy="1142640"/>
          </a:xfrm>
          <a:prstGeom prst="rect">
            <a:avLst/>
          </a:prstGeom>
          <a:noFill/>
          <a:ln>
            <a:noFill/>
          </a:ln>
        </p:spPr>
        <p:txBody>
          <a:bodyPr anchor="b"/>
          <a:p>
            <a:pPr>
              <a:lnSpc>
                <a:spcPct val="85000"/>
              </a:lnSpc>
            </a:pPr>
            <a:r>
              <a:rPr lang="en-US" sz="4800" strike="noStrike">
                <a:solidFill>
                  <a:srgbClr val="404040"/>
                </a:solidFill>
                <a:latin typeface="Calibri Light"/>
              </a:rPr>
              <a:t>What Can We Do?</a:t>
            </a:r>
            <a:endParaRPr/>
          </a:p>
        </p:txBody>
      </p:sp>
      <p:sp>
        <p:nvSpPr>
          <p:cNvPr id="400" name="CustomShape 2"/>
          <p:cNvSpPr/>
          <p:nvPr/>
        </p:nvSpPr>
        <p:spPr>
          <a:xfrm>
            <a:off x="5200920" y="2099160"/>
            <a:ext cx="2102760" cy="1051200"/>
          </a:xfrm>
          <a:prstGeom prst="roundRect">
            <a:avLst>
              <a:gd name="adj" fmla="val 12960"/>
            </a:avLst>
          </a:prstGeom>
          <a:gradFill>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lin ang="0"/>
          </a:gradFill>
          <a:ln>
            <a:noFill/>
          </a:ln>
          <a:effectLst>
            <a:outerShdw algn="br" blurRad="38100" dir="2700000" dist="25400" rotWithShape="0">
              <a:srgbClr val="000000">
                <a:alpha val="60000"/>
              </a:srgbClr>
            </a:outerShdw>
          </a:effectLst>
          <a:scene3d>
            <a:camera prst="orthographicFront"/>
            <a:lightRig dir="t" rig="flat"/>
          </a:scene3d>
          <a:sp3d prstMaterial="plastic">
            <a:bevelT w="120900" h="88900"/>
            <a:bevelB prst="angle" w="88900" h="31750"/>
          </a:sp3d>
        </p:spPr>
        <p:style>
          <a:lnRef idx="0"/>
          <a:fillRef idx="0"/>
          <a:effectRef idx="2"/>
          <a:fontRef idx="minor"/>
        </p:style>
        <p:txBody>
          <a:bodyPr lIns="118080" rIns="118080" tIns="149040" bIns="148680" anchor="ctr"/>
          <a:p>
            <a:pPr algn="ctr">
              <a:lnSpc>
                <a:spcPct val="90000"/>
              </a:lnSpc>
            </a:pPr>
            <a:r>
              <a:rPr lang="en-US" sz="3100" strike="noStrike">
                <a:solidFill>
                  <a:srgbClr val="ffffff"/>
                </a:solidFill>
                <a:latin typeface="Calibri"/>
              </a:rPr>
              <a:t>Security </a:t>
            </a:r>
            <a:endParaRPr/>
          </a:p>
        </p:txBody>
      </p:sp>
      <p:sp>
        <p:nvSpPr>
          <p:cNvPr id="401" name="CustomShape 3"/>
          <p:cNvSpPr/>
          <p:nvPr/>
        </p:nvSpPr>
        <p:spPr>
          <a:xfrm rot="3600000">
            <a:off x="6572880" y="3945600"/>
            <a:ext cx="1096920" cy="367560"/>
          </a:xfrm>
          <a:prstGeom prst="leftRightArrow">
            <a:avLst>
              <a:gd name="adj1" fmla="val 60000"/>
              <a:gd name="adj2" fmla="val 50000"/>
            </a:avLst>
          </a:prstGeom>
          <a:gradFill>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lin ang="0"/>
          </a:gradFill>
          <a:ln>
            <a:noFill/>
          </a:ln>
          <a:effectLst>
            <a:outerShdw algn="br" blurRad="38100" dir="2700000" dist="25400" rotWithShape="0">
              <a:srgbClr val="000000">
                <a:alpha val="60000"/>
              </a:srgbClr>
            </a:outerShdw>
          </a:effectLst>
          <a:scene3d>
            <a:camera prst="orthographicFront"/>
            <a:lightRig dir="t" rig="flat"/>
          </a:scene3d>
          <a:sp3d z="-80000" prstMaterial="plastic">
            <a:bevelT w="50800" h="50800"/>
            <a:bevelB prst="angle" w="25400" h="25400"/>
          </a:sp3d>
        </p:spPr>
        <p:style>
          <a:lnRef idx="0"/>
          <a:fillRef idx="0"/>
          <a:effectRef idx="2"/>
          <a:fontRef idx="minor"/>
        </p:style>
      </p:sp>
      <p:sp>
        <p:nvSpPr>
          <p:cNvPr id="402" name="CustomShape 4"/>
          <p:cNvSpPr/>
          <p:nvPr/>
        </p:nvSpPr>
        <p:spPr>
          <a:xfrm>
            <a:off x="6938640" y="5108760"/>
            <a:ext cx="2102760" cy="1051200"/>
          </a:xfrm>
          <a:prstGeom prst="roundRect">
            <a:avLst>
              <a:gd name="adj" fmla="val 12960"/>
            </a:avLst>
          </a:prstGeom>
          <a:gradFill>
            <a:gsLst>
              <a:gs pos="0">
                <a:schemeClr val="accent3">
                  <a:hueOff val="467956"/>
                  <a:satOff val="-126"/>
                  <a:lumOff val="3824"/>
                  <a:alphaOff val="0"/>
                  <a:shade val="85000"/>
                  <a:satMod val="130000"/>
                </a:schemeClr>
              </a:gs>
              <a:gs pos="34000">
                <a:schemeClr val="accent3">
                  <a:hueOff val="467956"/>
                  <a:satOff val="-126"/>
                  <a:lumOff val="3824"/>
                  <a:alphaOff val="0"/>
                  <a:shade val="87000"/>
                  <a:satMod val="125000"/>
                </a:schemeClr>
              </a:gs>
              <a:gs pos="70000">
                <a:schemeClr val="accent3">
                  <a:hueOff val="467956"/>
                  <a:satOff val="-126"/>
                  <a:lumOff val="3824"/>
                  <a:alphaOff val="0"/>
                  <a:tint val="100000"/>
                  <a:shade val="90000"/>
                  <a:satMod val="130000"/>
                </a:schemeClr>
              </a:gs>
              <a:gs pos="100000">
                <a:schemeClr val="accent3">
                  <a:hueOff val="467956"/>
                  <a:satOff val="-126"/>
                  <a:lumOff val="3824"/>
                  <a:alphaOff val="0"/>
                  <a:tint val="100000"/>
                  <a:shade val="100000"/>
                  <a:satMod val="110000"/>
                </a:schemeClr>
              </a:gs>
            </a:gsLst>
            <a:lin ang="0"/>
          </a:gradFill>
          <a:ln>
            <a:noFill/>
          </a:ln>
          <a:effectLst>
            <a:outerShdw algn="br" blurRad="38100" dir="2700000" dist="25400" rotWithShape="0">
              <a:srgbClr val="000000">
                <a:alpha val="60000"/>
              </a:srgbClr>
            </a:outerShdw>
          </a:effectLst>
          <a:scene3d>
            <a:camera prst="orthographicFront"/>
            <a:lightRig dir="t" rig="flat"/>
          </a:scene3d>
          <a:sp3d prstMaterial="plastic">
            <a:bevelT w="120900" h="88900"/>
            <a:bevelB prst="angle" w="88900" h="31750"/>
          </a:sp3d>
        </p:spPr>
        <p:style>
          <a:lnRef idx="0"/>
          <a:fillRef idx="0"/>
          <a:effectRef idx="2"/>
          <a:fontRef idx="minor"/>
        </p:style>
        <p:txBody>
          <a:bodyPr lIns="118080" rIns="118080" tIns="149040" bIns="148680" anchor="ctr"/>
          <a:p>
            <a:pPr algn="ctr">
              <a:lnSpc>
                <a:spcPct val="90000"/>
              </a:lnSpc>
            </a:pPr>
            <a:r>
              <a:rPr lang="en-US" sz="3100" strike="noStrike">
                <a:solidFill>
                  <a:srgbClr val="ffffff"/>
                </a:solidFill>
                <a:latin typeface="Calibri"/>
              </a:rPr>
              <a:t>Operations</a:t>
            </a:r>
            <a:endParaRPr/>
          </a:p>
        </p:txBody>
      </p:sp>
      <p:sp>
        <p:nvSpPr>
          <p:cNvPr id="403" name="CustomShape 5"/>
          <p:cNvSpPr/>
          <p:nvPr/>
        </p:nvSpPr>
        <p:spPr>
          <a:xfrm rot="10800000">
            <a:off x="6801480" y="5818680"/>
            <a:ext cx="1096920" cy="367560"/>
          </a:xfrm>
          <a:prstGeom prst="leftRightArrow">
            <a:avLst>
              <a:gd name="adj1" fmla="val 60000"/>
              <a:gd name="adj2" fmla="val 50000"/>
            </a:avLst>
          </a:prstGeom>
          <a:gradFill>
            <a:gsLst>
              <a:gs pos="0">
                <a:schemeClr val="accent3">
                  <a:hueOff val="467956"/>
                  <a:satOff val="-126"/>
                  <a:lumOff val="3824"/>
                  <a:alphaOff val="0"/>
                  <a:shade val="85000"/>
                  <a:satMod val="130000"/>
                </a:schemeClr>
              </a:gs>
              <a:gs pos="34000">
                <a:schemeClr val="accent3">
                  <a:hueOff val="467956"/>
                  <a:satOff val="-126"/>
                  <a:lumOff val="3824"/>
                  <a:alphaOff val="0"/>
                  <a:shade val="87000"/>
                  <a:satMod val="125000"/>
                </a:schemeClr>
              </a:gs>
              <a:gs pos="70000">
                <a:schemeClr val="accent3">
                  <a:hueOff val="467956"/>
                  <a:satOff val="-126"/>
                  <a:lumOff val="3824"/>
                  <a:alphaOff val="0"/>
                  <a:tint val="100000"/>
                  <a:shade val="90000"/>
                  <a:satMod val="130000"/>
                </a:schemeClr>
              </a:gs>
              <a:gs pos="100000">
                <a:schemeClr val="accent3">
                  <a:hueOff val="467956"/>
                  <a:satOff val="-126"/>
                  <a:lumOff val="3824"/>
                  <a:alphaOff val="0"/>
                  <a:tint val="100000"/>
                  <a:shade val="100000"/>
                  <a:satMod val="110000"/>
                </a:schemeClr>
              </a:gs>
            </a:gsLst>
            <a:lin ang="0"/>
          </a:gradFill>
          <a:ln>
            <a:noFill/>
          </a:ln>
          <a:effectLst>
            <a:outerShdw algn="br" blurRad="38100" dir="2700000" dist="25400" rotWithShape="0">
              <a:srgbClr val="000000">
                <a:alpha val="60000"/>
              </a:srgbClr>
            </a:outerShdw>
          </a:effectLst>
          <a:scene3d>
            <a:camera prst="orthographicFront"/>
            <a:lightRig dir="t" rig="flat"/>
          </a:scene3d>
          <a:sp3d z="-80000" prstMaterial="plastic">
            <a:bevelT w="50800" h="50800"/>
            <a:bevelB prst="angle" w="25400" h="25400"/>
          </a:sp3d>
        </p:spPr>
        <p:style>
          <a:lnRef idx="0"/>
          <a:fillRef idx="0"/>
          <a:effectRef idx="2"/>
          <a:fontRef idx="minor"/>
        </p:style>
      </p:sp>
      <p:sp>
        <p:nvSpPr>
          <p:cNvPr id="404" name="CustomShape 6"/>
          <p:cNvSpPr/>
          <p:nvPr/>
        </p:nvSpPr>
        <p:spPr>
          <a:xfrm>
            <a:off x="3463560" y="5108760"/>
            <a:ext cx="2102760" cy="1051200"/>
          </a:xfrm>
          <a:prstGeom prst="roundRect">
            <a:avLst>
              <a:gd name="adj" fmla="val 12960"/>
            </a:avLst>
          </a:prstGeom>
          <a:gradFill>
            <a:gsLst>
              <a:gs pos="0">
                <a:schemeClr val="accent3">
                  <a:hueOff val="935912"/>
                  <a:satOff val="-252"/>
                  <a:lumOff val="7648"/>
                  <a:alphaOff val="0"/>
                  <a:shade val="85000"/>
                  <a:satMod val="130000"/>
                </a:schemeClr>
              </a:gs>
              <a:gs pos="34000">
                <a:schemeClr val="accent3">
                  <a:hueOff val="935912"/>
                  <a:satOff val="-252"/>
                  <a:lumOff val="7648"/>
                  <a:alphaOff val="0"/>
                  <a:shade val="87000"/>
                  <a:satMod val="125000"/>
                </a:schemeClr>
              </a:gs>
              <a:gs pos="70000">
                <a:schemeClr val="accent3">
                  <a:hueOff val="935912"/>
                  <a:satOff val="-252"/>
                  <a:lumOff val="7648"/>
                  <a:alphaOff val="0"/>
                  <a:tint val="100000"/>
                  <a:shade val="90000"/>
                  <a:satMod val="130000"/>
                </a:schemeClr>
              </a:gs>
              <a:gs pos="100000">
                <a:schemeClr val="accent3">
                  <a:hueOff val="935912"/>
                  <a:satOff val="-252"/>
                  <a:lumOff val="7648"/>
                  <a:alphaOff val="0"/>
                  <a:tint val="100000"/>
                  <a:shade val="100000"/>
                  <a:satMod val="110000"/>
                </a:schemeClr>
              </a:gs>
            </a:gsLst>
            <a:lin ang="0"/>
          </a:gradFill>
          <a:ln>
            <a:noFill/>
          </a:ln>
          <a:effectLst>
            <a:outerShdw algn="br" blurRad="38100" dir="2700000" dist="25400" rotWithShape="0">
              <a:srgbClr val="000000">
                <a:alpha val="60000"/>
              </a:srgbClr>
            </a:outerShdw>
          </a:effectLst>
          <a:scene3d>
            <a:camera prst="orthographicFront"/>
            <a:lightRig dir="t" rig="flat"/>
          </a:scene3d>
          <a:sp3d prstMaterial="plastic">
            <a:bevelT w="120900" h="88900"/>
            <a:bevelB prst="angle" w="88900" h="31750"/>
          </a:sp3d>
        </p:spPr>
        <p:style>
          <a:lnRef idx="0"/>
          <a:fillRef idx="0"/>
          <a:effectRef idx="2"/>
          <a:fontRef idx="minor"/>
        </p:style>
        <p:txBody>
          <a:bodyPr lIns="118080" rIns="118080" tIns="149040" bIns="148680" anchor="ctr"/>
          <a:p>
            <a:pPr algn="ctr">
              <a:lnSpc>
                <a:spcPct val="90000"/>
              </a:lnSpc>
            </a:pPr>
            <a:r>
              <a:rPr lang="en-US" sz="3100" strike="noStrike">
                <a:solidFill>
                  <a:srgbClr val="ffffff"/>
                </a:solidFill>
                <a:latin typeface="Calibri"/>
              </a:rPr>
              <a:t>Treatment</a:t>
            </a:r>
            <a:endParaRPr/>
          </a:p>
        </p:txBody>
      </p:sp>
      <p:sp>
        <p:nvSpPr>
          <p:cNvPr id="405" name="CustomShape 7"/>
          <p:cNvSpPr/>
          <p:nvPr/>
        </p:nvSpPr>
        <p:spPr>
          <a:xfrm rot="18000000">
            <a:off x="4834800" y="3945960"/>
            <a:ext cx="1096920" cy="367560"/>
          </a:xfrm>
          <a:prstGeom prst="leftRightArrow">
            <a:avLst>
              <a:gd name="adj1" fmla="val 60000"/>
              <a:gd name="adj2" fmla="val 50000"/>
            </a:avLst>
          </a:prstGeom>
          <a:gradFill>
            <a:gsLst>
              <a:gs pos="0">
                <a:schemeClr val="accent3">
                  <a:hueOff val="935912"/>
                  <a:satOff val="-252"/>
                  <a:lumOff val="7648"/>
                  <a:alphaOff val="0"/>
                  <a:shade val="85000"/>
                  <a:satMod val="130000"/>
                </a:schemeClr>
              </a:gs>
              <a:gs pos="34000">
                <a:schemeClr val="accent3">
                  <a:hueOff val="935912"/>
                  <a:satOff val="-252"/>
                  <a:lumOff val="7648"/>
                  <a:alphaOff val="0"/>
                  <a:shade val="87000"/>
                  <a:satMod val="125000"/>
                </a:schemeClr>
              </a:gs>
              <a:gs pos="70000">
                <a:schemeClr val="accent3">
                  <a:hueOff val="935912"/>
                  <a:satOff val="-252"/>
                  <a:lumOff val="7648"/>
                  <a:alphaOff val="0"/>
                  <a:tint val="100000"/>
                  <a:shade val="90000"/>
                  <a:satMod val="130000"/>
                </a:schemeClr>
              </a:gs>
              <a:gs pos="100000">
                <a:schemeClr val="accent3">
                  <a:hueOff val="935912"/>
                  <a:satOff val="-252"/>
                  <a:lumOff val="7648"/>
                  <a:alphaOff val="0"/>
                  <a:tint val="100000"/>
                  <a:shade val="100000"/>
                  <a:satMod val="110000"/>
                </a:schemeClr>
              </a:gs>
            </a:gsLst>
            <a:lin ang="0"/>
          </a:gradFill>
          <a:ln>
            <a:noFill/>
          </a:ln>
          <a:effectLst>
            <a:outerShdw algn="br" blurRad="38100" dir="2700000" dist="25400" rotWithShape="0">
              <a:srgbClr val="000000">
                <a:alpha val="60000"/>
              </a:srgbClr>
            </a:outerShdw>
          </a:effectLst>
          <a:scene3d>
            <a:camera prst="orthographicFront"/>
            <a:lightRig dir="t" rig="flat"/>
          </a:scene3d>
          <a:sp3d z="-80000" prstMaterial="plastic">
            <a:bevelT w="50800" h="50800"/>
            <a:bevelB prst="angle" w="25400" h="25400"/>
          </a:sp3d>
        </p:spPr>
        <p:style>
          <a:lnRef idx="0"/>
          <a:fillRef idx="0"/>
          <a:effectRef idx="2"/>
          <a:fontRef idx="minor"/>
        </p:style>
      </p:sp>
      <p:sp>
        <p:nvSpPr>
          <p:cNvPr id="406" name="CustomShape 8"/>
          <p:cNvSpPr/>
          <p:nvPr/>
        </p:nvSpPr>
        <p:spPr>
          <a:xfrm>
            <a:off x="6172920" y="224640"/>
            <a:ext cx="1331640" cy="364680"/>
          </a:xfrm>
          <a:prstGeom prst="rect">
            <a:avLst/>
          </a:prstGeom>
          <a:noFill/>
          <a:ln>
            <a:noFill/>
          </a:ln>
        </p:spPr>
        <p:style>
          <a:lnRef idx="0"/>
          <a:fillRef idx="0"/>
          <a:effectRef idx="0"/>
          <a:fontRef idx="minor"/>
        </p:style>
        <p:txBody>
          <a:bodyPr anchor="ctr"/>
          <a:p>
            <a:pPr>
              <a:lnSpc>
                <a:spcPct val="100000"/>
              </a:lnSpc>
            </a:pPr>
            <a:fld id="{A1928142-38F7-43B1-801C-6C3B72E28D24}" type="slidenum">
              <a:rPr lang="en-US" sz="1200" strike="noStrike">
                <a:solidFill>
                  <a:srgbClr val="ffffff"/>
                </a:solidFill>
                <a:latin typeface="Arial"/>
              </a:rPr>
              <a:t>&lt;number&gt;</a:t>
            </a:fld>
            <a:endParaRPr/>
          </a:p>
        </p:txBody>
      </p:sp>
      <p:sp>
        <p:nvSpPr>
          <p:cNvPr id="407" name="TextShape 9"/>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408" name="TextShape 10"/>
          <p:cNvSpPr txBox="1"/>
          <p:nvPr/>
        </p:nvSpPr>
        <p:spPr>
          <a:xfrm>
            <a:off x="9900360" y="6459840"/>
            <a:ext cx="1311840" cy="364680"/>
          </a:xfrm>
          <a:prstGeom prst="rect">
            <a:avLst/>
          </a:prstGeom>
          <a:noFill/>
          <a:ln>
            <a:noFill/>
          </a:ln>
        </p:spPr>
        <p:txBody>
          <a:bodyPr anchor="ctr"/>
          <a:p>
            <a:pPr algn="r">
              <a:lnSpc>
                <a:spcPct val="100000"/>
              </a:lnSpc>
            </a:pPr>
            <a:fld id="{8301EDC6-65C6-4596-B15E-46FC986FD291}" type="slidenum">
              <a:rPr lang="en-US" sz="1050" strike="noStrike">
                <a:solidFill>
                  <a:srgbClr val="ffffff"/>
                </a:solidFill>
                <a:latin typeface="Calibri"/>
              </a:rPr>
              <a:t>&lt;number&gt;</a:t>
            </a:fld>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slides/slide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40" name="Picture 5" descr=""/>
          <p:cNvPicPr/>
          <p:nvPr/>
        </p:nvPicPr>
        <p:blipFill>
          <a:blip r:embed="rId1"/>
          <a:stretch/>
        </p:blipFill>
        <p:spPr>
          <a:xfrm>
            <a:off x="8692560" y="414000"/>
            <a:ext cx="2155680" cy="1195560"/>
          </a:xfrm>
          <a:prstGeom prst="rect">
            <a:avLst/>
          </a:prstGeom>
          <a:ln>
            <a:noFill/>
          </a:ln>
        </p:spPr>
      </p:pic>
      <p:sp>
        <p:nvSpPr>
          <p:cNvPr id="841"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Why “good” Communication?</a:t>
            </a:r>
            <a:endParaRPr/>
          </a:p>
        </p:txBody>
      </p:sp>
      <p:sp>
        <p:nvSpPr>
          <p:cNvPr id="842" name="TextShape 2"/>
          <p:cNvSpPr txBox="1"/>
          <p:nvPr/>
        </p:nvSpPr>
        <p:spPr>
          <a:xfrm>
            <a:off x="1097280" y="1845720"/>
            <a:ext cx="10058040" cy="4023000"/>
          </a:xfrm>
          <a:prstGeom prst="rect">
            <a:avLst/>
          </a:prstGeom>
          <a:noFill/>
          <a:ln>
            <a:noFill/>
          </a:ln>
        </p:spPr>
        <p:txBody>
          <a:bodyPr lIns="0" rIns="0"/>
          <a:p>
            <a:pPr lvl="1">
              <a:lnSpc>
                <a:spcPct val="100000"/>
              </a:lnSpc>
              <a:buFont typeface="Courier New"/>
              <a:buChar char="o"/>
            </a:pPr>
            <a:r>
              <a:rPr lang="en-US" sz="2800" strike="noStrike">
                <a:solidFill>
                  <a:srgbClr val="404040"/>
                </a:solidFill>
                <a:latin typeface="Calibri"/>
              </a:rPr>
              <a:t> </a:t>
            </a:r>
            <a:r>
              <a:rPr lang="en-US" sz="2600" strike="noStrike">
                <a:solidFill>
                  <a:srgbClr val="404040"/>
                </a:solidFill>
                <a:latin typeface="Calibri"/>
              </a:rPr>
              <a:t>Good communication with all residents is an important skill that will help you do your job, as well as manage and keep staff and residents safe. </a:t>
            </a:r>
            <a:endParaRPr/>
          </a:p>
          <a:p>
            <a:pPr lvl="1">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Effective communication combines a set of skills including:</a:t>
            </a:r>
            <a:endParaRPr/>
          </a:p>
          <a:p>
            <a:pPr lvl="2">
              <a:lnSpc>
                <a:spcPct val="100000"/>
              </a:lnSpc>
              <a:buFont typeface="Courier New"/>
              <a:buChar char="o"/>
            </a:pPr>
            <a:r>
              <a:rPr lang="en-US" sz="2400" strike="noStrike">
                <a:solidFill>
                  <a:srgbClr val="404040"/>
                </a:solidFill>
                <a:latin typeface="Calibri"/>
              </a:rPr>
              <a:t>Nonverbal communication</a:t>
            </a:r>
            <a:endParaRPr/>
          </a:p>
          <a:p>
            <a:pPr lvl="2">
              <a:lnSpc>
                <a:spcPct val="100000"/>
              </a:lnSpc>
              <a:buFont typeface="Courier New"/>
              <a:buChar char="o"/>
            </a:pPr>
            <a:r>
              <a:rPr lang="en-US" sz="2400" strike="noStrike">
                <a:solidFill>
                  <a:srgbClr val="404040"/>
                </a:solidFill>
                <a:latin typeface="Calibri"/>
              </a:rPr>
              <a:t>Attentive listening</a:t>
            </a:r>
            <a:endParaRPr/>
          </a:p>
          <a:p>
            <a:pPr lvl="2">
              <a:lnSpc>
                <a:spcPct val="100000"/>
              </a:lnSpc>
              <a:buFont typeface="Courier New"/>
              <a:buChar char="o"/>
            </a:pPr>
            <a:r>
              <a:rPr lang="en-US" sz="2400" strike="noStrike">
                <a:solidFill>
                  <a:srgbClr val="404040"/>
                </a:solidFill>
                <a:latin typeface="Calibri"/>
              </a:rPr>
              <a:t>The ability to manage stress in the moment</a:t>
            </a:r>
            <a:endParaRPr/>
          </a:p>
          <a:p>
            <a:pPr lvl="2">
              <a:lnSpc>
                <a:spcPct val="100000"/>
              </a:lnSpc>
              <a:buFont typeface="Courier New"/>
              <a:buChar char="o"/>
            </a:pPr>
            <a:r>
              <a:rPr lang="en-US" sz="2400" strike="noStrike">
                <a:solidFill>
                  <a:srgbClr val="404040"/>
                </a:solidFill>
                <a:latin typeface="Calibri"/>
              </a:rPr>
              <a:t>The capacity to recognize and understand your own emotions and those of the person you are communicating with</a:t>
            </a:r>
            <a:endParaRPr/>
          </a:p>
        </p:txBody>
      </p:sp>
      <p:sp>
        <p:nvSpPr>
          <p:cNvPr id="843"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844" name="TextShape 4"/>
          <p:cNvSpPr txBox="1"/>
          <p:nvPr/>
        </p:nvSpPr>
        <p:spPr>
          <a:xfrm>
            <a:off x="9900360" y="6459840"/>
            <a:ext cx="1311840" cy="364680"/>
          </a:xfrm>
          <a:prstGeom prst="rect">
            <a:avLst/>
          </a:prstGeom>
          <a:noFill/>
          <a:ln>
            <a:noFill/>
          </a:ln>
        </p:spPr>
        <p:txBody>
          <a:bodyPr anchor="ctr"/>
          <a:p>
            <a:pPr algn="r">
              <a:lnSpc>
                <a:spcPct val="100000"/>
              </a:lnSpc>
            </a:pPr>
            <a:fld id="{B28E4F92-BFF7-4065-8E14-B90F75131A8C}" type="slidenum">
              <a:rPr lang="en-US" sz="1050" strike="noStrike">
                <a:solidFill>
                  <a:srgbClr val="ffffff"/>
                </a:solidFill>
                <a:latin typeface="Calibri"/>
              </a:rPr>
              <a:t>&lt;number&gt;</a:t>
            </a:fld>
            <a:endParaRPr/>
          </a:p>
        </p:txBody>
      </p:sp>
    </p:spTree>
  </p:cSld>
</p:sld>
</file>

<file path=ppt/slides/slide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5"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Ideas for Good Communication</a:t>
            </a:r>
            <a:endParaRPr/>
          </a:p>
        </p:txBody>
      </p:sp>
      <p:sp>
        <p:nvSpPr>
          <p:cNvPr id="846" name="TextShape 2"/>
          <p:cNvSpPr txBox="1"/>
          <p:nvPr/>
        </p:nvSpPr>
        <p:spPr>
          <a:xfrm>
            <a:off x="1097280" y="1845720"/>
            <a:ext cx="10058040" cy="4023000"/>
          </a:xfrm>
          <a:prstGeom prst="rect">
            <a:avLst/>
          </a:prstGeom>
          <a:noFill/>
          <a:ln>
            <a:noFill/>
          </a:ln>
        </p:spPr>
        <p:txBody>
          <a:bodyPr lIns="0" rIns="0"/>
          <a:p>
            <a:pPr>
              <a:lnSpc>
                <a:spcPct val="100000"/>
              </a:lnSpc>
              <a:buFont typeface="Calibri"/>
              <a:buChar char=" "/>
            </a:pPr>
            <a:r>
              <a:rPr lang="en-US" sz="2600" strike="noStrike">
                <a:solidFill>
                  <a:srgbClr val="404040"/>
                </a:solidFill>
                <a:latin typeface="Calibri"/>
              </a:rPr>
              <a:t>Language can be verbal and nonverbal. Words are very important, yet over 70% of our communication is nonverbal. Nonverbal communication can include our gestures, facial expressions, snickering, rolling eyes, ignoring, laughing, body language or imitating an inmate’s mannerisms.  Be aware of both your verbal and nonverbal communication. </a:t>
            </a:r>
            <a:endParaRPr/>
          </a:p>
          <a:p>
            <a:pPr algn="ctr">
              <a:lnSpc>
                <a:spcPct val="100000"/>
              </a:lnSpc>
              <a:buFont typeface="Calibri"/>
              <a:buChar char=" "/>
            </a:pPr>
            <a:r>
              <a:rPr b="1" i="1" lang="en-US" sz="2600" strike="noStrike">
                <a:solidFill>
                  <a:srgbClr val="404040"/>
                </a:solidFill>
                <a:latin typeface="Calibri"/>
              </a:rPr>
              <a:t>
</a:t>
            </a:r>
            <a:r>
              <a:rPr b="1" i="1" lang="en-US" sz="2600" strike="noStrike">
                <a:solidFill>
                  <a:srgbClr val="404040"/>
                </a:solidFill>
                <a:latin typeface="Calibri"/>
              </a:rPr>
              <a:t>The words you use are powerful!</a:t>
            </a:r>
            <a:endParaRPr/>
          </a:p>
          <a:p>
            <a:pPr>
              <a:lnSpc>
                <a:spcPct val="100000"/>
              </a:lnSpc>
            </a:pPr>
            <a:endParaRPr/>
          </a:p>
          <a:p>
            <a:pPr>
              <a:lnSpc>
                <a:spcPct val="90000"/>
              </a:lnSpc>
            </a:pPr>
            <a:endParaRPr/>
          </a:p>
        </p:txBody>
      </p:sp>
      <p:sp>
        <p:nvSpPr>
          <p:cNvPr id="847"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848" name="TextShape 4"/>
          <p:cNvSpPr txBox="1"/>
          <p:nvPr/>
        </p:nvSpPr>
        <p:spPr>
          <a:xfrm>
            <a:off x="9900360" y="6459840"/>
            <a:ext cx="1311840" cy="364680"/>
          </a:xfrm>
          <a:prstGeom prst="rect">
            <a:avLst/>
          </a:prstGeom>
          <a:noFill/>
          <a:ln>
            <a:noFill/>
          </a:ln>
        </p:spPr>
        <p:txBody>
          <a:bodyPr anchor="ctr"/>
          <a:p>
            <a:pPr algn="r">
              <a:lnSpc>
                <a:spcPct val="100000"/>
              </a:lnSpc>
            </a:pPr>
            <a:fld id="{4E8AA41B-EF5A-4698-BE91-876B7F62796C}" type="slidenum">
              <a:rPr lang="en-US" sz="1050" strike="noStrike">
                <a:solidFill>
                  <a:srgbClr val="ffffff"/>
                </a:solidFill>
                <a:latin typeface="Calibri"/>
              </a:rPr>
              <a:t>&lt;number&gt;</a:t>
            </a:fld>
            <a:endParaRPr/>
          </a:p>
        </p:txBody>
      </p:sp>
    </p:spTree>
  </p:cSld>
</p:sld>
</file>

<file path=ppt/slides/slide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9" name="TextShape 1"/>
          <p:cNvSpPr txBox="1"/>
          <p:nvPr/>
        </p:nvSpPr>
        <p:spPr>
          <a:xfrm>
            <a:off x="1097280" y="738000"/>
            <a:ext cx="10699200" cy="1450440"/>
          </a:xfrm>
          <a:prstGeom prst="rect">
            <a:avLst/>
          </a:prstGeom>
          <a:noFill/>
          <a:ln>
            <a:noFill/>
          </a:ln>
        </p:spPr>
        <p:txBody>
          <a:bodyPr anchor="b"/>
          <a:p>
            <a:pPr>
              <a:lnSpc>
                <a:spcPct val="85000"/>
              </a:lnSpc>
            </a:pPr>
            <a:r>
              <a:rPr lang="en-US" sz="5300" strike="noStrike">
                <a:solidFill>
                  <a:srgbClr val="404040"/>
                </a:solidFill>
                <a:latin typeface="Calibri Light"/>
              </a:rPr>
              <a:t>What Do We Mean By a “Culture of Respect?”</a:t>
            </a:r>
            <a:r>
              <a:rPr lang="en-US" sz="4800" strike="noStrike">
                <a:solidFill>
                  <a:srgbClr val="404040"/>
                </a:solidFill>
                <a:latin typeface="Calibri Light"/>
              </a:rPr>
              <a:t>
</a:t>
            </a:r>
            <a:endParaRPr/>
          </a:p>
        </p:txBody>
      </p:sp>
      <p:sp>
        <p:nvSpPr>
          <p:cNvPr id="850" name="TextShape 2"/>
          <p:cNvSpPr txBox="1"/>
          <p:nvPr/>
        </p:nvSpPr>
        <p:spPr>
          <a:xfrm>
            <a:off x="1097280" y="1845720"/>
            <a:ext cx="10058040" cy="4023000"/>
          </a:xfrm>
          <a:prstGeom prst="rect">
            <a:avLst/>
          </a:prstGeom>
          <a:noFill/>
          <a:ln>
            <a:noFill/>
          </a:ln>
        </p:spPr>
        <p:txBody>
          <a:bodyPr lIns="0" rIns="0"/>
          <a:p>
            <a:pPr>
              <a:lnSpc>
                <a:spcPct val="100000"/>
              </a:lnSpc>
            </a:pPr>
            <a:r>
              <a:rPr lang="en-US" sz="2600" strike="noStrike">
                <a:solidFill>
                  <a:srgbClr val="404040"/>
                </a:solidFill>
                <a:latin typeface="Calibri"/>
                <a:ea typeface="Calibri"/>
              </a:rPr>
              <a:t>Respect is a positive feeling of </a:t>
            </a:r>
            <a:r>
              <a:rPr lang="en-US" sz="2600" strike="noStrike" u="sng">
                <a:solidFill>
                  <a:srgbClr val="6b9f25"/>
                </a:solidFill>
                <a:latin typeface="Calibri"/>
                <a:ea typeface="Calibri"/>
              </a:rPr>
              <a:t>esteem</a:t>
            </a:r>
            <a:r>
              <a:rPr lang="en-US" sz="2600" strike="noStrike">
                <a:solidFill>
                  <a:srgbClr val="404040"/>
                </a:solidFill>
                <a:latin typeface="Calibri"/>
                <a:ea typeface="Calibri"/>
              </a:rPr>
              <a:t> or </a:t>
            </a:r>
            <a:r>
              <a:rPr lang="en-US" sz="2600" strike="noStrike" u="sng">
                <a:solidFill>
                  <a:srgbClr val="6b9f25"/>
                </a:solidFill>
                <a:latin typeface="Calibri"/>
                <a:ea typeface="Calibri"/>
              </a:rPr>
              <a:t>deference</a:t>
            </a:r>
            <a:r>
              <a:rPr lang="en-US" sz="2600" strike="noStrike">
                <a:solidFill>
                  <a:srgbClr val="404040"/>
                </a:solidFill>
                <a:latin typeface="Calibri"/>
                <a:ea typeface="Calibri"/>
              </a:rPr>
              <a:t> for a </a:t>
            </a:r>
            <a:r>
              <a:rPr lang="en-US" sz="2600" strike="noStrike" u="sng">
                <a:solidFill>
                  <a:srgbClr val="6b9f25"/>
                </a:solidFill>
                <a:latin typeface="Calibri"/>
                <a:ea typeface="Calibri"/>
              </a:rPr>
              <a:t>person</a:t>
            </a:r>
            <a:r>
              <a:rPr lang="en-US" sz="2600" strike="noStrike">
                <a:solidFill>
                  <a:srgbClr val="404040"/>
                </a:solidFill>
                <a:latin typeface="Calibri"/>
                <a:ea typeface="Calibri"/>
              </a:rPr>
              <a:t>, and includes specific actions and </a:t>
            </a:r>
            <a:r>
              <a:rPr lang="en-US" sz="2600" strike="noStrike" u="sng">
                <a:solidFill>
                  <a:srgbClr val="6b9f25"/>
                </a:solidFill>
                <a:latin typeface="Calibri"/>
                <a:ea typeface="Calibri"/>
              </a:rPr>
              <a:t>conduct</a:t>
            </a:r>
            <a:r>
              <a:rPr lang="en-US" sz="2600" strike="noStrike">
                <a:solidFill>
                  <a:srgbClr val="404040"/>
                </a:solidFill>
                <a:latin typeface="Calibri"/>
                <a:ea typeface="Calibri"/>
              </a:rPr>
              <a:t> that reflects back that esteem. Respect can be a specific feeling of regard for the actual qualities of the person being respected (e.g., "I have great respect for her judgment").  </a:t>
            </a:r>
            <a:endParaRPr/>
          </a:p>
          <a:p>
            <a:pPr>
              <a:lnSpc>
                <a:spcPct val="90000"/>
              </a:lnSpc>
            </a:pPr>
            <a:endParaRPr/>
          </a:p>
        </p:txBody>
      </p:sp>
      <p:sp>
        <p:nvSpPr>
          <p:cNvPr id="851" name="TextShape 3"/>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
        <p:nvSpPr>
          <p:cNvPr id="852" name="TextShape 4"/>
          <p:cNvSpPr txBox="1"/>
          <p:nvPr/>
        </p:nvSpPr>
        <p:spPr>
          <a:xfrm>
            <a:off x="9900360" y="6459840"/>
            <a:ext cx="1311840" cy="364680"/>
          </a:xfrm>
          <a:prstGeom prst="rect">
            <a:avLst/>
          </a:prstGeom>
          <a:noFill/>
          <a:ln>
            <a:noFill/>
          </a:ln>
        </p:spPr>
        <p:txBody>
          <a:bodyPr anchor="ctr"/>
          <a:p>
            <a:pPr algn="r">
              <a:lnSpc>
                <a:spcPct val="100000"/>
              </a:lnSpc>
            </a:pPr>
            <a:fld id="{FBDA163D-5C98-434A-920A-DF976DFD0F4E}" type="slidenum">
              <a:rPr lang="en-US" sz="1050" strike="noStrike">
                <a:solidFill>
                  <a:srgbClr val="ffffff"/>
                </a:solidFill>
                <a:latin typeface="Calibri"/>
              </a:rPr>
              <a:t>&lt;number&gt;</a:t>
            </a:fld>
            <a:endParaRPr/>
          </a:p>
        </p:txBody>
      </p:sp>
      <p:pic>
        <p:nvPicPr>
          <p:cNvPr id="853" name="Picture 6" descr=""/>
          <p:cNvPicPr/>
          <p:nvPr/>
        </p:nvPicPr>
        <p:blipFill>
          <a:blip r:embed="rId1"/>
          <a:stretch/>
        </p:blipFill>
        <p:spPr>
          <a:xfrm>
            <a:off x="3685680" y="3488400"/>
            <a:ext cx="4116600" cy="2742840"/>
          </a:xfrm>
          <a:prstGeom prst="rect">
            <a:avLst/>
          </a:prstGeom>
          <a:ln>
            <a:noFill/>
          </a:ln>
        </p:spPr>
      </p:pic>
    </p:spTree>
  </p:cSld>
</p:sld>
</file>

<file path=ppt/slides/slide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4" name="TextShape 1"/>
          <p:cNvSpPr txBox="1"/>
          <p:nvPr/>
        </p:nvSpPr>
        <p:spPr>
          <a:xfrm>
            <a:off x="1097280" y="25272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Respect</a:t>
            </a:r>
            <a:endParaRPr/>
          </a:p>
        </p:txBody>
      </p:sp>
      <p:sp>
        <p:nvSpPr>
          <p:cNvPr id="855" name="TextShape 2"/>
          <p:cNvSpPr txBox="1"/>
          <p:nvPr/>
        </p:nvSpPr>
        <p:spPr>
          <a:xfrm>
            <a:off x="1097280" y="1845720"/>
            <a:ext cx="10058040" cy="4329000"/>
          </a:xfrm>
          <a:prstGeom prst="rect">
            <a:avLst/>
          </a:prstGeom>
          <a:noFill/>
          <a:ln>
            <a:noFill/>
          </a:ln>
        </p:spPr>
        <p:txBody>
          <a:bodyPr lIns="0" rIns="0"/>
          <a:p>
            <a:pPr>
              <a:lnSpc>
                <a:spcPct val="90000"/>
              </a:lnSpc>
              <a:buFont typeface="Calibri"/>
              <a:buChar char=" "/>
            </a:pPr>
            <a:r>
              <a:rPr lang="en-US" sz="2600" strike="noStrike">
                <a:solidFill>
                  <a:srgbClr val="404040"/>
                </a:solidFill>
                <a:latin typeface="Calibri"/>
              </a:rPr>
              <a:t>LGBTQI people often encounter biases and negativity when they are honest about their self-identification or status as LGBTQI, or when they present themselves in a gender non-conforming manner. </a:t>
            </a:r>
            <a:endParaRPr/>
          </a:p>
          <a:p>
            <a:pPr>
              <a:lnSpc>
                <a:spcPct val="90000"/>
              </a:lnSpc>
              <a:buFont typeface="Calibri"/>
              <a:buChar char=" "/>
            </a:pPr>
            <a:r>
              <a:rPr lang="en-US" sz="2600" strike="noStrike">
                <a:solidFill>
                  <a:srgbClr val="404040"/>
                </a:solidFill>
                <a:latin typeface="Calibri"/>
              </a:rPr>
              <a:t>The way you treat LGBTQI residents:</a:t>
            </a:r>
            <a:endParaRPr/>
          </a:p>
          <a:p>
            <a:pPr lvl="1">
              <a:lnSpc>
                <a:spcPct val="100000"/>
              </a:lnSpc>
              <a:buFont typeface="Calibri"/>
              <a:buChar char="◦"/>
            </a:pPr>
            <a:r>
              <a:rPr lang="en-US" sz="2600" strike="noStrike">
                <a:solidFill>
                  <a:srgbClr val="404040"/>
                </a:solidFill>
                <a:latin typeface="Calibri"/>
              </a:rPr>
              <a:t>Should reflect agency mission and values </a:t>
            </a:r>
            <a:endParaRPr/>
          </a:p>
          <a:p>
            <a:pPr lvl="1">
              <a:lnSpc>
                <a:spcPct val="100000"/>
              </a:lnSpc>
              <a:buFont typeface="Calibri"/>
              <a:buChar char="◦"/>
            </a:pPr>
            <a:r>
              <a:rPr lang="en-US" sz="2600" strike="noStrike">
                <a:solidFill>
                  <a:srgbClr val="404040"/>
                </a:solidFill>
                <a:latin typeface="Calibri"/>
              </a:rPr>
              <a:t>Can impact the emotional well-being of staff, residents and other stakeholders</a:t>
            </a:r>
            <a:endParaRPr/>
          </a:p>
          <a:p>
            <a:pPr>
              <a:lnSpc>
                <a:spcPct val="100000"/>
              </a:lnSpc>
            </a:pPr>
            <a:endParaRPr/>
          </a:p>
        </p:txBody>
      </p:sp>
      <p:sp>
        <p:nvSpPr>
          <p:cNvPr id="856" name="TextShape 3"/>
          <p:cNvSpPr txBox="1"/>
          <p:nvPr/>
        </p:nvSpPr>
        <p:spPr>
          <a:xfrm>
            <a:off x="9900360" y="6459840"/>
            <a:ext cx="1311840" cy="364680"/>
          </a:xfrm>
          <a:prstGeom prst="rect">
            <a:avLst/>
          </a:prstGeom>
          <a:noFill/>
          <a:ln>
            <a:noFill/>
          </a:ln>
        </p:spPr>
        <p:txBody>
          <a:bodyPr anchor="ctr"/>
          <a:p>
            <a:pPr>
              <a:lnSpc>
                <a:spcPct val="100000"/>
              </a:lnSpc>
            </a:pPr>
            <a:fld id="{5CA0F16B-1F11-40AF-8B0A-68CE5E11960F}" type="slidenum">
              <a:rPr lang="en-US" sz="1050" strike="noStrike">
                <a:solidFill>
                  <a:srgbClr val="ffffff"/>
                </a:solidFill>
                <a:latin typeface="Calibri"/>
              </a:rPr>
              <a:t>&lt;number&gt;</a:t>
            </a:fld>
            <a:endParaRPr/>
          </a:p>
        </p:txBody>
      </p:sp>
      <p:sp>
        <p:nvSpPr>
          <p:cNvPr id="857"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pic>
        <p:nvPicPr>
          <p:cNvPr id="858" name="Picture 4" descr=""/>
          <p:cNvPicPr/>
          <p:nvPr/>
        </p:nvPicPr>
        <p:blipFill>
          <a:blip r:embed="rId1"/>
          <a:stretch/>
        </p:blipFill>
        <p:spPr>
          <a:xfrm>
            <a:off x="3256200" y="221040"/>
            <a:ext cx="1778400" cy="1481760"/>
          </a:xfrm>
          <a:prstGeom prst="rect">
            <a:avLst/>
          </a:prstGeom>
          <a:ln>
            <a:noFill/>
          </a:ln>
        </p:spPr>
      </p:pic>
    </p:spTree>
  </p:cSld>
</p:sld>
</file>

<file path=ppt/slides/slide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9"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Respect</a:t>
            </a:r>
            <a:endParaRPr/>
          </a:p>
        </p:txBody>
      </p:sp>
      <p:sp>
        <p:nvSpPr>
          <p:cNvPr id="860" name="TextShape 2"/>
          <p:cNvSpPr txBox="1"/>
          <p:nvPr/>
        </p:nvSpPr>
        <p:spPr>
          <a:xfrm>
            <a:off x="1097280" y="1845720"/>
            <a:ext cx="10058040" cy="4023000"/>
          </a:xfrm>
          <a:prstGeom prst="rect">
            <a:avLst/>
          </a:prstGeom>
          <a:noFill/>
          <a:ln>
            <a:noFill/>
          </a:ln>
        </p:spPr>
        <p:txBody>
          <a:bodyPr lIns="0" rIns="0"/>
          <a:p>
            <a:pPr>
              <a:lnSpc>
                <a:spcPct val="90000"/>
              </a:lnSpc>
              <a:buFont typeface="Calibri"/>
              <a:buChar char=" "/>
            </a:pPr>
            <a:r>
              <a:rPr lang="en-US" sz="2600" strike="noStrike">
                <a:solidFill>
                  <a:srgbClr val="404040"/>
                </a:solidFill>
                <a:latin typeface="Calibri"/>
              </a:rPr>
              <a:t>Be aware that not all LGBTQI residents </a:t>
            </a:r>
            <a:r>
              <a:rPr b="1" i="1" lang="en-US" sz="2600" strike="noStrike">
                <a:solidFill>
                  <a:srgbClr val="404040"/>
                </a:solidFill>
                <a:latin typeface="Calibri"/>
              </a:rPr>
              <a:t>or staff </a:t>
            </a:r>
            <a:r>
              <a:rPr lang="en-US" sz="2600" strike="noStrike">
                <a:solidFill>
                  <a:srgbClr val="404040"/>
                </a:solidFill>
                <a:latin typeface="Calibri"/>
              </a:rPr>
              <a:t>are “out”</a:t>
            </a:r>
            <a:endParaRPr/>
          </a:p>
          <a:p>
            <a:pPr>
              <a:lnSpc>
                <a:spcPct val="90000"/>
              </a:lnSpc>
              <a:buFont typeface="Calibri"/>
              <a:buChar char=" "/>
            </a:pPr>
            <a:r>
              <a:rPr lang="en-US" sz="2600" strike="noStrike">
                <a:solidFill>
                  <a:srgbClr val="404040"/>
                </a:solidFill>
                <a:latin typeface="Calibri"/>
              </a:rPr>
              <a:t>Your conversations with other residents or staff who you do not perceive as LGBTQI will impact:</a:t>
            </a:r>
            <a:endParaRPr/>
          </a:p>
          <a:p>
            <a:pPr lvl="1">
              <a:lnSpc>
                <a:spcPct val="100000"/>
              </a:lnSpc>
              <a:buFont typeface="Calibri"/>
              <a:buChar char="◦"/>
            </a:pPr>
            <a:r>
              <a:rPr lang="en-US" sz="2600" strike="noStrike">
                <a:solidFill>
                  <a:srgbClr val="404040"/>
                </a:solidFill>
                <a:latin typeface="Calibri"/>
              </a:rPr>
              <a:t>The culture of the facility</a:t>
            </a:r>
            <a:endParaRPr/>
          </a:p>
          <a:p>
            <a:pPr lvl="1">
              <a:lnSpc>
                <a:spcPct val="100000"/>
              </a:lnSpc>
              <a:buFont typeface="Calibri"/>
              <a:buChar char="◦"/>
            </a:pPr>
            <a:r>
              <a:rPr lang="en-US" sz="2600" strike="noStrike">
                <a:solidFill>
                  <a:srgbClr val="404040"/>
                </a:solidFill>
                <a:latin typeface="Calibri"/>
              </a:rPr>
              <a:t>The attitudes and emotional well-being of the conversation participants</a:t>
            </a:r>
            <a:endParaRPr/>
          </a:p>
          <a:p>
            <a:pPr>
              <a:lnSpc>
                <a:spcPct val="100000"/>
              </a:lnSpc>
            </a:pPr>
            <a:endParaRPr/>
          </a:p>
        </p:txBody>
      </p:sp>
      <p:sp>
        <p:nvSpPr>
          <p:cNvPr id="861" name="TextShape 3"/>
          <p:cNvSpPr txBox="1"/>
          <p:nvPr/>
        </p:nvSpPr>
        <p:spPr>
          <a:xfrm>
            <a:off x="9900360" y="6459840"/>
            <a:ext cx="1311840" cy="364680"/>
          </a:xfrm>
          <a:prstGeom prst="rect">
            <a:avLst/>
          </a:prstGeom>
          <a:noFill/>
          <a:ln>
            <a:noFill/>
          </a:ln>
        </p:spPr>
        <p:txBody>
          <a:bodyPr anchor="ctr"/>
          <a:p>
            <a:pPr>
              <a:lnSpc>
                <a:spcPct val="100000"/>
              </a:lnSpc>
            </a:pPr>
            <a:fld id="{DD579ECE-6049-4DD4-B700-A3CD33C20533}" type="slidenum">
              <a:rPr lang="en-US" sz="1050" strike="noStrike">
                <a:solidFill>
                  <a:srgbClr val="ffffff"/>
                </a:solidFill>
                <a:latin typeface="Calibri"/>
              </a:rPr>
              <a:t>&lt;number&gt;</a:t>
            </a:fld>
            <a:endParaRPr/>
          </a:p>
        </p:txBody>
      </p:sp>
      <p:sp>
        <p:nvSpPr>
          <p:cNvPr id="862"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pic>
        <p:nvPicPr>
          <p:cNvPr id="863" name="Picture 6" descr=""/>
          <p:cNvPicPr/>
          <p:nvPr/>
        </p:nvPicPr>
        <p:blipFill>
          <a:blip r:embed="rId1"/>
          <a:stretch/>
        </p:blipFill>
        <p:spPr>
          <a:xfrm>
            <a:off x="9696240" y="590760"/>
            <a:ext cx="1720080" cy="1737000"/>
          </a:xfrm>
          <a:prstGeom prst="rect">
            <a:avLst/>
          </a:prstGeom>
          <a:ln>
            <a:noFill/>
          </a:ln>
        </p:spPr>
      </p:pic>
    </p:spTree>
  </p:cSld>
</p:sld>
</file>

<file path=ppt/slides/slide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4"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Respect</a:t>
            </a:r>
            <a:endParaRPr/>
          </a:p>
        </p:txBody>
      </p:sp>
      <p:sp>
        <p:nvSpPr>
          <p:cNvPr id="865" name="TextShape 2"/>
          <p:cNvSpPr txBox="1"/>
          <p:nvPr/>
        </p:nvSpPr>
        <p:spPr>
          <a:xfrm>
            <a:off x="1097280" y="1845720"/>
            <a:ext cx="10058040" cy="4023000"/>
          </a:xfrm>
          <a:prstGeom prst="rect">
            <a:avLst/>
          </a:prstGeom>
          <a:noFill/>
          <a:ln>
            <a:noFill/>
          </a:ln>
        </p:spPr>
        <p:txBody>
          <a:bodyPr lIns="0" rIns="0"/>
          <a:p>
            <a:pPr>
              <a:lnSpc>
                <a:spcPct val="90000"/>
              </a:lnSpc>
              <a:buFont typeface="Calibri"/>
              <a:buChar char=" "/>
            </a:pPr>
            <a:r>
              <a:rPr lang="en-US" sz="2600" strike="noStrike">
                <a:solidFill>
                  <a:srgbClr val="404040"/>
                </a:solidFill>
                <a:latin typeface="Calibri"/>
              </a:rPr>
              <a:t>Be aware of your own biases and assumptions</a:t>
            </a:r>
            <a:endParaRPr/>
          </a:p>
          <a:p>
            <a:pPr lvl="1">
              <a:lnSpc>
                <a:spcPct val="100000"/>
              </a:lnSpc>
              <a:buFont typeface="Calibri"/>
              <a:buChar char="◦"/>
            </a:pPr>
            <a:r>
              <a:rPr lang="en-US" sz="2600" strike="noStrike">
                <a:solidFill>
                  <a:srgbClr val="404040"/>
                </a:solidFill>
                <a:latin typeface="Calibri"/>
              </a:rPr>
              <a:t>Your upbringing may impact how you perceive LGBTQI people </a:t>
            </a:r>
            <a:endParaRPr/>
          </a:p>
          <a:p>
            <a:pPr lvl="1">
              <a:lnSpc>
                <a:spcPct val="100000"/>
              </a:lnSpc>
              <a:buFont typeface="Calibri"/>
              <a:buChar char="◦"/>
            </a:pPr>
            <a:r>
              <a:rPr lang="en-US" sz="2600" strike="noStrike">
                <a:solidFill>
                  <a:srgbClr val="404040"/>
                </a:solidFill>
                <a:latin typeface="Calibri"/>
              </a:rPr>
              <a:t>Your religion &amp; spiritual beliefs may impact how you think about LGBTQI people</a:t>
            </a:r>
            <a:endParaRPr/>
          </a:p>
          <a:p>
            <a:pPr>
              <a:lnSpc>
                <a:spcPct val="100000"/>
              </a:lnSpc>
            </a:pPr>
            <a:endParaRPr/>
          </a:p>
          <a:p>
            <a:pPr algn="ctr">
              <a:lnSpc>
                <a:spcPct val="100000"/>
              </a:lnSpc>
            </a:pPr>
            <a:r>
              <a:rPr b="1" i="1" lang="en-US" sz="2600" strike="noStrike">
                <a:solidFill>
                  <a:srgbClr val="404040"/>
                </a:solidFill>
                <a:latin typeface="Calibri"/>
              </a:rPr>
              <a:t>This module will hopefully impact how you treat LGBTQI youth in your role as an employee. </a:t>
            </a:r>
            <a:endParaRPr/>
          </a:p>
          <a:p>
            <a:pPr>
              <a:lnSpc>
                <a:spcPct val="100000"/>
              </a:lnSpc>
            </a:pPr>
            <a:endParaRPr/>
          </a:p>
        </p:txBody>
      </p:sp>
      <p:sp>
        <p:nvSpPr>
          <p:cNvPr id="866" name="TextShape 3"/>
          <p:cNvSpPr txBox="1"/>
          <p:nvPr/>
        </p:nvSpPr>
        <p:spPr>
          <a:xfrm>
            <a:off x="9900360" y="6459840"/>
            <a:ext cx="1311840" cy="364680"/>
          </a:xfrm>
          <a:prstGeom prst="rect">
            <a:avLst/>
          </a:prstGeom>
          <a:noFill/>
          <a:ln>
            <a:noFill/>
          </a:ln>
        </p:spPr>
        <p:txBody>
          <a:bodyPr anchor="ctr"/>
          <a:p>
            <a:pPr>
              <a:lnSpc>
                <a:spcPct val="100000"/>
              </a:lnSpc>
            </a:pPr>
            <a:fld id="{D7FE4D0F-04D4-4321-968D-A039506E0ECA}" type="slidenum">
              <a:rPr lang="en-US" sz="1050" strike="noStrike">
                <a:solidFill>
                  <a:srgbClr val="ffffff"/>
                </a:solidFill>
                <a:latin typeface="Calibri"/>
              </a:rPr>
              <a:t>&lt;number&gt;</a:t>
            </a:fld>
            <a:endParaRPr/>
          </a:p>
        </p:txBody>
      </p:sp>
      <p:sp>
        <p:nvSpPr>
          <p:cNvPr id="867"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sld>
</file>

<file path=ppt/slides/slide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8" name="TextShape 1"/>
          <p:cNvSpPr txBox="1"/>
          <p:nvPr/>
        </p:nvSpPr>
        <p:spPr>
          <a:xfrm>
            <a:off x="1097280" y="28656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Respectful Language</a:t>
            </a:r>
            <a:endParaRPr/>
          </a:p>
        </p:txBody>
      </p:sp>
      <p:sp>
        <p:nvSpPr>
          <p:cNvPr id="869" name="TextShape 2"/>
          <p:cNvSpPr txBox="1"/>
          <p:nvPr/>
        </p:nvSpPr>
        <p:spPr>
          <a:xfrm>
            <a:off x="1097280" y="1845720"/>
            <a:ext cx="10058040" cy="4023000"/>
          </a:xfrm>
          <a:prstGeom prst="rect">
            <a:avLst/>
          </a:prstGeom>
          <a:noFill/>
          <a:ln>
            <a:noFill/>
          </a:ln>
        </p:spPr>
        <p:txBody>
          <a:bodyPr lIns="0" rIns="0"/>
          <a:p>
            <a:pPr>
              <a:lnSpc>
                <a:spcPct val="100000"/>
              </a:lnSpc>
            </a:pPr>
            <a:r>
              <a:rPr lang="en-US" sz="2400" strike="noStrike">
                <a:solidFill>
                  <a:srgbClr val="404040"/>
                </a:solidFill>
                <a:latin typeface="Calibri"/>
              </a:rPr>
              <a:t>What is respectful language?</a:t>
            </a:r>
            <a:endParaRPr/>
          </a:p>
          <a:p>
            <a:pPr>
              <a:lnSpc>
                <a:spcPct val="90000"/>
              </a:lnSpc>
              <a:buFont typeface="Calibri"/>
              <a:buChar char=" "/>
            </a:pPr>
            <a:r>
              <a:rPr lang="en-US" sz="2400" strike="noStrike">
                <a:solidFill>
                  <a:srgbClr val="404040"/>
                </a:solidFill>
                <a:latin typeface="Calibri"/>
              </a:rPr>
              <a:t>Don’t make heteronormative assumptions</a:t>
            </a:r>
            <a:endParaRPr/>
          </a:p>
          <a:p>
            <a:pPr>
              <a:lnSpc>
                <a:spcPct val="90000"/>
              </a:lnSpc>
              <a:buFont typeface="Calibri"/>
              <a:buChar char=" "/>
            </a:pPr>
            <a:r>
              <a:rPr lang="en-US" sz="2400" strike="noStrike">
                <a:solidFill>
                  <a:srgbClr val="404040"/>
                </a:solidFill>
                <a:latin typeface="Calibri"/>
              </a:rPr>
              <a:t>Don’t use slang or slurs to refer to LGBTQI people</a:t>
            </a:r>
            <a:endParaRPr/>
          </a:p>
          <a:p>
            <a:pPr>
              <a:lnSpc>
                <a:spcPct val="90000"/>
              </a:lnSpc>
              <a:buFont typeface="Calibri"/>
              <a:buChar char=" "/>
            </a:pPr>
            <a:r>
              <a:rPr lang="en-US" sz="2400" strike="noStrike">
                <a:solidFill>
                  <a:srgbClr val="404040"/>
                </a:solidFill>
                <a:latin typeface="Calibri"/>
              </a:rPr>
              <a:t>Be aware that LGBTQI youth may be sensitive due to past experiences</a:t>
            </a:r>
            <a:endParaRPr/>
          </a:p>
          <a:p>
            <a:pPr>
              <a:lnSpc>
                <a:spcPct val="100000"/>
              </a:lnSpc>
            </a:pPr>
            <a:endParaRPr/>
          </a:p>
          <a:p>
            <a:pPr algn="ctr">
              <a:lnSpc>
                <a:spcPct val="100000"/>
              </a:lnSpc>
            </a:pPr>
            <a:r>
              <a:rPr b="1" i="1" lang="en-US" sz="2400" strike="noStrike">
                <a:solidFill>
                  <a:srgbClr val="404040"/>
                </a:solidFill>
                <a:latin typeface="Calibri"/>
              </a:rPr>
              <a:t>What could a staff person say unintentionally that may harm an LGBTQI youth or another staff?</a:t>
            </a:r>
            <a:endParaRPr/>
          </a:p>
        </p:txBody>
      </p:sp>
      <p:sp>
        <p:nvSpPr>
          <p:cNvPr id="870" name="TextShape 3"/>
          <p:cNvSpPr txBox="1"/>
          <p:nvPr/>
        </p:nvSpPr>
        <p:spPr>
          <a:xfrm>
            <a:off x="9900360" y="6459840"/>
            <a:ext cx="1311840" cy="364680"/>
          </a:xfrm>
          <a:prstGeom prst="rect">
            <a:avLst/>
          </a:prstGeom>
          <a:noFill/>
          <a:ln>
            <a:noFill/>
          </a:ln>
        </p:spPr>
        <p:txBody>
          <a:bodyPr anchor="ctr"/>
          <a:p>
            <a:pPr>
              <a:lnSpc>
                <a:spcPct val="100000"/>
              </a:lnSpc>
            </a:pPr>
            <a:fld id="{222C365B-DF35-44FE-BB75-8E98C658D8C7}" type="slidenum">
              <a:rPr lang="en-US" sz="1050" strike="noStrike">
                <a:solidFill>
                  <a:srgbClr val="ffffff"/>
                </a:solidFill>
                <a:latin typeface="Calibri"/>
              </a:rPr>
              <a:t>&lt;number&gt;</a:t>
            </a:fld>
            <a:endParaRPr/>
          </a:p>
        </p:txBody>
      </p:sp>
      <p:sp>
        <p:nvSpPr>
          <p:cNvPr id="871" name="CustomShape 4"/>
          <p:cNvSpPr/>
          <p:nvPr/>
        </p:nvSpPr>
        <p:spPr>
          <a:xfrm>
            <a:off x="6477120" y="0"/>
            <a:ext cx="3085560" cy="538200"/>
          </a:xfrm>
          <a:prstGeom prst="rect">
            <a:avLst/>
          </a:prstGeom>
          <a:noFill/>
          <a:ln>
            <a:noFill/>
          </a:ln>
        </p:spPr>
        <p:style>
          <a:lnRef idx="0"/>
          <a:fillRef idx="0"/>
          <a:effectRef idx="0"/>
          <a:fontRef idx="minor"/>
        </p:style>
        <p:txBody>
          <a:bodyPr anchor="ctr"/>
          <a:p>
            <a:pPr algn="r">
              <a:lnSpc>
                <a:spcPct val="100000"/>
              </a:lnSpc>
            </a:pPr>
            <a:r>
              <a:rPr lang="en-US" sz="1200" strike="noStrike">
                <a:solidFill>
                  <a:srgbClr val="fefefe"/>
                </a:solidFill>
                <a:latin typeface="Arial"/>
              </a:rPr>
              <a:t>The Moss Group, Inc. in cooperative agreement with NIC TA No. </a:t>
            </a:r>
            <a:r>
              <a:rPr lang="en-US" sz="1200" strike="noStrike">
                <a:solidFill>
                  <a:srgbClr val="ffffff"/>
                </a:solidFill>
                <a:latin typeface="Arial"/>
              </a:rPr>
              <a:t>12C1024 </a:t>
            </a:r>
            <a:endParaRPr/>
          </a:p>
        </p:txBody>
      </p:sp>
      <p:sp>
        <p:nvSpPr>
          <p:cNvPr id="872"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sld>
</file>

<file path=ppt/slides/slide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3" name="TextShape 1"/>
          <p:cNvSpPr txBox="1"/>
          <p:nvPr/>
        </p:nvSpPr>
        <p:spPr>
          <a:xfrm>
            <a:off x="1154160" y="269280"/>
            <a:ext cx="10058040" cy="1450440"/>
          </a:xfrm>
          <a:prstGeom prst="rect">
            <a:avLst/>
          </a:prstGeom>
          <a:noFill/>
          <a:ln>
            <a:noFill/>
          </a:ln>
        </p:spPr>
        <p:txBody>
          <a:bodyPr anchor="b"/>
          <a:p>
            <a:pPr>
              <a:lnSpc>
                <a:spcPct val="85000"/>
              </a:lnSpc>
            </a:pPr>
            <a:r>
              <a:rPr lang="en-US" sz="4800" strike="noStrike">
                <a:solidFill>
                  <a:srgbClr val="404040"/>
                </a:solidFill>
                <a:latin typeface="Calibri Light"/>
              </a:rPr>
              <a:t>Terms to avoid in a correctional setting</a:t>
            </a:r>
            <a:endParaRPr/>
          </a:p>
        </p:txBody>
      </p:sp>
      <p:sp>
        <p:nvSpPr>
          <p:cNvPr id="874" name="TextShape 2"/>
          <p:cNvSpPr txBox="1"/>
          <p:nvPr/>
        </p:nvSpPr>
        <p:spPr>
          <a:xfrm>
            <a:off x="1154160" y="1720080"/>
            <a:ext cx="10058040" cy="4348800"/>
          </a:xfrm>
          <a:prstGeom prst="rect">
            <a:avLst/>
          </a:prstGeom>
          <a:noFill/>
          <a:ln>
            <a:noFill/>
          </a:ln>
        </p:spPr>
        <p:txBody>
          <a:bodyPr lIns="0" rIns="0"/>
          <a:p>
            <a:pPr>
              <a:lnSpc>
                <a:spcPct val="100000"/>
              </a:lnSpc>
              <a:buFont typeface="Courier New"/>
              <a:buChar char="o"/>
            </a:pPr>
            <a:r>
              <a:rPr lang="en-US" sz="2400" strike="noStrike">
                <a:solidFill>
                  <a:srgbClr val="404040"/>
                </a:solidFill>
                <a:latin typeface="Calibri"/>
              </a:rPr>
              <a:t> </a:t>
            </a:r>
            <a:r>
              <a:rPr lang="en-US" sz="2600" strike="noStrike">
                <a:solidFill>
                  <a:srgbClr val="404040"/>
                </a:solidFill>
                <a:latin typeface="Calibri"/>
              </a:rPr>
              <a:t>Sexual Preference</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Homosexual lifestyle</a:t>
            </a:r>
            <a:endParaRPr/>
          </a:p>
          <a:p>
            <a:pPr>
              <a:lnSpc>
                <a:spcPct val="100000"/>
              </a:lnSpc>
              <a:buFont typeface="Courier New"/>
              <a:buChar char="o"/>
            </a:pPr>
            <a:r>
              <a:rPr lang="en-US" sz="2600" strike="noStrike">
                <a:solidFill>
                  <a:srgbClr val="404040"/>
                </a:solidFill>
                <a:latin typeface="Calibri"/>
              </a:rPr>
              <a:t> </a:t>
            </a:r>
            <a:r>
              <a:rPr lang="en-US" sz="2600" strike="noStrike">
                <a:solidFill>
                  <a:srgbClr val="404040"/>
                </a:solidFill>
                <a:latin typeface="Calibri"/>
              </a:rPr>
              <a:t>Slang terminology such as:</a:t>
            </a:r>
            <a:endParaRPr/>
          </a:p>
          <a:p>
            <a:pPr lvl="5">
              <a:lnSpc>
                <a:spcPct val="100000"/>
              </a:lnSpc>
              <a:buFont typeface="Arial"/>
              <a:buChar char="•"/>
            </a:pPr>
            <a:r>
              <a:rPr i="1" lang="en-US" sz="2600" strike="noStrike">
                <a:solidFill>
                  <a:srgbClr val="404040"/>
                </a:solidFill>
                <a:latin typeface="Calibri"/>
              </a:rPr>
              <a:t>He/she</a:t>
            </a:r>
            <a:endParaRPr/>
          </a:p>
          <a:p>
            <a:pPr lvl="5">
              <a:lnSpc>
                <a:spcPct val="100000"/>
              </a:lnSpc>
              <a:buFont typeface="Arial"/>
              <a:buChar char="•"/>
            </a:pPr>
            <a:r>
              <a:rPr i="1" lang="en-US" sz="2600" strike="noStrike">
                <a:solidFill>
                  <a:srgbClr val="404040"/>
                </a:solidFill>
                <a:latin typeface="Calibri"/>
              </a:rPr>
              <a:t>Flamer</a:t>
            </a:r>
            <a:endParaRPr/>
          </a:p>
          <a:p>
            <a:pPr lvl="5">
              <a:lnSpc>
                <a:spcPct val="100000"/>
              </a:lnSpc>
              <a:buFont typeface="Arial"/>
              <a:buChar char="•"/>
            </a:pPr>
            <a:r>
              <a:rPr i="1" lang="en-US" sz="2600" strike="noStrike">
                <a:solidFill>
                  <a:srgbClr val="404040"/>
                </a:solidFill>
                <a:latin typeface="Calibri"/>
              </a:rPr>
              <a:t>Butch</a:t>
            </a:r>
            <a:endParaRPr/>
          </a:p>
          <a:p>
            <a:pPr lvl="5">
              <a:lnSpc>
                <a:spcPct val="100000"/>
              </a:lnSpc>
              <a:buFont typeface="Arial"/>
              <a:buChar char="•"/>
            </a:pPr>
            <a:r>
              <a:rPr i="1" lang="en-US" sz="2600" strike="noStrike">
                <a:solidFill>
                  <a:srgbClr val="404040"/>
                </a:solidFill>
                <a:latin typeface="Calibri"/>
              </a:rPr>
              <a:t>Gay for the stay</a:t>
            </a:r>
            <a:endParaRPr/>
          </a:p>
          <a:p>
            <a:pPr lvl="5">
              <a:lnSpc>
                <a:spcPct val="100000"/>
              </a:lnSpc>
              <a:buFont typeface="Arial"/>
              <a:buChar char="•"/>
            </a:pPr>
            <a:r>
              <a:rPr i="1" lang="en-US" sz="2600" strike="noStrike">
                <a:solidFill>
                  <a:srgbClr val="404040"/>
                </a:solidFill>
                <a:latin typeface="Calibri"/>
              </a:rPr>
              <a:t>Sissy</a:t>
            </a:r>
            <a:endParaRPr/>
          </a:p>
          <a:p>
            <a:pPr lvl="5">
              <a:lnSpc>
                <a:spcPct val="100000"/>
              </a:lnSpc>
              <a:buFont typeface="Arial"/>
              <a:buChar char="•"/>
            </a:pPr>
            <a:r>
              <a:rPr i="1" lang="en-US" sz="2600" strike="noStrike">
                <a:solidFill>
                  <a:srgbClr val="404040"/>
                </a:solidFill>
                <a:latin typeface="Calibri"/>
              </a:rPr>
              <a:t>It</a:t>
            </a:r>
            <a:endParaRPr/>
          </a:p>
          <a:p>
            <a:pPr lvl="5">
              <a:lnSpc>
                <a:spcPct val="100000"/>
              </a:lnSpc>
              <a:buFont typeface="Arial"/>
              <a:buChar char="•"/>
            </a:pPr>
            <a:r>
              <a:rPr i="1" lang="en-US" sz="2600" strike="noStrike">
                <a:solidFill>
                  <a:srgbClr val="404040"/>
                </a:solidFill>
                <a:latin typeface="Calibri"/>
              </a:rPr>
              <a:t>Shemale</a:t>
            </a:r>
            <a:endParaRPr/>
          </a:p>
          <a:p>
            <a:endParaRPr/>
          </a:p>
        </p:txBody>
      </p:sp>
      <p:sp>
        <p:nvSpPr>
          <p:cNvPr id="875" name="TextShape 3"/>
          <p:cNvSpPr txBox="1"/>
          <p:nvPr/>
        </p:nvSpPr>
        <p:spPr>
          <a:xfrm>
            <a:off x="9900360" y="6459840"/>
            <a:ext cx="1311840" cy="364680"/>
          </a:xfrm>
          <a:prstGeom prst="rect">
            <a:avLst/>
          </a:prstGeom>
          <a:noFill/>
          <a:ln>
            <a:noFill/>
          </a:ln>
        </p:spPr>
        <p:txBody>
          <a:bodyPr anchor="ctr"/>
          <a:p>
            <a:pPr>
              <a:lnSpc>
                <a:spcPct val="100000"/>
              </a:lnSpc>
            </a:pPr>
            <a:fld id="{315F6220-1FE4-4E4C-84AD-1A24C4D09233}" type="slidenum">
              <a:rPr lang="en-US" sz="1050" strike="noStrike">
                <a:solidFill>
                  <a:srgbClr val="ffffff"/>
                </a:solidFill>
                <a:latin typeface="Calibri"/>
              </a:rPr>
              <a:t>&lt;number&gt;</a:t>
            </a:fld>
            <a:endParaRPr/>
          </a:p>
        </p:txBody>
      </p:sp>
      <p:sp>
        <p:nvSpPr>
          <p:cNvPr id="876" name="CustomShape 4"/>
          <p:cNvSpPr/>
          <p:nvPr/>
        </p:nvSpPr>
        <p:spPr>
          <a:xfrm>
            <a:off x="6603840" y="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877"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pic>
        <p:nvPicPr>
          <p:cNvPr id="878" name="Picture 6" descr=""/>
          <p:cNvPicPr/>
          <p:nvPr/>
        </p:nvPicPr>
        <p:blipFill>
          <a:blip r:embed="rId1"/>
          <a:stretch/>
        </p:blipFill>
        <p:spPr>
          <a:xfrm>
            <a:off x="7570440" y="2991960"/>
            <a:ext cx="2181240" cy="2181240"/>
          </a:xfrm>
          <a:prstGeom prst="rect">
            <a:avLst/>
          </a:prstGeom>
          <a:ln>
            <a:noFill/>
          </a:ln>
        </p:spPr>
      </p:pic>
    </p:spTree>
  </p:cSld>
</p:sld>
</file>

<file path=ppt/slides/slide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9" name="TextShape 1"/>
          <p:cNvSpPr txBox="1"/>
          <p:nvPr/>
        </p:nvSpPr>
        <p:spPr>
          <a:xfrm>
            <a:off x="1097280" y="286560"/>
            <a:ext cx="10920240" cy="1450440"/>
          </a:xfrm>
          <a:prstGeom prst="rect">
            <a:avLst/>
          </a:prstGeom>
          <a:noFill/>
          <a:ln>
            <a:noFill/>
          </a:ln>
        </p:spPr>
        <p:txBody>
          <a:bodyPr anchor="b"/>
          <a:p>
            <a:pPr>
              <a:lnSpc>
                <a:spcPct val="85000"/>
              </a:lnSpc>
            </a:pPr>
            <a:r>
              <a:rPr lang="en-US" sz="4800" strike="noStrike">
                <a:solidFill>
                  <a:srgbClr val="404040"/>
                </a:solidFill>
                <a:latin typeface="Calibri Light"/>
              </a:rPr>
              <a:t>Respectful Language: Policy Considerations</a:t>
            </a:r>
            <a:endParaRPr/>
          </a:p>
        </p:txBody>
      </p:sp>
      <p:sp>
        <p:nvSpPr>
          <p:cNvPr id="880" name="TextShape 2"/>
          <p:cNvSpPr txBox="1"/>
          <p:nvPr/>
        </p:nvSpPr>
        <p:spPr>
          <a:xfrm>
            <a:off x="1097280" y="1845720"/>
            <a:ext cx="10058040" cy="4023000"/>
          </a:xfrm>
          <a:prstGeom prst="rect">
            <a:avLst/>
          </a:prstGeom>
          <a:noFill/>
          <a:ln>
            <a:noFill/>
          </a:ln>
        </p:spPr>
        <p:txBody>
          <a:bodyPr lIns="0" rIns="0"/>
          <a:p>
            <a:pPr>
              <a:lnSpc>
                <a:spcPct val="100000"/>
              </a:lnSpc>
            </a:pPr>
            <a:r>
              <a:rPr lang="en-US" sz="2600" strike="noStrike">
                <a:solidFill>
                  <a:srgbClr val="404040"/>
                </a:solidFill>
                <a:latin typeface="Calibri"/>
              </a:rPr>
              <a:t>Consider providing directives:</a:t>
            </a:r>
            <a:endParaRPr/>
          </a:p>
          <a:p>
            <a:pPr>
              <a:lnSpc>
                <a:spcPct val="100000"/>
              </a:lnSpc>
              <a:buFont typeface="Courier New"/>
              <a:buChar char="o"/>
            </a:pPr>
            <a:r>
              <a:rPr lang="en-US" sz="2600" strike="noStrike">
                <a:solidFill>
                  <a:srgbClr val="404040"/>
                </a:solidFill>
                <a:latin typeface="Calibri"/>
              </a:rPr>
              <a:t>Using language of “choice” when referring to gender identity  or sexual orientation and/or gender identity </a:t>
            </a:r>
            <a:endParaRPr/>
          </a:p>
          <a:p>
            <a:pPr>
              <a:lnSpc>
                <a:spcPct val="100000"/>
              </a:lnSpc>
              <a:buFont typeface="Courier New"/>
              <a:buChar char="o"/>
            </a:pPr>
            <a:r>
              <a:rPr lang="en-US" sz="2600" strike="noStrike">
                <a:solidFill>
                  <a:srgbClr val="404040"/>
                </a:solidFill>
                <a:latin typeface="Calibri"/>
              </a:rPr>
              <a:t>Discussing religious ideology of this issue with staff and residents; if they initiate a conversation, consider directing staff to the facility Chaplain</a:t>
            </a:r>
            <a:endParaRPr/>
          </a:p>
          <a:p>
            <a:pPr>
              <a:lnSpc>
                <a:spcPct val="100000"/>
              </a:lnSpc>
            </a:pPr>
            <a:endParaRPr/>
          </a:p>
        </p:txBody>
      </p:sp>
      <p:sp>
        <p:nvSpPr>
          <p:cNvPr id="881" name="TextShape 3"/>
          <p:cNvSpPr txBox="1"/>
          <p:nvPr/>
        </p:nvSpPr>
        <p:spPr>
          <a:xfrm>
            <a:off x="9900360" y="6459840"/>
            <a:ext cx="1311840" cy="364680"/>
          </a:xfrm>
          <a:prstGeom prst="rect">
            <a:avLst/>
          </a:prstGeom>
          <a:noFill/>
          <a:ln>
            <a:noFill/>
          </a:ln>
        </p:spPr>
        <p:txBody>
          <a:bodyPr anchor="ctr"/>
          <a:p>
            <a:pPr>
              <a:lnSpc>
                <a:spcPct val="100000"/>
              </a:lnSpc>
            </a:pPr>
            <a:fld id="{3CDB94A3-5FEA-4F3D-90D7-57C696864E63}" type="slidenum">
              <a:rPr lang="en-US" sz="1050" strike="noStrike">
                <a:solidFill>
                  <a:srgbClr val="ffffff"/>
                </a:solidFill>
                <a:latin typeface="Calibri"/>
              </a:rPr>
              <a:t>&lt;number&gt;</a:t>
            </a:fld>
            <a:endParaRPr/>
          </a:p>
        </p:txBody>
      </p:sp>
      <p:sp>
        <p:nvSpPr>
          <p:cNvPr id="882" name="CustomShape 4"/>
          <p:cNvSpPr/>
          <p:nvPr/>
        </p:nvSpPr>
        <p:spPr>
          <a:xfrm>
            <a:off x="6603840" y="0"/>
            <a:ext cx="4114080" cy="538200"/>
          </a:xfrm>
          <a:prstGeom prst="rect">
            <a:avLst/>
          </a:prstGeom>
          <a:noFill/>
          <a:ln>
            <a:noFill/>
          </a:ln>
        </p:spPr>
        <p:style>
          <a:lnRef idx="0"/>
          <a:fillRef idx="0"/>
          <a:effectRef idx="0"/>
          <a:fontRef idx="minor"/>
        </p:style>
        <p:txBody>
          <a:bodyPr anchor="ctr"/>
          <a:p>
            <a:pPr>
              <a:lnSpc>
                <a:spcPct val="100000"/>
              </a:lnSpc>
            </a:pPr>
            <a:r>
              <a:rPr lang="en-US" sz="1200" strike="noStrike">
                <a:solidFill>
                  <a:srgbClr val="fefefe"/>
                </a:solidFill>
                <a:latin typeface="Arial"/>
              </a:rPr>
              <a:t>The Moss Group, Inc. </a:t>
            </a:r>
            <a:endParaRPr/>
          </a:p>
        </p:txBody>
      </p:sp>
      <p:sp>
        <p:nvSpPr>
          <p:cNvPr id="883" name="TextShape 5"/>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spTree>
  </p:cSld>
</p:sld>
</file>

<file path=ppt/slides/slide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4" name="TextShape 1"/>
          <p:cNvSpPr txBox="1"/>
          <p:nvPr/>
        </p:nvSpPr>
        <p:spPr>
          <a:xfrm>
            <a:off x="1097280" y="286560"/>
            <a:ext cx="10462320" cy="1450440"/>
          </a:xfrm>
          <a:prstGeom prst="rect">
            <a:avLst/>
          </a:prstGeom>
          <a:noFill/>
          <a:ln>
            <a:noFill/>
          </a:ln>
        </p:spPr>
        <p:txBody>
          <a:bodyPr anchor="b"/>
          <a:p>
            <a:pPr>
              <a:lnSpc>
                <a:spcPct val="85000"/>
              </a:lnSpc>
            </a:pPr>
            <a:r>
              <a:rPr lang="en-US" sz="4800" strike="noStrike">
                <a:solidFill>
                  <a:srgbClr val="404040"/>
                </a:solidFill>
                <a:latin typeface="Calibri Light"/>
              </a:rPr>
              <a:t>Youth Management: Policy Considerations</a:t>
            </a:r>
            <a:endParaRPr/>
          </a:p>
        </p:txBody>
      </p:sp>
      <p:sp>
        <p:nvSpPr>
          <p:cNvPr id="885" name="TextShape 2"/>
          <p:cNvSpPr txBox="1"/>
          <p:nvPr/>
        </p:nvSpPr>
        <p:spPr>
          <a:xfrm>
            <a:off x="1097280" y="1845720"/>
            <a:ext cx="10058040" cy="4023000"/>
          </a:xfrm>
          <a:prstGeom prst="rect">
            <a:avLst/>
          </a:prstGeom>
          <a:noFill/>
          <a:ln>
            <a:noFill/>
          </a:ln>
        </p:spPr>
        <p:txBody>
          <a:bodyPr lIns="0" rIns="0"/>
          <a:p>
            <a:pPr>
              <a:lnSpc>
                <a:spcPct val="100000"/>
              </a:lnSpc>
            </a:pPr>
            <a:r>
              <a:rPr lang="en-US" sz="2400" strike="noStrike">
                <a:solidFill>
                  <a:srgbClr val="404040"/>
                </a:solidFill>
                <a:latin typeface="Calibri"/>
              </a:rPr>
              <a:t>Consider providing directions to staff around managing youth conversations and interactions to minimize youth harassment of other youth</a:t>
            </a:r>
            <a:r>
              <a:rPr lang="en-US" sz="2400" strike="noStrike">
                <a:solidFill>
                  <a:srgbClr val="404040"/>
                </a:solidFill>
                <a:latin typeface="Calibri"/>
              </a:rPr>
              <a:t>
</a:t>
            </a:r>
            <a:endParaRPr/>
          </a:p>
          <a:p>
            <a:pPr algn="ctr">
              <a:lnSpc>
                <a:spcPct val="100000"/>
              </a:lnSpc>
              <a:buFont typeface="Calibri"/>
              <a:buChar char=" "/>
            </a:pPr>
            <a:r>
              <a:rPr b="1" i="1" lang="en-US" sz="2400" strike="noStrike">
                <a:solidFill>
                  <a:srgbClr val="404040"/>
                </a:solidFill>
                <a:latin typeface="Calibri"/>
              </a:rPr>
              <a:t>If staff overhear a conversation between youth around LGBTQI issues that is disrespectful to LGBTQI people or misinformed, should they refer the youth to someone in particular?</a:t>
            </a:r>
            <a:endParaRPr/>
          </a:p>
          <a:p>
            <a:pPr>
              <a:lnSpc>
                <a:spcPct val="100000"/>
              </a:lnSpc>
            </a:pPr>
            <a:endParaRPr/>
          </a:p>
        </p:txBody>
      </p:sp>
      <p:sp>
        <p:nvSpPr>
          <p:cNvPr id="886" name="TextShape 3"/>
          <p:cNvSpPr txBox="1"/>
          <p:nvPr/>
        </p:nvSpPr>
        <p:spPr>
          <a:xfrm>
            <a:off x="9900360" y="6459840"/>
            <a:ext cx="1311840" cy="364680"/>
          </a:xfrm>
          <a:prstGeom prst="rect">
            <a:avLst/>
          </a:prstGeom>
          <a:noFill/>
          <a:ln>
            <a:noFill/>
          </a:ln>
        </p:spPr>
        <p:txBody>
          <a:bodyPr anchor="ctr"/>
          <a:p>
            <a:pPr>
              <a:lnSpc>
                <a:spcPct val="100000"/>
              </a:lnSpc>
            </a:pPr>
            <a:fld id="{8DDDBCA6-FD00-4F94-949C-247D000041BB}" type="slidenum">
              <a:rPr lang="en-US" sz="1050" strike="noStrike">
                <a:solidFill>
                  <a:srgbClr val="ffffff"/>
                </a:solidFill>
                <a:latin typeface="Calibri"/>
              </a:rPr>
              <a:t>&lt;number&gt;</a:t>
            </a:fld>
            <a:endParaRPr/>
          </a:p>
        </p:txBody>
      </p:sp>
      <p:sp>
        <p:nvSpPr>
          <p:cNvPr id="887" name="TextShape 4"/>
          <p:cNvSpPr txBox="1"/>
          <p:nvPr/>
        </p:nvSpPr>
        <p:spPr>
          <a:xfrm>
            <a:off x="3686040" y="6459840"/>
            <a:ext cx="4822560" cy="364680"/>
          </a:xfrm>
          <a:prstGeom prst="rect">
            <a:avLst/>
          </a:prstGeom>
          <a:noFill/>
          <a:ln>
            <a:noFill/>
          </a:ln>
        </p:spPr>
        <p:txBody>
          <a:bodyPr anchor="ctr"/>
          <a:p>
            <a:pPr algn="ctr">
              <a:lnSpc>
                <a:spcPct val="100000"/>
              </a:lnSpc>
            </a:pPr>
            <a:r>
              <a:rPr lang="en-US" sz="900" strike="noStrike">
                <a:solidFill>
                  <a:srgbClr val="ffffff"/>
                </a:solidFill>
                <a:latin typeface="Calibri"/>
              </a:rPr>
              <a:t>The Moss Group, Inc. </a:t>
            </a:r>
            <a:endParaRPr/>
          </a:p>
        </p:txBody>
      </p:sp>
      <p:pic>
        <p:nvPicPr>
          <p:cNvPr id="888" name="Content Placeholder 6" descr=""/>
          <p:cNvPicPr/>
          <p:nvPr/>
        </p:nvPicPr>
        <p:blipFill>
          <a:blip r:embed="rId1"/>
          <a:stretch/>
        </p:blipFill>
        <p:spPr>
          <a:xfrm>
            <a:off x="3277080" y="4206600"/>
            <a:ext cx="5640840" cy="213660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