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20"/>
  </p:notesMasterIdLst>
  <p:handoutMasterIdLst>
    <p:handoutMasterId r:id="rId21"/>
  </p:handoutMasterIdLst>
  <p:sldIdLst>
    <p:sldId id="256" r:id="rId3"/>
    <p:sldId id="467" r:id="rId4"/>
    <p:sldId id="463" r:id="rId5"/>
    <p:sldId id="285" r:id="rId6"/>
    <p:sldId id="287" r:id="rId7"/>
    <p:sldId id="288" r:id="rId8"/>
    <p:sldId id="292" r:id="rId9"/>
    <p:sldId id="316" r:id="rId10"/>
    <p:sldId id="317" r:id="rId11"/>
    <p:sldId id="323" r:id="rId12"/>
    <p:sldId id="313" r:id="rId13"/>
    <p:sldId id="314" r:id="rId14"/>
    <p:sldId id="324" r:id="rId15"/>
    <p:sldId id="315" r:id="rId16"/>
    <p:sldId id="470" r:id="rId17"/>
    <p:sldId id="464" r:id="rId18"/>
    <p:sldId id="466" r:id="rId19"/>
  </p:sldIdLst>
  <p:sldSz cx="9144000" cy="6858000" type="screen4x3"/>
  <p:notesSz cx="7315200" cy="9601200"/>
  <p:defaultText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eb Asbridge" initials="CA" lastIdx="2" clrIdx="0">
    <p:extLst>
      <p:ext uri="{19B8F6BF-5375-455C-9EA6-DF929625EA0E}">
        <p15:presenceInfo xmlns:p15="http://schemas.microsoft.com/office/powerpoint/2012/main" userId="eaff3b3c5068b5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673"/>
    <a:srgbClr val="67B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2569" autoAdjust="0"/>
  </p:normalViewPr>
  <p:slideViewPr>
    <p:cSldViewPr>
      <p:cViewPr varScale="1">
        <p:scale>
          <a:sx n="84" d="100"/>
          <a:sy n="84" d="100"/>
        </p:scale>
        <p:origin x="2190" y="120"/>
      </p:cViewPr>
      <p:guideLst>
        <p:guide orient="horz" pos="2160"/>
        <p:guide pos="2880"/>
      </p:guideLst>
    </p:cSldViewPr>
  </p:slideViewPr>
  <p:notesTextViewPr>
    <p:cViewPr>
      <p:scale>
        <a:sx n="1" d="1"/>
        <a:sy n="1" d="1"/>
      </p:scale>
      <p:origin x="0" y="0"/>
    </p:cViewPr>
  </p:notesTextViewPr>
  <p:sorterViewPr>
    <p:cViewPr>
      <p:scale>
        <a:sx n="100" d="100"/>
        <a:sy n="100" d="100"/>
      </p:scale>
      <p:origin x="0" y="-12990"/>
    </p:cViewPr>
  </p:sorterViewPr>
  <p:notesViewPr>
    <p:cSldViewPr>
      <p:cViewPr varScale="1">
        <p:scale>
          <a:sx n="70" d="100"/>
          <a:sy n="70" d="100"/>
        </p:scale>
        <p:origin x="3144"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D936149-2C69-4F1C-9517-F65DE29EFA87}" type="datetimeFigureOut">
              <a:rPr lang="en-US" smtClean="0"/>
              <a:t>8/13/2014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8178CEA-F7C7-4664-86C9-C6C229440F96}" type="slidenum">
              <a:rPr lang="en-US" smtClean="0"/>
              <a:t>‹#›</a:t>
            </a:fld>
            <a:endParaRPr lang="en-US"/>
          </a:p>
        </p:txBody>
      </p:sp>
    </p:spTree>
    <p:extLst>
      <p:ext uri="{BB962C8B-B14F-4D97-AF65-F5344CB8AC3E}">
        <p14:creationId xmlns:p14="http://schemas.microsoft.com/office/powerpoint/2010/main" val="2425229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621138B-2377-491E-9E58-FECDF0D0D976}" type="datetimeFigureOut">
              <a:rPr lang="en-US" smtClean="0"/>
              <a:t>8/13/2014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8010EEC-3170-446D-8292-F17AAE4ACF11}" type="slidenum">
              <a:rPr lang="en-US" smtClean="0"/>
              <a:t>‹#›</a:t>
            </a:fld>
            <a:endParaRPr lang="en-US"/>
          </a:p>
        </p:txBody>
      </p:sp>
    </p:spTree>
    <p:extLst>
      <p:ext uri="{BB962C8B-B14F-4D97-AF65-F5344CB8AC3E}">
        <p14:creationId xmlns:p14="http://schemas.microsoft.com/office/powerpoint/2010/main" val="287514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3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355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Juvenile</a:t>
            </a:r>
            <a:r>
              <a:rPr lang="en-US" baseline="0" dirty="0" smtClean="0"/>
              <a:t> Toolkit</a:t>
            </a:r>
            <a:endParaRPr lang="en-US" dirty="0"/>
          </a:p>
        </p:txBody>
      </p:sp>
    </p:spTree>
    <p:extLst>
      <p:ext uri="{BB962C8B-B14F-4D97-AF65-F5344CB8AC3E}">
        <p14:creationId xmlns:p14="http://schemas.microsoft.com/office/powerpoint/2010/main" val="311063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0239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 name="box"/>
          <p:cNvSpPr/>
          <p:nvPr userDrawn="1"/>
        </p:nvSpPr>
        <p:spPr>
          <a:xfrm rot="10800000">
            <a:off x="0" y="1066801"/>
            <a:ext cx="9144000" cy="627063"/>
          </a:xfrm>
          <a:prstGeom prst="rect">
            <a:avLst/>
          </a:prstGeom>
          <a:gradFill flip="none" rotWithShape="1">
            <a:gsLst>
              <a:gs pos="69000">
                <a:schemeClr val="accent1">
                  <a:lumMod val="90000"/>
                  <a:lumOff val="10000"/>
                </a:schemeClr>
              </a:gs>
              <a:gs pos="100000">
                <a:schemeClr val="accent1">
                  <a:lumMod val="7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Subtitle 2"/>
          <p:cNvSpPr>
            <a:spLocks noGrp="1"/>
          </p:cNvSpPr>
          <p:nvPr>
            <p:ph type="subTitle" idx="1"/>
          </p:nvPr>
        </p:nvSpPr>
        <p:spPr>
          <a:xfrm>
            <a:off x="1295400" y="1143000"/>
            <a:ext cx="6096000" cy="609600"/>
          </a:xfrm>
        </p:spPr>
        <p:txBody>
          <a:bodyPr>
            <a:normAutofit/>
          </a:bodyPr>
          <a:lstStyle>
            <a:lvl1pPr marL="0" indent="0" algn="ctr">
              <a:buNone/>
              <a:defRPr sz="2400">
                <a:solidFill>
                  <a:schemeClr val="bg1">
                    <a:lumMod val="85000"/>
                  </a:schemeClr>
                </a:solidFill>
              </a:defRPr>
            </a:lvl1pPr>
            <a:lvl2pPr marL="457130"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3" indent="0" algn="ctr">
              <a:buNone/>
              <a:defRPr>
                <a:solidFill>
                  <a:schemeClr val="tx1">
                    <a:tint val="75000"/>
                  </a:schemeClr>
                </a:solidFill>
              </a:defRPr>
            </a:lvl5pPr>
            <a:lvl6pPr marL="2285654" indent="0" algn="ctr">
              <a:buNone/>
              <a:defRPr>
                <a:solidFill>
                  <a:schemeClr val="tx1">
                    <a:tint val="75000"/>
                  </a:schemeClr>
                </a:solidFill>
              </a:defRPr>
            </a:lvl6pPr>
            <a:lvl7pPr marL="2742784" indent="0" algn="ctr">
              <a:buNone/>
              <a:defRPr>
                <a:solidFill>
                  <a:schemeClr val="tx1">
                    <a:tint val="75000"/>
                  </a:schemeClr>
                </a:solidFill>
              </a:defRPr>
            </a:lvl7pPr>
            <a:lvl8pPr marL="3199915" indent="0" algn="ctr">
              <a:buNone/>
              <a:defRPr>
                <a:solidFill>
                  <a:schemeClr val="tx1">
                    <a:tint val="75000"/>
                  </a:schemeClr>
                </a:solidFill>
              </a:defRPr>
            </a:lvl8pPr>
            <a:lvl9pPr marL="36570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33400" y="542049"/>
            <a:ext cx="8458200" cy="677151"/>
          </a:xfrm>
        </p:spPr>
        <p:txBody>
          <a:bodyPr anchor="b">
            <a:noAutofit/>
          </a:bodyPr>
          <a:lstStyle>
            <a:lvl1pPr algn="ctr">
              <a:defRPr sz="4000"/>
            </a:lvl1pPr>
          </a:lstStyle>
          <a:p>
            <a:r>
              <a:rPr lang="en-US" dirty="0" smtClean="0"/>
              <a:t>Click to edit Master title style</a:t>
            </a:r>
            <a:endParaRPr lang="en-US" dirty="0"/>
          </a:p>
        </p:txBody>
      </p:sp>
      <p:sp>
        <p:nvSpPr>
          <p:cNvPr id="29" name="box"/>
          <p:cNvSpPr/>
          <p:nvPr userDrawn="1"/>
        </p:nvSpPr>
        <p:spPr>
          <a:xfrm rot="10800000">
            <a:off x="0" y="1070360"/>
            <a:ext cx="914400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4" name="help_the_team.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714500"/>
            <a:ext cx="9144000" cy="5143500"/>
          </a:xfrm>
          <a:prstGeom prst="rect">
            <a:avLst/>
          </a:prstGeom>
        </p:spPr>
      </p:pic>
    </p:spTree>
    <p:extLst>
      <p:ext uri="{BB962C8B-B14F-4D97-AF65-F5344CB8AC3E}">
        <p14:creationId xmlns:p14="http://schemas.microsoft.com/office/powerpoint/2010/main" val="304298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4"/>
                                        </p:tgtEl>
                                      </p:cBhvr>
                                    </p:cmd>
                                  </p:childTnLst>
                                </p:cTn>
                              </p:par>
                              <p:par>
                                <p:cTn id="7" presetID="10" presetClass="entr" presetSubtype="0" fill="hold" grpId="0" nodeType="withEffect">
                                  <p:stCondLst>
                                    <p:cond delay="20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9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remove"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build="p">
        <p:tmplLst>
          <p:tmpl lvl="1">
            <p:tnLst>
              <p:par>
                <p:cTn presetID="10" presetClass="entr" presetSubtype="0" fill="hold" nodeType="withEffect">
                  <p:stCondLst>
                    <p:cond delay="29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381000"/>
            <a:ext cx="5486400" cy="4114800"/>
          </a:xfrm>
        </p:spPr>
        <p:txBody>
          <a:bodyPr/>
          <a:lstStyle>
            <a:lvl1pPr marL="0" indent="0">
              <a:buNone/>
              <a:defRPr sz="3200"/>
            </a:lvl1pPr>
            <a:lvl2pPr marL="457130" indent="0">
              <a:buNone/>
              <a:defRPr sz="2800"/>
            </a:lvl2pPr>
            <a:lvl3pPr marL="914262" indent="0">
              <a:buNone/>
              <a:defRPr sz="2400"/>
            </a:lvl3pPr>
            <a:lvl4pPr marL="1371392" indent="0">
              <a:buNone/>
              <a:defRPr sz="2000"/>
            </a:lvl4pPr>
            <a:lvl5pPr marL="1828523" indent="0">
              <a:buNone/>
              <a:defRPr sz="2000"/>
            </a:lvl5pPr>
            <a:lvl6pPr marL="2285654" indent="0">
              <a:buNone/>
              <a:defRPr sz="2000"/>
            </a:lvl6pPr>
            <a:lvl7pPr marL="2742784" indent="0">
              <a:buNone/>
              <a:defRPr sz="2000"/>
            </a:lvl7pPr>
            <a:lvl8pPr marL="3199915" indent="0">
              <a:buNone/>
              <a:defRPr sz="2000"/>
            </a:lvl8pPr>
            <a:lvl9pPr marL="3657046" indent="0">
              <a:buNone/>
              <a:defRPr sz="2000"/>
            </a:lvl9pPr>
          </a:lstStyle>
          <a:p>
            <a:endParaRPr lang="en-US"/>
          </a:p>
        </p:txBody>
      </p:sp>
      <p:sp>
        <p:nvSpPr>
          <p:cNvPr id="4" name="Text Placeholder 3"/>
          <p:cNvSpPr>
            <a:spLocks noGrp="1"/>
          </p:cNvSpPr>
          <p:nvPr>
            <p:ph type="body" sz="half" idx="2"/>
          </p:nvPr>
        </p:nvSpPr>
        <p:spPr>
          <a:xfrm>
            <a:off x="1828800" y="5443538"/>
            <a:ext cx="5486400" cy="804862"/>
          </a:xfrm>
        </p:spPr>
        <p:txBody>
          <a:bodyPr/>
          <a:lstStyle>
            <a:lvl1pPr marL="0" indent="0" algn="ctr">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dirty="0" smtClean="0"/>
              <a:t>Click to edit Master text styles</a:t>
            </a:r>
          </a:p>
        </p:txBody>
      </p:sp>
      <p:sp>
        <p:nvSpPr>
          <p:cNvPr id="2" name="Title 1"/>
          <p:cNvSpPr>
            <a:spLocks noGrp="1"/>
          </p:cNvSpPr>
          <p:nvPr>
            <p:ph type="title"/>
          </p:nvPr>
        </p:nvSpPr>
        <p:spPr>
          <a:xfrm>
            <a:off x="1828800" y="4876800"/>
            <a:ext cx="5486400" cy="566738"/>
          </a:xfrm>
        </p:spPr>
        <p:txBody>
          <a:bodyPr anchor="b"/>
          <a:lstStyle>
            <a:lvl1pPr algn="ctr">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23953966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Contact Us">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6324600" cy="715962"/>
          </a:xfrm>
        </p:spPr>
        <p:txBody>
          <a:bodyPr>
            <a:noAutofit/>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066800"/>
            <a:ext cx="4076700" cy="529971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38800" y="1447800"/>
            <a:ext cx="32766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39683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43707-D22F-4204-A7C8-4F8185DDA1A8}" type="datetime1">
              <a:rPr lang="en-US" smtClean="0"/>
              <a:t>8/13/2014</a:t>
            </a:fld>
            <a:endParaRPr lang="en-US"/>
          </a:p>
        </p:txBody>
      </p:sp>
      <p:sp>
        <p:nvSpPr>
          <p:cNvPr id="14"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Developed by The Moss Group</a:t>
            </a:r>
            <a:endParaRPr lang="en-US" dirty="0"/>
          </a:p>
        </p:txBody>
      </p:sp>
      <p:sp>
        <p:nvSpPr>
          <p:cNvPr id="15"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a:xfrm>
            <a:off x="304800" y="670091"/>
            <a:ext cx="7696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7084" y="-4822"/>
            <a:ext cx="6553202" cy="525463"/>
          </a:xfrm>
        </p:spPr>
        <p:txBody>
          <a:bodyPr/>
          <a:lstStyle/>
          <a:p>
            <a:r>
              <a:rPr lang="en-US" smtClean="0"/>
              <a:t>Click to edit Master title style</a:t>
            </a:r>
            <a:endParaRPr lang="en-US"/>
          </a:p>
        </p:txBody>
      </p:sp>
    </p:spTree>
    <p:extLst>
      <p:ext uri="{BB962C8B-B14F-4D97-AF65-F5344CB8AC3E}">
        <p14:creationId xmlns:p14="http://schemas.microsoft.com/office/powerpoint/2010/main" val="36677597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 name="box"/>
          <p:cNvSpPr/>
          <p:nvPr userDrawn="1"/>
        </p:nvSpPr>
        <p:spPr>
          <a:xfrm rot="10800000">
            <a:off x="0" y="1066801"/>
            <a:ext cx="9144000" cy="627063"/>
          </a:xfrm>
          <a:prstGeom prst="rect">
            <a:avLst/>
          </a:prstGeom>
          <a:gradFill flip="none" rotWithShape="1">
            <a:gsLst>
              <a:gs pos="69000">
                <a:schemeClr val="accent1">
                  <a:lumMod val="90000"/>
                  <a:lumOff val="10000"/>
                </a:schemeClr>
              </a:gs>
              <a:gs pos="100000">
                <a:schemeClr val="accent1">
                  <a:lumMod val="7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Subtitle 2"/>
          <p:cNvSpPr>
            <a:spLocks noGrp="1"/>
          </p:cNvSpPr>
          <p:nvPr>
            <p:ph type="subTitle" idx="1"/>
          </p:nvPr>
        </p:nvSpPr>
        <p:spPr>
          <a:xfrm>
            <a:off x="1295400" y="1143000"/>
            <a:ext cx="6096000" cy="609600"/>
          </a:xfrm>
        </p:spPr>
        <p:txBody>
          <a:bodyPr>
            <a:normAutofit/>
          </a:bodyPr>
          <a:lstStyle>
            <a:lvl1pPr marL="0" indent="0" algn="ctr">
              <a:buNone/>
              <a:defRPr sz="2400">
                <a:solidFill>
                  <a:schemeClr val="bg1">
                    <a:lumMod val="85000"/>
                  </a:schemeClr>
                </a:solidFill>
              </a:defRPr>
            </a:lvl1pPr>
            <a:lvl2pPr marL="457130"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3" indent="0" algn="ctr">
              <a:buNone/>
              <a:defRPr>
                <a:solidFill>
                  <a:schemeClr val="tx1">
                    <a:tint val="75000"/>
                  </a:schemeClr>
                </a:solidFill>
              </a:defRPr>
            </a:lvl5pPr>
            <a:lvl6pPr marL="2285654" indent="0" algn="ctr">
              <a:buNone/>
              <a:defRPr>
                <a:solidFill>
                  <a:schemeClr val="tx1">
                    <a:tint val="75000"/>
                  </a:schemeClr>
                </a:solidFill>
              </a:defRPr>
            </a:lvl6pPr>
            <a:lvl7pPr marL="2742784" indent="0" algn="ctr">
              <a:buNone/>
              <a:defRPr>
                <a:solidFill>
                  <a:schemeClr val="tx1">
                    <a:tint val="75000"/>
                  </a:schemeClr>
                </a:solidFill>
              </a:defRPr>
            </a:lvl7pPr>
            <a:lvl8pPr marL="3199915" indent="0" algn="ctr">
              <a:buNone/>
              <a:defRPr>
                <a:solidFill>
                  <a:schemeClr val="tx1">
                    <a:tint val="75000"/>
                  </a:schemeClr>
                </a:solidFill>
              </a:defRPr>
            </a:lvl8pPr>
            <a:lvl9pPr marL="36570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33400" y="542049"/>
            <a:ext cx="8458200" cy="677151"/>
          </a:xfrm>
        </p:spPr>
        <p:txBody>
          <a:bodyPr anchor="b">
            <a:noAutofit/>
          </a:bodyPr>
          <a:lstStyle>
            <a:lvl1pPr algn="ctr">
              <a:defRPr sz="4000"/>
            </a:lvl1pPr>
          </a:lstStyle>
          <a:p>
            <a:r>
              <a:rPr lang="en-US" dirty="0" smtClean="0"/>
              <a:t>Click to edit Master title style</a:t>
            </a:r>
            <a:endParaRPr lang="en-US" dirty="0"/>
          </a:p>
        </p:txBody>
      </p:sp>
      <p:sp>
        <p:nvSpPr>
          <p:cNvPr id="29" name="box"/>
          <p:cNvSpPr/>
          <p:nvPr userDrawn="1"/>
        </p:nvSpPr>
        <p:spPr>
          <a:xfrm rot="10800000">
            <a:off x="0" y="1070360"/>
            <a:ext cx="914400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151577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9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29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09800" y="990601"/>
            <a:ext cx="6324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19961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2" name="box"/>
          <p:cNvSpPr/>
          <p:nvPr userDrawn="1"/>
        </p:nvSpPr>
        <p:spPr>
          <a:xfrm rot="10800000">
            <a:off x="1718938" y="0"/>
            <a:ext cx="186061" cy="6858000"/>
          </a:xfrm>
          <a:prstGeom prst="rect">
            <a:avLst/>
          </a:prstGeom>
          <a:gradFill flip="none" rotWithShape="1">
            <a:gsLst>
              <a:gs pos="0">
                <a:schemeClr val="bg1"/>
              </a:gs>
              <a:gs pos="100000">
                <a:schemeClr val="tx1">
                  <a:lumMod val="65000"/>
                  <a:lumOff val="3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3"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4" name="line"/>
          <p:cNvSpPr/>
          <p:nvPr userDrawn="1"/>
        </p:nvSpPr>
        <p:spPr>
          <a:xfrm rot="10800000">
            <a:off x="1783080" y="713567"/>
            <a:ext cx="7360920" cy="18288"/>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5" name="line"/>
          <p:cNvSpPr/>
          <p:nvPr userDrawn="1"/>
        </p:nvSpPr>
        <p:spPr>
          <a:xfrm>
            <a:off x="1762648" y="4779"/>
            <a:ext cx="18288" cy="6858000"/>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14500" cy="6858000"/>
          </a:xfrm>
          <a:prstGeom prst="rect">
            <a:avLst/>
          </a:prstGeom>
        </p:spPr>
      </p:pic>
    </p:spTree>
    <p:extLst>
      <p:ext uri="{BB962C8B-B14F-4D97-AF65-F5344CB8AC3E}">
        <p14:creationId xmlns:p14="http://schemas.microsoft.com/office/powerpoint/2010/main" val="32434246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lements - Clip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72858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40" indent="-231740">
              <a:buFont typeface="Arial" pitchFamily="34" charset="0"/>
              <a:buChar char="•"/>
              <a:defRPr sz="2400"/>
            </a:lvl1pPr>
            <a:lvl2pPr marL="457130" indent="-231740">
              <a:buFont typeface="Arial" pitchFamily="34" charset="0"/>
              <a:buChar char="•"/>
              <a:defRPr/>
            </a:lvl2pPr>
            <a:lvl3pPr marL="855534" indent="-231740">
              <a:buFont typeface="Arial" pitchFamily="34" charset="0"/>
              <a:buChar char="•"/>
              <a:defRPr sz="1800"/>
            </a:lvl3pPr>
            <a:lvl4pPr marL="1146002" indent="-231740">
              <a:buFont typeface="Arial" pitchFamily="34" charset="0"/>
              <a:buChar char="•"/>
              <a:tabLst/>
              <a:defRPr sz="1600"/>
            </a:lvl4pPr>
            <a:lvl5pPr marL="1487263" indent="-231740">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87296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4114800" y="9906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114800" y="18288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114800" y="26670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114800" y="35052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1" name="Title 1"/>
          <p:cNvSpPr>
            <a:spLocks noGrp="1"/>
          </p:cNvSpPr>
          <p:nvPr>
            <p:ph type="title"/>
          </p:nvPr>
        </p:nvSpPr>
        <p:spPr>
          <a:xfrm>
            <a:off x="1828800" y="-30162"/>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094047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066800"/>
            <a:ext cx="3200400"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1763713"/>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59426" y="1055688"/>
            <a:ext cx="2898775"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559426"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73867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09800" y="990601"/>
            <a:ext cx="6324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87659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9924"/>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1676400"/>
            <a:ext cx="5751513"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2" indent="0">
              <a:buNone/>
              <a:defRPr sz="1600">
                <a:solidFill>
                  <a:schemeClr val="tx1">
                    <a:tint val="75000"/>
                  </a:schemeClr>
                </a:solidFill>
              </a:defRPr>
            </a:lvl3pPr>
            <a:lvl4pPr marL="1371392" indent="0">
              <a:buNone/>
              <a:defRPr sz="1400">
                <a:solidFill>
                  <a:schemeClr val="tx1">
                    <a:tint val="75000"/>
                  </a:schemeClr>
                </a:solidFill>
              </a:defRPr>
            </a:lvl4pPr>
            <a:lvl5pPr marL="1828523" indent="0">
              <a:buNone/>
              <a:defRPr sz="1400">
                <a:solidFill>
                  <a:schemeClr val="tx1">
                    <a:tint val="75000"/>
                  </a:schemeClr>
                </a:solidFill>
              </a:defRPr>
            </a:lvl5pPr>
            <a:lvl6pPr marL="2285654" indent="0">
              <a:buNone/>
              <a:defRPr sz="1400">
                <a:solidFill>
                  <a:schemeClr val="tx1">
                    <a:tint val="75000"/>
                  </a:schemeClr>
                </a:solidFill>
              </a:defRPr>
            </a:lvl6pPr>
            <a:lvl7pPr marL="2742784" indent="0">
              <a:buNone/>
              <a:defRPr sz="1400">
                <a:solidFill>
                  <a:schemeClr val="tx1">
                    <a:tint val="75000"/>
                  </a:schemeClr>
                </a:solidFill>
              </a:defRPr>
            </a:lvl7pPr>
            <a:lvl8pPr marL="3199915" indent="0">
              <a:buNone/>
              <a:defRPr sz="1400">
                <a:solidFill>
                  <a:schemeClr val="tx1">
                    <a:tint val="75000"/>
                  </a:schemeClr>
                </a:solidFill>
              </a:defRPr>
            </a:lvl8pPr>
            <a:lvl9pPr marL="3657046"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80281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29740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438400" y="32766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1934936" y="1600200"/>
            <a:ext cx="3551464" cy="2362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5943600" y="32766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5516336" y="1600200"/>
            <a:ext cx="3551464" cy="24384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
          <p:cNvSpPr>
            <a:spLocks noGrp="1"/>
          </p:cNvSpPr>
          <p:nvPr>
            <p:ph type="title"/>
          </p:nvPr>
        </p:nvSpPr>
        <p:spPr>
          <a:xfrm>
            <a:off x="1828800" y="0"/>
            <a:ext cx="7315200" cy="715962"/>
          </a:xfrm>
        </p:spPr>
        <p:txBody>
          <a:bodyPr/>
          <a:lstStyle/>
          <a:p>
            <a:r>
              <a:rPr lang="en-US" smtClean="0"/>
              <a:t>Click to edit Master title style</a:t>
            </a:r>
            <a:endParaRPr lang="en-US"/>
          </a:p>
        </p:txBody>
      </p:sp>
    </p:spTree>
    <p:extLst>
      <p:ext uri="{BB962C8B-B14F-4D97-AF65-F5344CB8AC3E}">
        <p14:creationId xmlns:p14="http://schemas.microsoft.com/office/powerpoint/2010/main" val="3129666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22098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3434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4770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2209801"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343401"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477002"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438215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77000" cy="685800"/>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004887"/>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09800" y="990600"/>
            <a:ext cx="1981200" cy="4095749"/>
          </a:xfrm>
        </p:spPr>
        <p:txBody>
          <a:bodyPr/>
          <a:lstStyle>
            <a:lvl1pPr marL="0" indent="0">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smtClean="0"/>
              <a:t>Click to edit Master text styles</a:t>
            </a:r>
          </a:p>
        </p:txBody>
      </p:sp>
    </p:spTree>
    <p:extLst>
      <p:ext uri="{BB962C8B-B14F-4D97-AF65-F5344CB8AC3E}">
        <p14:creationId xmlns:p14="http://schemas.microsoft.com/office/powerpoint/2010/main" val="12755419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381000"/>
            <a:ext cx="5486400" cy="4114800"/>
          </a:xfrm>
        </p:spPr>
        <p:txBody>
          <a:bodyPr/>
          <a:lstStyle>
            <a:lvl1pPr marL="0" indent="0">
              <a:buNone/>
              <a:defRPr sz="3200"/>
            </a:lvl1pPr>
            <a:lvl2pPr marL="457130" indent="0">
              <a:buNone/>
              <a:defRPr sz="2800"/>
            </a:lvl2pPr>
            <a:lvl3pPr marL="914262" indent="0">
              <a:buNone/>
              <a:defRPr sz="2400"/>
            </a:lvl3pPr>
            <a:lvl4pPr marL="1371392" indent="0">
              <a:buNone/>
              <a:defRPr sz="2000"/>
            </a:lvl4pPr>
            <a:lvl5pPr marL="1828523" indent="0">
              <a:buNone/>
              <a:defRPr sz="2000"/>
            </a:lvl5pPr>
            <a:lvl6pPr marL="2285654" indent="0">
              <a:buNone/>
              <a:defRPr sz="2000"/>
            </a:lvl6pPr>
            <a:lvl7pPr marL="2742784" indent="0">
              <a:buNone/>
              <a:defRPr sz="2000"/>
            </a:lvl7pPr>
            <a:lvl8pPr marL="3199915" indent="0">
              <a:buNone/>
              <a:defRPr sz="2000"/>
            </a:lvl8pPr>
            <a:lvl9pPr marL="3657046" indent="0">
              <a:buNone/>
              <a:defRPr sz="2000"/>
            </a:lvl9pPr>
          </a:lstStyle>
          <a:p>
            <a:endParaRPr lang="en-US"/>
          </a:p>
        </p:txBody>
      </p:sp>
      <p:sp>
        <p:nvSpPr>
          <p:cNvPr id="4" name="Text Placeholder 3"/>
          <p:cNvSpPr>
            <a:spLocks noGrp="1"/>
          </p:cNvSpPr>
          <p:nvPr>
            <p:ph type="body" sz="half" idx="2"/>
          </p:nvPr>
        </p:nvSpPr>
        <p:spPr>
          <a:xfrm>
            <a:off x="1828800" y="5443538"/>
            <a:ext cx="5486400" cy="804862"/>
          </a:xfrm>
        </p:spPr>
        <p:txBody>
          <a:bodyPr/>
          <a:lstStyle>
            <a:lvl1pPr marL="0" indent="0" algn="ctr">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dirty="0" smtClean="0"/>
              <a:t>Click to edit Master text styles</a:t>
            </a:r>
          </a:p>
        </p:txBody>
      </p:sp>
      <p:sp>
        <p:nvSpPr>
          <p:cNvPr id="2" name="Title 1"/>
          <p:cNvSpPr>
            <a:spLocks noGrp="1"/>
          </p:cNvSpPr>
          <p:nvPr>
            <p:ph type="title"/>
          </p:nvPr>
        </p:nvSpPr>
        <p:spPr>
          <a:xfrm>
            <a:off x="1828800" y="4876800"/>
            <a:ext cx="5486400" cy="566738"/>
          </a:xfrm>
        </p:spPr>
        <p:txBody>
          <a:bodyPr anchor="b"/>
          <a:lstStyle>
            <a:lvl1pPr algn="ctr">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22035120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Contact Us">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6324600" cy="715962"/>
          </a:xfrm>
        </p:spPr>
        <p:txBody>
          <a:bodyPr>
            <a:noAutofit/>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066800"/>
            <a:ext cx="4076700" cy="529971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38800" y="1447800"/>
            <a:ext cx="32766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4403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7" name="teamwork_in_motion_slide.mo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714500" cy="6858000"/>
          </a:xfrm>
          <a:prstGeom prst="rect">
            <a:avLst/>
          </a:prstGeom>
        </p:spPr>
      </p:pic>
      <p:sp>
        <p:nvSpPr>
          <p:cNvPr id="12" name="box"/>
          <p:cNvSpPr/>
          <p:nvPr userDrawn="1"/>
        </p:nvSpPr>
        <p:spPr>
          <a:xfrm rot="10800000">
            <a:off x="1718938" y="0"/>
            <a:ext cx="186061" cy="6858000"/>
          </a:xfrm>
          <a:prstGeom prst="rect">
            <a:avLst/>
          </a:prstGeom>
          <a:gradFill flip="none" rotWithShape="1">
            <a:gsLst>
              <a:gs pos="0">
                <a:schemeClr val="bg1"/>
              </a:gs>
              <a:gs pos="100000">
                <a:schemeClr val="tx1">
                  <a:lumMod val="65000"/>
                  <a:lumOff val="3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3"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4" name="line"/>
          <p:cNvSpPr/>
          <p:nvPr userDrawn="1"/>
        </p:nvSpPr>
        <p:spPr>
          <a:xfrm rot="10800000">
            <a:off x="1783080" y="713567"/>
            <a:ext cx="7360920" cy="18288"/>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5" name="line"/>
          <p:cNvSpPr/>
          <p:nvPr userDrawn="1"/>
        </p:nvSpPr>
        <p:spPr>
          <a:xfrm>
            <a:off x="1762648" y="4779"/>
            <a:ext cx="18288" cy="6858000"/>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551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remove"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lements - Clip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487864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40" indent="-231740">
              <a:buFont typeface="Arial" pitchFamily="34" charset="0"/>
              <a:buChar char="•"/>
              <a:defRPr sz="2400"/>
            </a:lvl1pPr>
            <a:lvl2pPr marL="457130" indent="-231740">
              <a:buFont typeface="Arial" pitchFamily="34" charset="0"/>
              <a:buChar char="•"/>
              <a:defRPr/>
            </a:lvl2pPr>
            <a:lvl3pPr marL="855534" indent="-231740">
              <a:buFont typeface="Arial" pitchFamily="34" charset="0"/>
              <a:buChar char="•"/>
              <a:defRPr sz="1800"/>
            </a:lvl3pPr>
            <a:lvl4pPr marL="1146002" indent="-231740">
              <a:buFont typeface="Arial" pitchFamily="34" charset="0"/>
              <a:buChar char="•"/>
              <a:tabLst/>
              <a:defRPr sz="1600"/>
            </a:lvl4pPr>
            <a:lvl5pPr marL="1487263" indent="-231740">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9533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066800"/>
            <a:ext cx="3200400"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1763713"/>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59426" y="1055688"/>
            <a:ext cx="2898775"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559426"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24099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9924"/>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1676400"/>
            <a:ext cx="5751513"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2" indent="0">
              <a:buNone/>
              <a:defRPr sz="1600">
                <a:solidFill>
                  <a:schemeClr val="tx1">
                    <a:tint val="75000"/>
                  </a:schemeClr>
                </a:solidFill>
              </a:defRPr>
            </a:lvl3pPr>
            <a:lvl4pPr marL="1371392" indent="0">
              <a:buNone/>
              <a:defRPr sz="1400">
                <a:solidFill>
                  <a:schemeClr val="tx1">
                    <a:tint val="75000"/>
                  </a:schemeClr>
                </a:solidFill>
              </a:defRPr>
            </a:lvl4pPr>
            <a:lvl5pPr marL="1828523" indent="0">
              <a:buNone/>
              <a:defRPr sz="1400">
                <a:solidFill>
                  <a:schemeClr val="tx1">
                    <a:tint val="75000"/>
                  </a:schemeClr>
                </a:solidFill>
              </a:defRPr>
            </a:lvl5pPr>
            <a:lvl6pPr marL="2285654" indent="0">
              <a:buNone/>
              <a:defRPr sz="1400">
                <a:solidFill>
                  <a:schemeClr val="tx1">
                    <a:tint val="75000"/>
                  </a:schemeClr>
                </a:solidFill>
              </a:defRPr>
            </a:lvl6pPr>
            <a:lvl7pPr marL="2742784" indent="0">
              <a:buNone/>
              <a:defRPr sz="1400">
                <a:solidFill>
                  <a:schemeClr val="tx1">
                    <a:tint val="75000"/>
                  </a:schemeClr>
                </a:solidFill>
              </a:defRPr>
            </a:lvl7pPr>
            <a:lvl8pPr marL="3199915" indent="0">
              <a:buNone/>
              <a:defRPr sz="1400">
                <a:solidFill>
                  <a:schemeClr val="tx1">
                    <a:tint val="75000"/>
                  </a:schemeClr>
                </a:solidFill>
              </a:defRPr>
            </a:lvl8pPr>
            <a:lvl9pPr marL="3657046"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00816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8268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77000" cy="685800"/>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004887"/>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09800" y="990600"/>
            <a:ext cx="1981200" cy="4095749"/>
          </a:xfrm>
        </p:spPr>
        <p:txBody>
          <a:bodyPr/>
          <a:lstStyle>
            <a:lvl1pPr marL="0" indent="0">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smtClean="0"/>
              <a:t>Click to edit Master text styles</a:t>
            </a:r>
          </a:p>
        </p:txBody>
      </p:sp>
    </p:spTree>
    <p:extLst>
      <p:ext uri="{BB962C8B-B14F-4D97-AF65-F5344CB8AC3E}">
        <p14:creationId xmlns:p14="http://schemas.microsoft.com/office/powerpoint/2010/main" val="17672197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ideo" Target="../media/media1.wm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media" Target="../media/media1.wm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box"/>
          <p:cNvSpPr/>
          <p:nvPr userDrawn="1"/>
        </p:nvSpPr>
        <p:spPr>
          <a:xfrm rot="10800000">
            <a:off x="1718938" y="0"/>
            <a:ext cx="186061" cy="6858000"/>
          </a:xfrm>
          <a:prstGeom prst="rect">
            <a:avLst/>
          </a:prstGeom>
          <a:gradFill flip="none" rotWithShape="1">
            <a:gsLst>
              <a:gs pos="0">
                <a:schemeClr val="accent1">
                  <a:lumMod val="100000"/>
                </a:schemeClr>
              </a:gs>
              <a:gs pos="100000">
                <a:schemeClr val="accent1">
                  <a:lumMod val="7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4" name="teamwork_in_motion_slide.mov">
            <a:hlinkClick r:id="" action="ppaction://media"/>
          </p:cNvPr>
          <p:cNvPicPr>
            <a:picLocks noChangeAspect="1"/>
          </p:cNvPicPr>
          <p:nvPr>
            <a:videoFile r:link="rId15"/>
            <p:extLst>
              <p:ext uri="{DAA4B4D4-6D71-4841-9C94-3DE7FCFB9230}">
                <p14:media xmlns:p14="http://schemas.microsoft.com/office/powerpoint/2010/main" r:embed="rId14"/>
              </p:ext>
            </p:extLst>
          </p:nvPr>
        </p:nvPicPr>
        <p:blipFill>
          <a:blip r:embed="rId16"/>
          <a:stretch>
            <a:fillRect/>
          </a:stretch>
        </p:blipFill>
        <p:spPr>
          <a:xfrm>
            <a:off x="0" y="0"/>
            <a:ext cx="1714500" cy="6858000"/>
          </a:xfrm>
          <a:prstGeom prst="rect">
            <a:avLst/>
          </a:prstGeom>
        </p:spPr>
      </p:pic>
      <p:sp>
        <p:nvSpPr>
          <p:cNvPr id="7"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9" name="line"/>
          <p:cNvSpPr/>
          <p:nvPr userDrawn="1"/>
        </p:nvSpPr>
        <p:spPr>
          <a:xfrm rot="10800000">
            <a:off x="1783080" y="713567"/>
            <a:ext cx="736092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0" name="line"/>
          <p:cNvSpPr/>
          <p:nvPr userDrawn="1"/>
        </p:nvSpPr>
        <p:spPr>
          <a:xfrm>
            <a:off x="1762648" y="4779"/>
            <a:ext cx="18288" cy="6858000"/>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2" name="Title Placeholder 1"/>
          <p:cNvSpPr>
            <a:spLocks noGrp="1"/>
          </p:cNvSpPr>
          <p:nvPr>
            <p:ph type="title"/>
          </p:nvPr>
        </p:nvSpPr>
        <p:spPr>
          <a:xfrm>
            <a:off x="1811968" y="0"/>
            <a:ext cx="7332032" cy="715962"/>
          </a:xfrm>
          <a:prstGeom prst="rect">
            <a:avLst/>
          </a:prstGeom>
        </p:spPr>
        <p:txBody>
          <a:bodyPr vert="horz" lIns="91426" tIns="45714" rIns="91426" bIns="45714"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0" y="914400"/>
            <a:ext cx="7086600" cy="5715000"/>
          </a:xfrm>
          <a:prstGeom prst="rect">
            <a:avLst/>
          </a:prstGeom>
        </p:spPr>
        <p:txBody>
          <a:bodyPr vert="horz" lIns="91426" tIns="45714" rIns="91426"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30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5" r:id="rId4"/>
    <p:sldLayoutId id="2147483664" r:id="rId5"/>
    <p:sldLayoutId id="2147483653" r:id="rId6"/>
    <p:sldLayoutId id="2147483651" r:id="rId7"/>
    <p:sldLayoutId id="2147483652" r:id="rId8"/>
    <p:sldLayoutId id="2147483656" r:id="rId9"/>
    <p:sldLayoutId id="2147483657" r:id="rId10"/>
    <p:sldLayoutId id="2147483666" r:id="rId11"/>
    <p:sldLayoutId id="214748368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txStyles>
    <p:titleStyle>
      <a:lvl1pPr algn="l" defTabSz="914262" rtl="0" eaLnBrk="1" latinLnBrk="0" hangingPunct="1">
        <a:spcBef>
          <a:spcPct val="0"/>
        </a:spcBef>
        <a:buNone/>
        <a:defRPr sz="4000" kern="1200">
          <a:solidFill>
            <a:schemeClr val="bg1"/>
          </a:solidFill>
          <a:latin typeface="+mj-lt"/>
          <a:ea typeface="+mj-ea"/>
          <a:cs typeface="+mj-cs"/>
        </a:defRPr>
      </a:lvl1pPr>
    </p:titleStyle>
    <p:body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1" name="box"/>
          <p:cNvSpPr/>
          <p:nvPr userDrawn="1"/>
        </p:nvSpPr>
        <p:spPr>
          <a:xfrm rot="10800000">
            <a:off x="1718938" y="0"/>
            <a:ext cx="186061" cy="6858000"/>
          </a:xfrm>
          <a:prstGeom prst="rect">
            <a:avLst/>
          </a:prstGeom>
          <a:gradFill flip="none" rotWithShape="1">
            <a:gsLst>
              <a:gs pos="0">
                <a:schemeClr val="accent1">
                  <a:lumMod val="100000"/>
                </a:schemeClr>
              </a:gs>
              <a:gs pos="100000">
                <a:schemeClr val="accent1">
                  <a:lumMod val="7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7"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9" name="line"/>
          <p:cNvSpPr/>
          <p:nvPr userDrawn="1"/>
        </p:nvSpPr>
        <p:spPr>
          <a:xfrm rot="10800000">
            <a:off x="1783080" y="713567"/>
            <a:ext cx="736092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0" name="line"/>
          <p:cNvSpPr/>
          <p:nvPr userDrawn="1"/>
        </p:nvSpPr>
        <p:spPr>
          <a:xfrm>
            <a:off x="1762648" y="4779"/>
            <a:ext cx="18288" cy="6858000"/>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2" name="Title Placeholder 1"/>
          <p:cNvSpPr>
            <a:spLocks noGrp="1"/>
          </p:cNvSpPr>
          <p:nvPr>
            <p:ph type="title"/>
          </p:nvPr>
        </p:nvSpPr>
        <p:spPr>
          <a:xfrm>
            <a:off x="1811968" y="0"/>
            <a:ext cx="7332032" cy="715962"/>
          </a:xfrm>
          <a:prstGeom prst="rect">
            <a:avLst/>
          </a:prstGeom>
        </p:spPr>
        <p:txBody>
          <a:bodyPr vert="horz" lIns="91426" tIns="45714" rIns="91426" bIns="45714"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0" y="914400"/>
            <a:ext cx="7086600" cy="5715000"/>
          </a:xfrm>
          <a:prstGeom prst="rect">
            <a:avLst/>
          </a:prstGeom>
        </p:spPr>
        <p:txBody>
          <a:bodyPr vert="horz" lIns="91426" tIns="45714" rIns="91426"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714500" cy="6858000"/>
          </a:xfrm>
          <a:prstGeom prst="rect">
            <a:avLst/>
          </a:prstGeom>
        </p:spPr>
      </p:pic>
    </p:spTree>
    <p:extLst>
      <p:ext uri="{BB962C8B-B14F-4D97-AF65-F5344CB8AC3E}">
        <p14:creationId xmlns:p14="http://schemas.microsoft.com/office/powerpoint/2010/main" val="2821738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iming>
    <p:tnLst>
      <p:par>
        <p:cTn id="1" dur="indefinite" restart="never" nodeType="tmRoot"/>
      </p:par>
    </p:tnLst>
  </p:timing>
  <p:txStyles>
    <p:titleStyle>
      <a:lvl1pPr algn="l" defTabSz="914262" rtl="0" eaLnBrk="1" latinLnBrk="0" hangingPunct="1">
        <a:spcBef>
          <a:spcPct val="0"/>
        </a:spcBef>
        <a:buNone/>
        <a:defRPr sz="4000" kern="1200">
          <a:solidFill>
            <a:schemeClr val="bg1"/>
          </a:solidFill>
          <a:latin typeface="+mj-lt"/>
          <a:ea typeface="+mj-ea"/>
          <a:cs typeface="+mj-cs"/>
        </a:defRPr>
      </a:lvl1pPr>
    </p:titleStyle>
    <p:body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47800" y="1143000"/>
            <a:ext cx="6096000" cy="609600"/>
          </a:xfrm>
        </p:spPr>
        <p:txBody>
          <a:bodyPr/>
          <a:lstStyle/>
          <a:p>
            <a:r>
              <a:rPr lang="en-US" dirty="0" smtClean="0"/>
              <a:t>PREA Refresher Course</a:t>
            </a:r>
            <a:endParaRPr lang="en-US" dirty="0"/>
          </a:p>
        </p:txBody>
      </p:sp>
      <p:sp>
        <p:nvSpPr>
          <p:cNvPr id="4" name="Title 3"/>
          <p:cNvSpPr>
            <a:spLocks noGrp="1"/>
          </p:cNvSpPr>
          <p:nvPr>
            <p:ph type="ctrTitle"/>
          </p:nvPr>
        </p:nvSpPr>
        <p:spPr>
          <a:xfrm>
            <a:off x="228600" y="465849"/>
            <a:ext cx="8458200" cy="677151"/>
          </a:xfrm>
        </p:spPr>
        <p:txBody>
          <a:bodyPr/>
          <a:lstStyle/>
          <a:p>
            <a:r>
              <a:rPr lang="en-US" sz="4400" dirty="0" smtClean="0">
                <a:ln w="12700" cmpd="sng">
                  <a:noFill/>
                </a:ln>
                <a:solidFill>
                  <a:schemeClr val="accent5">
                    <a:lumMod val="75000"/>
                  </a:schemeClr>
                </a:solidFill>
                <a:effectLst>
                  <a:reflection blurRad="6350" stA="16000" endPos="23000" dist="12700" dir="5400000" sy="-100000" algn="bl" rotWithShape="0"/>
                </a:effectLst>
              </a:rPr>
              <a:t>Prison Rape Elimination Act</a:t>
            </a:r>
            <a:endParaRPr lang="en-US" sz="4400" dirty="0">
              <a:ln w="12700" cmpd="sng">
                <a:noFill/>
              </a:ln>
              <a:effectLst>
                <a:reflection blurRad="6350" stA="16000" endPos="23000" dist="12700" dir="5400000" sy="-100000" algn="bl" rotWithShape="0"/>
              </a:effectLst>
            </a:endParaRPr>
          </a:p>
        </p:txBody>
      </p:sp>
      <p:pic>
        <p:nvPicPr>
          <p:cNvPr id="2" name="Picture 1"/>
          <p:cNvPicPr>
            <a:picLocks noChangeAspect="1"/>
          </p:cNvPicPr>
          <p:nvPr/>
        </p:nvPicPr>
        <p:blipFill>
          <a:blip r:embed="rId2">
            <a:clrChange>
              <a:clrFrom>
                <a:srgbClr val="FFFEFD"/>
              </a:clrFrom>
              <a:clrTo>
                <a:srgbClr val="FFFEFD">
                  <a:alpha val="0"/>
                </a:srgbClr>
              </a:clrTo>
            </a:clrChange>
          </a:blip>
          <a:stretch>
            <a:fillRect/>
          </a:stretch>
        </p:blipFill>
        <p:spPr>
          <a:xfrm>
            <a:off x="8155891" y="381001"/>
            <a:ext cx="835709" cy="666516"/>
          </a:xfrm>
          <a:prstGeom prst="rect">
            <a:avLst/>
          </a:prstGeom>
          <a:effectLst>
            <a:innerShdw blurRad="114300">
              <a:prstClr val="black"/>
            </a:innerShdw>
          </a:effectLst>
        </p:spPr>
      </p:pic>
    </p:spTree>
    <p:extLst>
      <p:ext uri="{BB962C8B-B14F-4D97-AF65-F5344CB8AC3E}">
        <p14:creationId xmlns:p14="http://schemas.microsoft.com/office/powerpoint/2010/main" val="3067575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PREA 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105399"/>
          </a:xfrm>
        </p:spPr>
        <p:txBody>
          <a:bodyPr>
            <a:normAutofit/>
          </a:bodyPr>
          <a:lstStyle/>
          <a:p>
            <a:pPr lvl="1"/>
            <a:r>
              <a:rPr lang="en-US" b="1" u="sng" dirty="0"/>
              <a:t>Sexual abuse by another inmate, detainee, or resident </a:t>
            </a:r>
            <a:r>
              <a:rPr lang="en-US" dirty="0"/>
              <a:t>includes any of the following acts, if the victim does not consent, is coerced into such act by overt or implied threats of violence, or is unable to consent or refuse:</a:t>
            </a:r>
          </a:p>
          <a:p>
            <a:pPr marL="342900" lvl="1" indent="-342900">
              <a:buFont typeface="Arial" panose="020B0604020202020204" pitchFamily="34" charset="0"/>
              <a:buChar char="•"/>
            </a:pPr>
            <a:r>
              <a:rPr lang="en-US" dirty="0"/>
              <a:t>Contact between the penis and the vulva or the penis and the anus, including penetration, however slight;</a:t>
            </a:r>
          </a:p>
          <a:p>
            <a:pPr marL="342900" lvl="1" indent="-342900">
              <a:buFont typeface="Arial" panose="020B0604020202020204" pitchFamily="34" charset="0"/>
              <a:buChar char="•"/>
            </a:pPr>
            <a:r>
              <a:rPr lang="en-US" dirty="0"/>
              <a:t>Contact between the mouth and the penis, vulva, or anus;</a:t>
            </a:r>
          </a:p>
          <a:p>
            <a:pPr marL="342900" lvl="1" indent="-342900">
              <a:buFont typeface="Arial" panose="020B0604020202020204" pitchFamily="34" charset="0"/>
              <a:buChar char="•"/>
            </a:pPr>
            <a:r>
              <a:rPr lang="en-US" dirty="0"/>
              <a:t>Penetration of the anal or genital opening of another person, however slight, by a hand, finger, object, or other instrument; and</a:t>
            </a:r>
          </a:p>
          <a:p>
            <a:pPr marL="342900" lvl="1" indent="-342900">
              <a:buFont typeface="Arial" panose="020B0604020202020204" pitchFamily="34" charset="0"/>
              <a:buChar char="•"/>
            </a:pPr>
            <a:r>
              <a:rPr lang="en-US" dirty="0"/>
              <a:t> Any other intentional touching, either directly or through the clothing, of the genitalia, anus, groin, breast, inner thigh, or the buttocks of any person, excluding contact incidental to a physical altercation.</a:t>
            </a:r>
          </a:p>
          <a:p>
            <a:endParaRPr lang="en-US" dirty="0"/>
          </a:p>
        </p:txBody>
      </p:sp>
    </p:spTree>
    <p:extLst>
      <p:ext uri="{BB962C8B-B14F-4D97-AF65-F5344CB8AC3E}">
        <p14:creationId xmlns:p14="http://schemas.microsoft.com/office/powerpoint/2010/main" val="4274902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PREA 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629400" cy="5562599"/>
          </a:xfrm>
        </p:spPr>
        <p:txBody>
          <a:bodyPr>
            <a:normAutofit fontScale="92500" lnSpcReduction="20000"/>
          </a:bodyPr>
          <a:lstStyle/>
          <a:p>
            <a:pPr lvl="1"/>
            <a:r>
              <a:rPr lang="en-US" sz="2500" b="1" dirty="0"/>
              <a:t>Sexual abuse by a staff member, contractor, or volunteer </a:t>
            </a:r>
            <a:r>
              <a:rPr lang="en-US" sz="2500" dirty="0"/>
              <a:t>includes—</a:t>
            </a:r>
          </a:p>
          <a:p>
            <a:pPr marL="342900" lvl="1" indent="-342900">
              <a:buFont typeface="Arial" panose="020B0604020202020204" pitchFamily="34" charset="0"/>
              <a:buChar char="•"/>
            </a:pPr>
            <a:r>
              <a:rPr lang="en-US" sz="2500" dirty="0" smtClean="0"/>
              <a:t>Contact </a:t>
            </a:r>
            <a:r>
              <a:rPr lang="en-US" sz="2500" dirty="0"/>
              <a:t>between the penis and the vulva or the penis and the anus, including penetration, however slight;</a:t>
            </a:r>
          </a:p>
          <a:p>
            <a:pPr marL="342900" lvl="1" indent="-342900">
              <a:buFont typeface="Arial" panose="020B0604020202020204" pitchFamily="34" charset="0"/>
              <a:buChar char="•"/>
            </a:pPr>
            <a:r>
              <a:rPr lang="en-US" sz="2500" dirty="0"/>
              <a:t>Contact between the mouth and the penis, vulva, or anus;</a:t>
            </a:r>
          </a:p>
          <a:p>
            <a:pPr marL="342900" lvl="1" indent="-342900">
              <a:buFont typeface="Arial" panose="020B0604020202020204" pitchFamily="34" charset="0"/>
              <a:buChar char="•"/>
            </a:pPr>
            <a:r>
              <a:rPr lang="en-US" sz="2500" dirty="0" smtClean="0"/>
              <a:t>Contact </a:t>
            </a:r>
            <a:r>
              <a:rPr lang="en-US" sz="2500" dirty="0"/>
              <a:t>between the mouth and any body part where the staff member, contractor, or volunteer has the intent to abuse, arouse, or gratify sexual desire;</a:t>
            </a:r>
          </a:p>
          <a:p>
            <a:pPr marL="342900" lvl="1" indent="-342900">
              <a:buFont typeface="Arial" panose="020B0604020202020204" pitchFamily="34" charset="0"/>
              <a:buChar char="•"/>
            </a:pPr>
            <a:r>
              <a:rPr lang="en-US" sz="2500" dirty="0" smtClean="0"/>
              <a:t>Penetration </a:t>
            </a:r>
            <a:r>
              <a:rPr lang="en-US" sz="2500" dirty="0"/>
              <a:t>of the anal or genital opening, however slight, by a hand, finger, object, or other instrument, that is unrelated to official duties or where the staff member, contractor, or volunteer has the intent to abuse, arouse, or gratify sexual desire;</a:t>
            </a:r>
          </a:p>
          <a:p>
            <a:endParaRPr lang="en-US" dirty="0"/>
          </a:p>
        </p:txBody>
      </p:sp>
    </p:spTree>
    <p:extLst>
      <p:ext uri="{BB962C8B-B14F-4D97-AF65-F5344CB8AC3E}">
        <p14:creationId xmlns:p14="http://schemas.microsoft.com/office/powerpoint/2010/main" val="3615237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PREA 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553200" cy="5562599"/>
          </a:xfrm>
        </p:spPr>
        <p:txBody>
          <a:bodyPr>
            <a:normAutofit/>
          </a:bodyPr>
          <a:lstStyle/>
          <a:p>
            <a:pPr marL="342900" lvl="1" indent="-342900">
              <a:buFont typeface="Arial" panose="020B0604020202020204" pitchFamily="34" charset="0"/>
              <a:buChar char="•"/>
            </a:pPr>
            <a:r>
              <a:rPr lang="en-US" sz="2300" dirty="0"/>
              <a:t>Any other intentional contact, either directly or through the clothing, of or with the genitalia, anus, groin, breast, inner thigh, or the buttocks, that is unrelated to official duties or where the staff member, contractor, or volunteer has the intent to abuse, arouse, or gratify sexual desire;</a:t>
            </a:r>
          </a:p>
          <a:p>
            <a:pPr marL="342900" lvl="1" indent="-342900">
              <a:buFont typeface="Arial" panose="020B0604020202020204" pitchFamily="34" charset="0"/>
              <a:buChar char="•"/>
            </a:pPr>
            <a:r>
              <a:rPr lang="en-US" sz="2300" dirty="0"/>
              <a:t>Any attempt, threat, or request by a staff member, contractor, or volunteer to engage in the activities described in paragraphs (1)-(5) of this </a:t>
            </a:r>
            <a:r>
              <a:rPr lang="en-US" sz="2300" dirty="0" smtClean="0"/>
              <a:t>section;</a:t>
            </a:r>
          </a:p>
          <a:p>
            <a:pPr marL="342900" lvl="1" indent="-342900">
              <a:buFont typeface="Arial" panose="020B0604020202020204" pitchFamily="34" charset="0"/>
              <a:buChar char="•"/>
            </a:pPr>
            <a:r>
              <a:rPr lang="en-US" sz="2300" dirty="0" smtClean="0"/>
              <a:t>Any </a:t>
            </a:r>
            <a:r>
              <a:rPr lang="en-US" sz="2300" dirty="0"/>
              <a:t>display by a staff member, contractor, or volunteer of his or her uncovered genitalia, buttocks, or breast in the presence of an inmate, detainee, or resident, </a:t>
            </a:r>
            <a:r>
              <a:rPr lang="en-US" sz="2300" dirty="0" smtClean="0"/>
              <a:t>and</a:t>
            </a:r>
          </a:p>
          <a:p>
            <a:pPr marL="342900" lvl="1" indent="-342900">
              <a:buFont typeface="Arial" panose="020B0604020202020204" pitchFamily="34" charset="0"/>
              <a:buChar char="•"/>
            </a:pPr>
            <a:r>
              <a:rPr lang="en-US" sz="2300" dirty="0" smtClean="0"/>
              <a:t>Voyeurism </a:t>
            </a:r>
            <a:r>
              <a:rPr lang="en-US" sz="2300" dirty="0"/>
              <a:t>by a staff member, contractor, or volunteer</a:t>
            </a:r>
            <a:r>
              <a:rPr lang="en-US" sz="2300" dirty="0" smtClean="0"/>
              <a:t>.</a:t>
            </a:r>
          </a:p>
          <a:p>
            <a:pPr lvl="1"/>
            <a:endParaRPr lang="en-US" dirty="0"/>
          </a:p>
          <a:p>
            <a:endParaRPr lang="en-US" dirty="0"/>
          </a:p>
        </p:txBody>
      </p:sp>
    </p:spTree>
    <p:extLst>
      <p:ext uri="{BB962C8B-B14F-4D97-AF65-F5344CB8AC3E}">
        <p14:creationId xmlns:p14="http://schemas.microsoft.com/office/powerpoint/2010/main" val="4125087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PREA 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324600" cy="5105399"/>
          </a:xfrm>
        </p:spPr>
        <p:txBody>
          <a:bodyPr>
            <a:normAutofit/>
          </a:bodyPr>
          <a:lstStyle/>
          <a:p>
            <a:pPr lvl="1"/>
            <a:r>
              <a:rPr lang="en-US" sz="2400" b="1" dirty="0"/>
              <a:t>Sexual harassment </a:t>
            </a:r>
            <a:r>
              <a:rPr lang="en-US" sz="2400" dirty="0"/>
              <a:t>includes—</a:t>
            </a:r>
          </a:p>
          <a:p>
            <a:pPr lvl="1"/>
            <a:r>
              <a:rPr lang="en-US" sz="2400" dirty="0"/>
              <a:t>Repeated and unwelcome sexual advances, requests for sexual favors, or verbal comments, gestures, or actions of a derogatory or offensive sexual nature by one inmate, detainee, or resident directed toward another; and</a:t>
            </a:r>
          </a:p>
          <a:p>
            <a:pPr lvl="1"/>
            <a:r>
              <a:rPr lang="en-US" sz="2400" dirty="0"/>
              <a:t>Repeated verbal comments or gestures of a sexual nature to an inmate, detainee, or resident by a staff member, contractor, or volunteer, including demeaning references to gender, sexually suggestive or derogatory comments about body or clothing, or obscene language or gestures.</a:t>
            </a:r>
          </a:p>
          <a:p>
            <a:endParaRPr lang="en-US" dirty="0"/>
          </a:p>
        </p:txBody>
      </p:sp>
    </p:spTree>
    <p:extLst>
      <p:ext uri="{BB962C8B-B14F-4D97-AF65-F5344CB8AC3E}">
        <p14:creationId xmlns:p14="http://schemas.microsoft.com/office/powerpoint/2010/main" val="2180519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PREA Definitions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477000" cy="5257799"/>
          </a:xfrm>
        </p:spPr>
        <p:txBody>
          <a:bodyPr>
            <a:normAutofit fontScale="92500"/>
          </a:bodyPr>
          <a:lstStyle/>
          <a:p>
            <a:pPr lvl="1"/>
            <a:r>
              <a:rPr lang="en-US" sz="2600" b="1" dirty="0"/>
              <a:t>Voyeurism by a staff member, contractor, or volunteer </a:t>
            </a:r>
            <a:r>
              <a:rPr lang="en-US" sz="2600" dirty="0"/>
              <a:t>means an invasion of privacy of an inmate, detainee, or resident by staff for reasons unrelated to official duties, such as peering at an inmate who is using a toilet in his or her cell to perform bodily functions; requiring an inmate to expose his or her buttocks, genitals, or breasts; or taking images of all or part of an inmate’s naked body or of an inmate performing bodily functions.</a:t>
            </a:r>
          </a:p>
          <a:p>
            <a:r>
              <a:rPr lang="en-US" sz="2600" dirty="0"/>
              <a:t> </a:t>
            </a:r>
          </a:p>
          <a:p>
            <a:r>
              <a:rPr lang="en-US" sz="2600" dirty="0"/>
              <a:t> </a:t>
            </a:r>
          </a:p>
          <a:p>
            <a:r>
              <a:rPr lang="en-US" sz="2600" dirty="0"/>
              <a:t> </a:t>
            </a:r>
          </a:p>
          <a:p>
            <a:r>
              <a:rPr lang="en-US" dirty="0"/>
              <a:t> </a:t>
            </a:r>
          </a:p>
          <a:p>
            <a:endParaRPr lang="en-US" dirty="0"/>
          </a:p>
        </p:txBody>
      </p:sp>
    </p:spTree>
    <p:extLst>
      <p:ext uri="{BB962C8B-B14F-4D97-AF65-F5344CB8AC3E}">
        <p14:creationId xmlns:p14="http://schemas.microsoft.com/office/powerpoint/2010/main" val="4220244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7962"/>
            <a:ext cx="7315200" cy="1362075"/>
          </a:xfrm>
        </p:spPr>
        <p:txBody>
          <a:bodyPr/>
          <a:lstStyle/>
          <a:p>
            <a:pPr algn="ctr"/>
            <a:r>
              <a:rPr lang="en-US" dirty="0" smtClean="0"/>
              <a:t>This is the end </a:t>
            </a:r>
            <a:r>
              <a:rPr lang="en-US" smtClean="0"/>
              <a:t>of the section</a:t>
            </a:r>
            <a:endParaRPr lang="en-US" dirty="0"/>
          </a:p>
        </p:txBody>
      </p:sp>
    </p:spTree>
    <p:extLst>
      <p:ext uri="{BB962C8B-B14F-4D97-AF65-F5344CB8AC3E}">
        <p14:creationId xmlns:p14="http://schemas.microsoft.com/office/powerpoint/2010/main" val="1616707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Standard 115.311</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6705600" cy="5638800"/>
          </a:xfrm>
          <a:prstGeom prst="rect">
            <a:avLst/>
          </a:prstGeom>
        </p:spPr>
        <p:txBody>
          <a:bodyPr>
            <a:noAutofit/>
          </a:bodyPr>
          <a:lstStyle/>
          <a:p>
            <a:r>
              <a:rPr lang="en-US" sz="2400" dirty="0" smtClean="0"/>
              <a:t>Zero tolerance of sexual abuse and sexual harassment; PREA coordinator</a:t>
            </a:r>
          </a:p>
          <a:p>
            <a:r>
              <a:rPr lang="en-US" sz="2400" dirty="0" smtClean="0"/>
              <a:t>(a) An agency shall have a written policy mandating zero tolerance toward all forms of sexual abuse and sexual harassment and outlining the agency’s approach to preventing, detecting, and responding to such conduct. </a:t>
            </a:r>
          </a:p>
          <a:p>
            <a:endParaRPr lang="en-US" sz="2400" dirty="0" smtClean="0"/>
          </a:p>
          <a:p>
            <a:r>
              <a:rPr lang="en-US" sz="2400" dirty="0" smtClean="0"/>
              <a:t>(b) An agency shall employ or designate an upper-level, agency-wide PREA coordinator with sufficient time and authority to develop, implement, and oversee agency efforts to comply with the PREA standards in all of its facilities. </a:t>
            </a:r>
          </a:p>
        </p:txBody>
      </p:sp>
    </p:spTree>
    <p:extLst>
      <p:ext uri="{BB962C8B-B14F-4D97-AF65-F5344CB8AC3E}">
        <p14:creationId xmlns:p14="http://schemas.microsoft.com/office/powerpoint/2010/main" val="3005689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Standard 115.311 (cont.)</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209800" y="990600"/>
            <a:ext cx="6705600" cy="5638800"/>
          </a:xfrm>
          <a:prstGeom prst="rect">
            <a:avLst/>
          </a:prstGeom>
        </p:spPr>
        <p:txBody>
          <a:bodyPr>
            <a:noAutofit/>
          </a:bodyPr>
          <a:lstStyle/>
          <a:p>
            <a:r>
              <a:rPr lang="en-US" sz="2400" dirty="0" smtClean="0"/>
              <a:t>(c) Where an agency operates more than one facility, each facility shall designate a PREA compliance manager with sufficient </a:t>
            </a:r>
            <a:r>
              <a:rPr lang="en-US" sz="2400" dirty="0"/>
              <a:t>time and authority to coordinate the facility’s efforts to comply with the PREA standards. </a:t>
            </a:r>
          </a:p>
        </p:txBody>
      </p:sp>
      <p:pic>
        <p:nvPicPr>
          <p:cNvPr id="2" name="Picture 1">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6185362"/>
            <a:ext cx="557212" cy="553447"/>
          </a:xfrm>
          <a:prstGeom prst="rect">
            <a:avLst/>
          </a:prstGeom>
        </p:spPr>
      </p:pic>
    </p:spTree>
    <p:extLst>
      <p:ext uri="{BB962C8B-B14F-4D97-AF65-F5344CB8AC3E}">
        <p14:creationId xmlns:p14="http://schemas.microsoft.com/office/powerpoint/2010/main" val="3863648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828800" y="1891903"/>
            <a:ext cx="7315200" cy="3074194"/>
          </a:xfrm>
        </p:spPr>
        <p:txBody>
          <a:bodyPr anchor="ctr">
            <a:normAutofit/>
          </a:bodyPr>
          <a:lstStyle/>
          <a:p>
            <a:pPr algn="ctr"/>
            <a:r>
              <a:rPr lang="en-US" sz="4000" b="1" i="1" dirty="0" smtClean="0">
                <a:solidFill>
                  <a:schemeClr val="bg1"/>
                </a:solidFill>
                <a:effectLst>
                  <a:outerShdw blurRad="38100" dist="38100" dir="2700000" algn="tl">
                    <a:srgbClr val="000000">
                      <a:alpha val="43137"/>
                    </a:srgbClr>
                  </a:outerShdw>
                </a:effectLst>
              </a:rPr>
              <a:t>PREA and Zero Tolerance</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059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04800"/>
            <a:ext cx="8458200" cy="677151"/>
          </a:xfrm>
        </p:spPr>
        <p:txBody>
          <a:bodyPr>
            <a:normAutofit fontScale="90000"/>
          </a:bodyPr>
          <a:lstStyle/>
          <a:p>
            <a:r>
              <a:rPr lang="en-US" dirty="0" smtClean="0">
                <a:effectLst>
                  <a:outerShdw blurRad="38100" dist="38100" dir="2700000" algn="tl">
                    <a:srgbClr val="000000">
                      <a:alpha val="43137"/>
                    </a:srgbClr>
                  </a:outerShdw>
                </a:effectLst>
              </a:rPr>
              <a:t>What is PREA?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8585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What is PREA?</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477000" cy="5562599"/>
          </a:xfrm>
          <a:prstGeom prst="rect">
            <a:avLst/>
          </a:prstGeom>
        </p:spPr>
        <p:txBody>
          <a:bodyPr>
            <a:normAutofit/>
          </a:bodyPr>
          <a:lstStyle/>
          <a:p>
            <a:pPr marL="342900" indent="-342900">
              <a:buFont typeface="Arial" panose="020B0604020202020204" pitchFamily="34" charset="0"/>
              <a:buChar char="•"/>
            </a:pPr>
            <a:r>
              <a:rPr lang="en-US" sz="2600" b="1" dirty="0" smtClean="0"/>
              <a:t>Prison Rape Elimination Act (PREA)</a:t>
            </a:r>
          </a:p>
          <a:p>
            <a:pPr marL="342900" indent="-342900">
              <a:buFont typeface="Arial" panose="020B0604020202020204" pitchFamily="34" charset="0"/>
              <a:buChar char="•"/>
            </a:pPr>
            <a:r>
              <a:rPr lang="en-US" sz="2600" dirty="0"/>
              <a:t>Establishes zero tolerance policy for </a:t>
            </a:r>
            <a:r>
              <a:rPr lang="en-US" sz="2600" dirty="0" smtClean="0"/>
              <a:t>sexual abuse and sexual harassment</a:t>
            </a:r>
            <a:endParaRPr lang="en-US" sz="2600" dirty="0"/>
          </a:p>
          <a:p>
            <a:pPr marL="342900" indent="-342900">
              <a:buFont typeface="Arial" panose="020B0604020202020204" pitchFamily="34" charset="0"/>
              <a:buChar char="•"/>
            </a:pPr>
            <a:r>
              <a:rPr lang="en-US" sz="2600" dirty="0" smtClean="0"/>
              <a:t>Increases </a:t>
            </a:r>
            <a:r>
              <a:rPr lang="en-US" sz="2600" dirty="0"/>
              <a:t>accountability of staff who fail to detect, prevent, reduce and punish prison rape</a:t>
            </a:r>
          </a:p>
          <a:p>
            <a:pPr marL="342900" indent="-342900">
              <a:buFont typeface="Arial" panose="020B0604020202020204" pitchFamily="34" charset="0"/>
              <a:buChar char="•"/>
            </a:pPr>
            <a:r>
              <a:rPr lang="en-US" sz="2600" dirty="0"/>
              <a:t>Makes prevention a top priority in each correctional system</a:t>
            </a:r>
          </a:p>
          <a:p>
            <a:pPr marL="342900" indent="-342900">
              <a:buFont typeface="Arial" panose="020B0604020202020204" pitchFamily="34" charset="0"/>
              <a:buChar char="•"/>
            </a:pPr>
            <a:r>
              <a:rPr lang="en-US" sz="2600" dirty="0"/>
              <a:t>Protects 8</a:t>
            </a:r>
            <a:r>
              <a:rPr lang="en-US" sz="2600" baseline="30000" dirty="0"/>
              <a:t>th</a:t>
            </a:r>
            <a:r>
              <a:rPr lang="en-US" sz="2600" dirty="0"/>
              <a:t> amendment rights of federal, state and local residents</a:t>
            </a:r>
          </a:p>
          <a:p>
            <a:pPr marL="342900" indent="-342900">
              <a:buFont typeface="Arial" panose="020B0604020202020204" pitchFamily="34" charset="0"/>
              <a:buChar char="•"/>
            </a:pPr>
            <a:endParaRPr lang="en-US" sz="2600" dirty="0" smtClean="0"/>
          </a:p>
          <a:p>
            <a:endParaRPr lang="en-US" dirty="0"/>
          </a:p>
        </p:txBody>
      </p:sp>
    </p:spTree>
    <p:extLst>
      <p:ext uri="{BB962C8B-B14F-4D97-AF65-F5344CB8AC3E}">
        <p14:creationId xmlns:p14="http://schemas.microsoft.com/office/powerpoint/2010/main" val="215595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PREA Purposes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096000" cy="5333999"/>
          </a:xfrm>
          <a:prstGeom prst="rect">
            <a:avLst/>
          </a:prstGeom>
        </p:spPr>
        <p:txBody>
          <a:bodyPr>
            <a:normAutofit/>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sz="2600" dirty="0" smtClean="0"/>
              <a:t>Standardize definitions used for collecting data on the incidence of rape</a:t>
            </a:r>
          </a:p>
          <a:p>
            <a:pPr marL="342900" indent="-342900">
              <a:buFont typeface="Arial" panose="020B0604020202020204" pitchFamily="34" charset="0"/>
              <a:buChar char="•"/>
            </a:pPr>
            <a:r>
              <a:rPr lang="en-US" sz="2600" dirty="0" smtClean="0"/>
              <a:t>Increase available data and information on incidence in order to improve management and administration</a:t>
            </a:r>
          </a:p>
          <a:p>
            <a:pPr marL="342900" indent="-342900">
              <a:buFont typeface="Arial" panose="020B0604020202020204" pitchFamily="34" charset="0"/>
              <a:buChar char="•"/>
            </a:pPr>
            <a:r>
              <a:rPr lang="en-US" sz="2600" dirty="0" smtClean="0"/>
              <a:t>Develop and implement national standards for detection, prevention, reduction and punishment</a:t>
            </a:r>
          </a:p>
          <a:p>
            <a:pPr marL="342900" indent="-342900">
              <a:buFont typeface="Arial" panose="020B0604020202020204" pitchFamily="34" charset="0"/>
              <a:buChar char="•"/>
            </a:pPr>
            <a:r>
              <a:rPr lang="en-US" sz="2600" dirty="0" smtClean="0"/>
              <a:t>Establish grant programs to fund PREA compliance</a:t>
            </a:r>
          </a:p>
          <a:p>
            <a:pPr marL="342900" indent="-342900">
              <a:buFont typeface="Arial" panose="020B0604020202020204" pitchFamily="34" charset="0"/>
              <a:buChar char="•"/>
            </a:pPr>
            <a:endParaRPr lang="en-US" sz="2600" dirty="0" smtClean="0"/>
          </a:p>
          <a:p>
            <a:pPr marL="34290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387860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PREA Standards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400800" cy="5486399"/>
          </a:xfrm>
          <a:prstGeom prst="rect">
            <a:avLst/>
          </a:prstGeom>
        </p:spPr>
        <p:txBody>
          <a:bodyPr>
            <a:noAutofit/>
          </a:bodyPr>
          <a:lstStyle/>
          <a:p>
            <a:pPr marL="342900" indent="-342900">
              <a:buFont typeface="Arial" panose="020B0604020202020204" pitchFamily="34" charset="0"/>
              <a:buChar char="•"/>
            </a:pPr>
            <a:r>
              <a:rPr lang="en-US" sz="2600" dirty="0"/>
              <a:t>Prevention Planning</a:t>
            </a:r>
          </a:p>
          <a:p>
            <a:pPr marL="342900" indent="-342900">
              <a:buFont typeface="Arial" panose="020B0604020202020204" pitchFamily="34" charset="0"/>
              <a:buChar char="•"/>
            </a:pPr>
            <a:r>
              <a:rPr lang="en-US" sz="2600" dirty="0"/>
              <a:t>Responsive Planning</a:t>
            </a:r>
          </a:p>
          <a:p>
            <a:pPr marL="342900" indent="-342900">
              <a:buFont typeface="Arial" panose="020B0604020202020204" pitchFamily="34" charset="0"/>
              <a:buChar char="•"/>
            </a:pPr>
            <a:r>
              <a:rPr lang="en-US" sz="2600" dirty="0"/>
              <a:t>Training and Education</a:t>
            </a:r>
          </a:p>
          <a:p>
            <a:pPr marL="342900" indent="-342900">
              <a:buFont typeface="Arial" panose="020B0604020202020204" pitchFamily="34" charset="0"/>
              <a:buChar char="•"/>
            </a:pPr>
            <a:r>
              <a:rPr lang="en-US" sz="2600" dirty="0"/>
              <a:t>Screening for Risk of Sexual Victimization and Abusiveness</a:t>
            </a:r>
          </a:p>
          <a:p>
            <a:pPr marL="342900" indent="-342900">
              <a:buFont typeface="Arial" panose="020B0604020202020204" pitchFamily="34" charset="0"/>
              <a:buChar char="•"/>
            </a:pPr>
            <a:r>
              <a:rPr lang="en-US" sz="2600" dirty="0"/>
              <a:t>Reporting</a:t>
            </a:r>
          </a:p>
          <a:p>
            <a:pPr marL="342900" indent="-342900">
              <a:buFont typeface="Arial" panose="020B0604020202020204" pitchFamily="34" charset="0"/>
              <a:buChar char="•"/>
            </a:pPr>
            <a:r>
              <a:rPr lang="en-US" sz="2600" dirty="0"/>
              <a:t>Official Response Following a Resident Report</a:t>
            </a:r>
          </a:p>
          <a:p>
            <a:pPr marL="342900" indent="-342900">
              <a:buFont typeface="Arial" panose="020B0604020202020204" pitchFamily="34" charset="0"/>
              <a:buChar char="•"/>
            </a:pPr>
            <a:r>
              <a:rPr lang="en-US" sz="2600" dirty="0"/>
              <a:t>Investigations</a:t>
            </a:r>
          </a:p>
          <a:p>
            <a:pPr marL="342900" indent="-342900">
              <a:buFont typeface="Arial" panose="020B0604020202020204" pitchFamily="34" charset="0"/>
              <a:buChar char="•"/>
            </a:pPr>
            <a:r>
              <a:rPr lang="en-US" sz="2600" dirty="0"/>
              <a:t>Discipline</a:t>
            </a:r>
          </a:p>
          <a:p>
            <a:pPr marL="342900" indent="-342900">
              <a:buFont typeface="Arial" panose="020B0604020202020204" pitchFamily="34" charset="0"/>
              <a:buChar char="•"/>
            </a:pPr>
            <a:r>
              <a:rPr lang="en-US" sz="2600" dirty="0"/>
              <a:t>Medical and Mental Health Care</a:t>
            </a:r>
          </a:p>
          <a:p>
            <a:pPr marL="342900" indent="-342900">
              <a:buFont typeface="Arial" panose="020B0604020202020204" pitchFamily="34" charset="0"/>
              <a:buChar char="•"/>
            </a:pPr>
            <a:r>
              <a:rPr lang="en-US" sz="2600" dirty="0"/>
              <a:t>Data Collection and Review</a:t>
            </a:r>
          </a:p>
          <a:p>
            <a:endParaRPr lang="en-US" sz="2600" dirty="0"/>
          </a:p>
        </p:txBody>
      </p:sp>
    </p:spTree>
    <p:extLst>
      <p:ext uri="{BB962C8B-B14F-4D97-AF65-F5344CB8AC3E}">
        <p14:creationId xmlns:p14="http://schemas.microsoft.com/office/powerpoint/2010/main" val="2783789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04800"/>
            <a:ext cx="8458200" cy="677151"/>
          </a:xfrm>
        </p:spPr>
        <p:txBody>
          <a:bodyPr>
            <a:normAutofit fontScale="90000"/>
          </a:bodyPr>
          <a:lstStyle/>
          <a:p>
            <a:r>
              <a:rPr lang="en-US" dirty="0" smtClean="0">
                <a:effectLst>
                  <a:outerShdw blurRad="38100" dist="38100" dir="2700000" algn="tl">
                    <a:srgbClr val="000000">
                      <a:alpha val="43137"/>
                    </a:srgbClr>
                  </a:outerShdw>
                </a:effectLst>
              </a:rPr>
              <a:t>Zero Tolerance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0303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Zero-Tolerance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800" dirty="0" smtClean="0"/>
              <a:t>Standard </a:t>
            </a:r>
            <a:r>
              <a:rPr lang="en-US" sz="2800" dirty="0" smtClean="0">
                <a:hlinkClick r:id="rId2" action="ppaction://hlinksldjump"/>
              </a:rPr>
              <a:t>115.311</a:t>
            </a:r>
            <a:r>
              <a:rPr lang="en-US" sz="2800" dirty="0" smtClean="0"/>
              <a:t> states that there will be a zero-tolerance policy against sexual abuse and sexual harassment.</a:t>
            </a:r>
          </a:p>
          <a:p>
            <a:endParaRPr lang="en-US" sz="2800" dirty="0"/>
          </a:p>
          <a:p>
            <a:r>
              <a:rPr lang="en-US" sz="2800" dirty="0" smtClean="0"/>
              <a:t>Each agency will have a PREA coordinator with sufficient time and authority to oversee PREA compliance.</a:t>
            </a:r>
            <a:endParaRPr lang="en-US" sz="2800" dirty="0"/>
          </a:p>
        </p:txBody>
      </p:sp>
    </p:spTree>
    <p:extLst>
      <p:ext uri="{BB962C8B-B14F-4D97-AF65-F5344CB8AC3E}">
        <p14:creationId xmlns:p14="http://schemas.microsoft.com/office/powerpoint/2010/main" val="2675161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Policy</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209800" y="990600"/>
            <a:ext cx="6400800" cy="5638799"/>
          </a:xfrm>
        </p:spPr>
        <p:txBody>
          <a:bodyPr>
            <a:normAutofit/>
          </a:bodyPr>
          <a:lstStyle/>
          <a:p>
            <a:pPr lvl="0"/>
            <a:r>
              <a:rPr lang="en-US" sz="3200" dirty="0" smtClean="0"/>
              <a:t>Take a moment and review your facility’s zero-tolerance policy.</a:t>
            </a:r>
          </a:p>
          <a:p>
            <a:pPr lvl="0"/>
            <a:endParaRPr lang="en-US" sz="3200" dirty="0"/>
          </a:p>
          <a:p>
            <a:pPr lvl="0"/>
            <a:r>
              <a:rPr lang="en-US" sz="3200" dirty="0" smtClean="0"/>
              <a:t>Notify your manager if you do not have a copy of the policy or if you have any questions about it.</a:t>
            </a:r>
          </a:p>
          <a:p>
            <a:pPr lvl="0"/>
            <a:endParaRPr lang="en-US" sz="3200" dirty="0"/>
          </a:p>
          <a:p>
            <a:endParaRPr lang="en-US" dirty="0"/>
          </a:p>
        </p:txBody>
      </p:sp>
    </p:spTree>
    <p:extLst>
      <p:ext uri="{BB962C8B-B14F-4D97-AF65-F5344CB8AC3E}">
        <p14:creationId xmlns:p14="http://schemas.microsoft.com/office/powerpoint/2010/main" val="4219693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mwork_in_Motion Animated Layout">
  <a:themeElements>
    <a:clrScheme name="Teamwork in Motion">
      <a:dk1>
        <a:sysClr val="windowText" lastClr="000000"/>
      </a:dk1>
      <a:lt1>
        <a:sysClr val="window" lastClr="FFFFFF"/>
      </a:lt1>
      <a:dk2>
        <a:srgbClr val="505050"/>
      </a:dk2>
      <a:lt2>
        <a:srgbClr val="DCE6FC"/>
      </a:lt2>
      <a:accent1>
        <a:srgbClr val="2B467D"/>
      </a:accent1>
      <a:accent2>
        <a:srgbClr val="7D392B"/>
      </a:accent2>
      <a:accent3>
        <a:srgbClr val="805F2B"/>
      </a:accent3>
      <a:accent4>
        <a:srgbClr val="E2CB42"/>
      </a:accent4>
      <a:accent5>
        <a:srgbClr val="4B4B4B"/>
      </a:accent5>
      <a:accent6>
        <a:srgbClr val="000000"/>
      </a:accent6>
      <a:hlink>
        <a:srgbClr val="BFBFBF"/>
      </a:hlink>
      <a:folHlink>
        <a:srgbClr val="595959"/>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mwork_in_Motion  Still Layout">
  <a:themeElements>
    <a:clrScheme name="Teamwork in Motion">
      <a:dk1>
        <a:sysClr val="windowText" lastClr="000000"/>
      </a:dk1>
      <a:lt1>
        <a:sysClr val="window" lastClr="FFFFFF"/>
      </a:lt1>
      <a:dk2>
        <a:srgbClr val="505050"/>
      </a:dk2>
      <a:lt2>
        <a:srgbClr val="DCE6FC"/>
      </a:lt2>
      <a:accent1>
        <a:srgbClr val="2B467D"/>
      </a:accent1>
      <a:accent2>
        <a:srgbClr val="7D392B"/>
      </a:accent2>
      <a:accent3>
        <a:srgbClr val="805F2B"/>
      </a:accent3>
      <a:accent4>
        <a:srgbClr val="E2CB42"/>
      </a:accent4>
      <a:accent5>
        <a:srgbClr val="4B4B4B"/>
      </a:accent5>
      <a:accent6>
        <a:srgbClr val="000000"/>
      </a:accent6>
      <a:hlink>
        <a:srgbClr val="BFBFBF"/>
      </a:hlink>
      <a:folHlink>
        <a:srgbClr val="595959"/>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8980</TotalTime>
  <Words>970</Words>
  <Application>Microsoft Office PowerPoint</Application>
  <PresentationFormat>On-screen Show (4:3)</PresentationFormat>
  <Paragraphs>72</Paragraphs>
  <Slides>17</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Franklin Gothic Heavy</vt:lpstr>
      <vt:lpstr>Teamwork_in_Motion Animated Layout</vt:lpstr>
      <vt:lpstr>Teamwork_in_Motion  Still Layout</vt:lpstr>
      <vt:lpstr>Prison Rape Elimination Act</vt:lpstr>
      <vt:lpstr>PowerPoint Presentation</vt:lpstr>
      <vt:lpstr>What is PREA?</vt:lpstr>
      <vt:lpstr>What is PREA?</vt:lpstr>
      <vt:lpstr>PREA Purposes</vt:lpstr>
      <vt:lpstr>PREA Standards</vt:lpstr>
      <vt:lpstr>Zero Tolerance</vt:lpstr>
      <vt:lpstr>Zero-Tolerance</vt:lpstr>
      <vt:lpstr>Policy</vt:lpstr>
      <vt:lpstr>PREA Definitions</vt:lpstr>
      <vt:lpstr>PREA Definitions</vt:lpstr>
      <vt:lpstr>PREA Definitions</vt:lpstr>
      <vt:lpstr>PREA Definitions</vt:lpstr>
      <vt:lpstr>PREA Definitions</vt:lpstr>
      <vt:lpstr>This is the end of the section</vt:lpstr>
      <vt:lpstr>Standard 115.311</vt:lpstr>
      <vt:lpstr>Standard 115.311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Caleb Asbridge</cp:lastModifiedBy>
  <cp:revision>277</cp:revision>
  <cp:lastPrinted>2014-01-15T11:49:08Z</cp:lastPrinted>
  <dcterms:created xsi:type="dcterms:W3CDTF">2010-10-20T20:28:13Z</dcterms:created>
  <dcterms:modified xsi:type="dcterms:W3CDTF">2014-08-13T11:21:34Z</dcterms:modified>
</cp:coreProperties>
</file>