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5"/>
  </p:notesMasterIdLst>
  <p:handoutMasterIdLst>
    <p:handoutMasterId r:id="rId26"/>
  </p:handoutMasterIdLst>
  <p:sldIdLst>
    <p:sldId id="256" r:id="rId3"/>
    <p:sldId id="353" r:id="rId4"/>
    <p:sldId id="336" r:id="rId5"/>
    <p:sldId id="337" r:id="rId6"/>
    <p:sldId id="339" r:id="rId7"/>
    <p:sldId id="338" r:id="rId8"/>
    <p:sldId id="344" r:id="rId9"/>
    <p:sldId id="345" r:id="rId10"/>
    <p:sldId id="325" r:id="rId11"/>
    <p:sldId id="302" r:id="rId12"/>
    <p:sldId id="303" r:id="rId13"/>
    <p:sldId id="301" r:id="rId14"/>
    <p:sldId id="329" r:id="rId15"/>
    <p:sldId id="334" r:id="rId16"/>
    <p:sldId id="354" r:id="rId17"/>
    <p:sldId id="346" r:id="rId18"/>
    <p:sldId id="347" r:id="rId19"/>
    <p:sldId id="348" r:id="rId20"/>
    <p:sldId id="349" r:id="rId21"/>
    <p:sldId id="350" r:id="rId22"/>
    <p:sldId id="351" r:id="rId23"/>
    <p:sldId id="352" r:id="rId24"/>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569" autoAdjust="0"/>
  </p:normalViewPr>
  <p:slideViewPr>
    <p:cSldViewPr>
      <p:cViewPr varScale="1">
        <p:scale>
          <a:sx n="84" d="100"/>
          <a:sy n="84" d="100"/>
        </p:scale>
        <p:origin x="1632" y="120"/>
      </p:cViewPr>
      <p:guideLst>
        <p:guide orient="horz" pos="2160"/>
        <p:guide pos="2880"/>
      </p:guideLst>
    </p:cSldViewPr>
  </p:slideViewPr>
  <p:notesTextViewPr>
    <p:cViewPr>
      <p:scale>
        <a:sx n="1" d="1"/>
        <a:sy n="1" d="1"/>
      </p:scale>
      <p:origin x="0" y="0"/>
    </p:cViewPr>
  </p:notesTextViewPr>
  <p:sorterViewPr>
    <p:cViewPr>
      <p:scale>
        <a:sx n="100" d="100"/>
        <a:sy n="100" d="100"/>
      </p:scale>
      <p:origin x="0" y="-1299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8/13/2014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8/13/2014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9140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7</a:t>
            </a:fld>
            <a:endParaRPr lang="en-US"/>
          </a:p>
        </p:txBody>
      </p:sp>
    </p:spTree>
    <p:extLst>
      <p:ext uri="{BB962C8B-B14F-4D97-AF65-F5344CB8AC3E}">
        <p14:creationId xmlns:p14="http://schemas.microsoft.com/office/powerpoint/2010/main" val="233558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a:t>
            </a:fld>
            <a:endParaRPr lang="en-US"/>
          </a:p>
        </p:txBody>
      </p:sp>
    </p:spTree>
    <p:extLst>
      <p:ext uri="{BB962C8B-B14F-4D97-AF65-F5344CB8AC3E}">
        <p14:creationId xmlns:p14="http://schemas.microsoft.com/office/powerpoint/2010/main" val="275000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10</a:t>
            </a:fld>
            <a:endParaRPr lang="en-US"/>
          </a:p>
        </p:txBody>
      </p:sp>
    </p:spTree>
    <p:extLst>
      <p:ext uri="{BB962C8B-B14F-4D97-AF65-F5344CB8AC3E}">
        <p14:creationId xmlns:p14="http://schemas.microsoft.com/office/powerpoint/2010/main" val="25059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12</a:t>
            </a:fld>
            <a:endParaRPr lang="en-US"/>
          </a:p>
        </p:txBody>
      </p:sp>
    </p:spTree>
    <p:extLst>
      <p:ext uri="{BB962C8B-B14F-4D97-AF65-F5344CB8AC3E}">
        <p14:creationId xmlns:p14="http://schemas.microsoft.com/office/powerpoint/2010/main" val="2699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17</a:t>
            </a:fld>
            <a:endParaRPr lang="en-US"/>
          </a:p>
        </p:txBody>
      </p:sp>
    </p:spTree>
    <p:extLst>
      <p:ext uri="{BB962C8B-B14F-4D97-AF65-F5344CB8AC3E}">
        <p14:creationId xmlns:p14="http://schemas.microsoft.com/office/powerpoint/2010/main" val="352537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19</a:t>
            </a:fld>
            <a:endParaRPr lang="en-US"/>
          </a:p>
        </p:txBody>
      </p:sp>
    </p:spTree>
    <p:extLst>
      <p:ext uri="{BB962C8B-B14F-4D97-AF65-F5344CB8AC3E}">
        <p14:creationId xmlns:p14="http://schemas.microsoft.com/office/powerpoint/2010/main" val="241595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21</a:t>
            </a:fld>
            <a:endParaRPr lang="en-US"/>
          </a:p>
        </p:txBody>
      </p:sp>
    </p:spTree>
    <p:extLst>
      <p:ext uri="{BB962C8B-B14F-4D97-AF65-F5344CB8AC3E}">
        <p14:creationId xmlns:p14="http://schemas.microsoft.com/office/powerpoint/2010/main" val="280430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22</a:t>
            </a:fld>
            <a:endParaRPr lang="en-US"/>
          </a:p>
        </p:txBody>
      </p:sp>
    </p:spTree>
    <p:extLst>
      <p:ext uri="{BB962C8B-B14F-4D97-AF65-F5344CB8AC3E}">
        <p14:creationId xmlns:p14="http://schemas.microsoft.com/office/powerpoint/2010/main" val="2230311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8/13/2014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PREA Refresher Course</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PREA Standard Requirements</a:t>
            </a:r>
            <a:endParaRPr lang="en-US" sz="3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105399"/>
          </a:xfrm>
          <a:prstGeom prst="rect">
            <a:avLst/>
          </a:prstGeom>
        </p:spPr>
        <p:txBody>
          <a:bodyPr>
            <a:normAutofit/>
          </a:bodyPr>
          <a:lstStyle/>
          <a:p>
            <a:pPr lvl="0"/>
            <a:r>
              <a:rPr lang="en-US" sz="2400" b="1" dirty="0" smtClean="0"/>
              <a:t>Standard </a:t>
            </a:r>
            <a:r>
              <a:rPr lang="en-US" sz="2400" b="1" dirty="0" smtClean="0">
                <a:hlinkClick r:id="rId3" action="ppaction://hlinksldjump"/>
              </a:rPr>
              <a:t>115.361</a:t>
            </a:r>
            <a:r>
              <a:rPr lang="en-US" sz="2400" b="1" dirty="0" smtClean="0"/>
              <a:t> requires </a:t>
            </a:r>
            <a:r>
              <a:rPr lang="en-US" sz="2400" b="1" dirty="0"/>
              <a:t>all staff to immediately report:</a:t>
            </a:r>
            <a:endParaRPr lang="en-US" sz="2400" dirty="0"/>
          </a:p>
          <a:p>
            <a:pPr lvl="1">
              <a:buFont typeface="Arial" pitchFamily="34" charset="0"/>
              <a:buChar char="•"/>
            </a:pPr>
            <a:r>
              <a:rPr lang="en-US" sz="2400" dirty="0"/>
              <a:t>Knowledge, suspicion, or information regarding an </a:t>
            </a:r>
            <a:r>
              <a:rPr lang="en-US" sz="2400" dirty="0" smtClean="0"/>
              <a:t>incident</a:t>
            </a:r>
            <a:endParaRPr lang="en-US" sz="2400" dirty="0"/>
          </a:p>
          <a:p>
            <a:pPr lvl="1">
              <a:buFont typeface="Arial" pitchFamily="34" charset="0"/>
              <a:buChar char="•"/>
            </a:pPr>
            <a:r>
              <a:rPr lang="en-US" sz="2400" dirty="0"/>
              <a:t>Retaliation against </a:t>
            </a:r>
            <a:r>
              <a:rPr lang="en-US" sz="2400" dirty="0" smtClean="0"/>
              <a:t>residents </a:t>
            </a:r>
            <a:r>
              <a:rPr lang="en-US" sz="2400" dirty="0"/>
              <a:t>or staff who </a:t>
            </a:r>
            <a:r>
              <a:rPr lang="en-US" sz="2400" dirty="0" smtClean="0"/>
              <a:t>report</a:t>
            </a:r>
            <a:endParaRPr lang="en-US" sz="2400" dirty="0"/>
          </a:p>
          <a:p>
            <a:pPr lvl="1">
              <a:buFont typeface="Arial" pitchFamily="34" charset="0"/>
              <a:buChar char="•"/>
            </a:pPr>
            <a:r>
              <a:rPr lang="en-US" sz="2400" dirty="0"/>
              <a:t>Staff neglect or violation of responsibilities that may have contributed to an incident or retaliation</a:t>
            </a:r>
          </a:p>
          <a:p>
            <a:r>
              <a:rPr lang="en-US" sz="2400" b="1" dirty="0" smtClean="0"/>
              <a:t>Standard </a:t>
            </a:r>
            <a:r>
              <a:rPr lang="en-US" sz="2400" b="1" dirty="0" smtClean="0">
                <a:hlinkClick r:id="rId4" action="ppaction://hlinksldjump"/>
              </a:rPr>
              <a:t>115.351</a:t>
            </a:r>
            <a:r>
              <a:rPr lang="en-US" sz="2400" b="1" dirty="0" smtClean="0">
                <a:hlinkClick r:id="" action="ppaction://noaction"/>
              </a:rPr>
              <a:t> </a:t>
            </a:r>
            <a:r>
              <a:rPr lang="en-US" sz="2400" b="1" dirty="0"/>
              <a:t>r</a:t>
            </a:r>
            <a:r>
              <a:rPr lang="en-US" sz="2400" b="1" dirty="0" smtClean="0"/>
              <a:t>equires </a:t>
            </a:r>
            <a:r>
              <a:rPr lang="en-US" sz="2400" b="1" dirty="0"/>
              <a:t>a way </a:t>
            </a:r>
            <a:r>
              <a:rPr lang="en-US" sz="2400" b="1" dirty="0" smtClean="0"/>
              <a:t>for residents:</a:t>
            </a:r>
            <a:endParaRPr lang="en-US" sz="2400" b="1" dirty="0"/>
          </a:p>
          <a:p>
            <a:pPr lvl="1">
              <a:buFont typeface="Arial" pitchFamily="34" charset="0"/>
              <a:buChar char="•"/>
            </a:pPr>
            <a:r>
              <a:rPr lang="en-US" sz="2400" dirty="0"/>
              <a:t>To report to an entity that is not part of the agency</a:t>
            </a:r>
          </a:p>
          <a:p>
            <a:endParaRPr lang="en-US" sz="2400" dirty="0"/>
          </a:p>
        </p:txBody>
      </p:sp>
    </p:spTree>
    <p:extLst>
      <p:ext uri="{BB962C8B-B14F-4D97-AF65-F5344CB8AC3E}">
        <p14:creationId xmlns:p14="http://schemas.microsoft.com/office/powerpoint/2010/main" val="23636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5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Mandatory Reporter</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09800" y="990600"/>
            <a:ext cx="6629400" cy="5638799"/>
          </a:xfrm>
        </p:spPr>
        <p:txBody>
          <a:bodyPr>
            <a:noAutofit/>
          </a:bodyPr>
          <a:lstStyle/>
          <a:p>
            <a:r>
              <a:rPr lang="en-US" sz="2400" dirty="0" smtClean="0"/>
              <a:t>     Oregon Revised Statute § 419B.010</a:t>
            </a:r>
          </a:p>
          <a:p>
            <a:endParaRPr lang="en-US" sz="2400" dirty="0"/>
          </a:p>
          <a:p>
            <a:pPr marL="342900" indent="-342900">
              <a:buFont typeface="Arial" panose="020B0604020202020204" pitchFamily="34" charset="0"/>
              <a:buChar char="•"/>
            </a:pPr>
            <a:r>
              <a:rPr lang="en-US" sz="2400" dirty="0" smtClean="0"/>
              <a:t>Any </a:t>
            </a:r>
            <a:r>
              <a:rPr lang="en-US" sz="2400" b="1" dirty="0" smtClean="0"/>
              <a:t>public or private official</a:t>
            </a:r>
            <a:r>
              <a:rPr lang="en-US" sz="2400" dirty="0" smtClean="0"/>
              <a:t> having reasonable cause to believe that a child has suffered abuse is required to report</a:t>
            </a:r>
          </a:p>
          <a:p>
            <a:endParaRPr lang="en-US" sz="2400" dirty="0" smtClean="0"/>
          </a:p>
          <a:p>
            <a:pPr marL="342900" indent="-342900">
              <a:buFont typeface="Arial" panose="020B0604020202020204" pitchFamily="34" charset="0"/>
              <a:buChar char="•"/>
            </a:pPr>
            <a:r>
              <a:rPr lang="en-US" sz="2400" dirty="0" smtClean="0"/>
              <a:t>This includes anyone who works in a juvenile detention center or in a supervisory capacity</a:t>
            </a:r>
          </a:p>
          <a:p>
            <a:endParaRPr lang="en-US" sz="2400" dirty="0" smtClean="0"/>
          </a:p>
          <a:p>
            <a:pPr marL="342900" indent="-342900">
              <a:buFont typeface="Arial" panose="020B0604020202020204" pitchFamily="34" charset="0"/>
              <a:buChar char="•"/>
            </a:pPr>
            <a:r>
              <a:rPr lang="en-US" sz="2400" b="1" u="sng" dirty="0" smtClean="0"/>
              <a:t>If you are participating in this training, you are a mandatory reporter</a:t>
            </a:r>
            <a:endParaRPr lang="en-US" sz="2400" b="1" u="sng" dirty="0"/>
          </a:p>
        </p:txBody>
      </p:sp>
    </p:spTree>
    <p:extLst>
      <p:ext uri="{BB962C8B-B14F-4D97-AF65-F5344CB8AC3E}">
        <p14:creationId xmlns:p14="http://schemas.microsoft.com/office/powerpoint/2010/main" val="21511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Mandatory Reporting</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209800" y="990600"/>
            <a:ext cx="6705600" cy="5638800"/>
          </a:xfrm>
        </p:spPr>
        <p:txBody>
          <a:bodyPr>
            <a:normAutofit lnSpcReduction="10000"/>
          </a:bodyPr>
          <a:lstStyle/>
          <a:p>
            <a:r>
              <a:rPr lang="en-US" dirty="0"/>
              <a:t>In addition to mandatory reporting obligations, staff members limit information dissemination to those staff that need to know the information.  </a:t>
            </a:r>
            <a:endParaRPr lang="en-US" dirty="0" smtClean="0"/>
          </a:p>
          <a:p>
            <a:endParaRPr lang="en-US" dirty="0"/>
          </a:p>
          <a:p>
            <a:r>
              <a:rPr lang="en-US" dirty="0" smtClean="0"/>
              <a:t>Notes </a:t>
            </a:r>
            <a:r>
              <a:rPr lang="en-US" dirty="0"/>
              <a:t>made in the JJIS program will be made restricted so that only staff directly involved with the resident will have access.</a:t>
            </a:r>
          </a:p>
          <a:p>
            <a:r>
              <a:rPr lang="en-US" dirty="0"/>
              <a:t> </a:t>
            </a:r>
          </a:p>
          <a:p>
            <a:r>
              <a:rPr lang="en-US" dirty="0"/>
              <a:t>All medical and mental health professionals specifically tell residents about their duty to report before beginning an initial meeting or screening with them.  </a:t>
            </a:r>
          </a:p>
          <a:p>
            <a:endParaRPr lang="en-US" dirty="0" smtClean="0"/>
          </a:p>
          <a:p>
            <a:r>
              <a:rPr lang="en-US" dirty="0" smtClean="0"/>
              <a:t>Upon </a:t>
            </a:r>
            <a:r>
              <a:rPr lang="en-US" dirty="0"/>
              <a:t>receiving an allegation of sexual abuse, secure program managers immediately notify:</a:t>
            </a:r>
          </a:p>
          <a:p>
            <a:pPr lvl="0"/>
            <a:r>
              <a:rPr lang="en-US" dirty="0"/>
              <a:t>The DYS director</a:t>
            </a:r>
          </a:p>
          <a:p>
            <a:pPr lvl="0"/>
            <a:r>
              <a:rPr lang="en-US" dirty="0"/>
              <a:t>The resident’s counselor</a:t>
            </a:r>
          </a:p>
          <a:p>
            <a:pPr lvl="0"/>
            <a:r>
              <a:rPr lang="en-US" dirty="0"/>
              <a:t>The resident’s parents or legal guardians, unless there is no record noting the parents should not be notified</a:t>
            </a:r>
          </a:p>
          <a:p>
            <a:pPr lvl="0"/>
            <a:r>
              <a:rPr lang="en-US" dirty="0"/>
              <a:t>The resident’s DHS caseworker, when applicable</a:t>
            </a:r>
          </a:p>
          <a:p>
            <a:endParaRPr lang="en-US" dirty="0"/>
          </a:p>
        </p:txBody>
      </p:sp>
    </p:spTree>
    <p:extLst>
      <p:ext uri="{BB962C8B-B14F-4D97-AF65-F5344CB8AC3E}">
        <p14:creationId xmlns:p14="http://schemas.microsoft.com/office/powerpoint/2010/main" val="7543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1000"/>
                                        <p:tgtEl>
                                          <p:spTgt spid="3">
                                            <p:txEl>
                                              <p:pRg st="7" end="7"/>
                                            </p:txEl>
                                          </p:spTgt>
                                        </p:tgtEl>
                                      </p:cBhvr>
                                    </p:animEffect>
                                  </p:childTnLst>
                                </p:cTn>
                              </p:par>
                            </p:childTnLst>
                          </p:cTn>
                        </p:par>
                        <p:par>
                          <p:cTn id="28" fill="hold">
                            <p:stCondLst>
                              <p:cond delay="1000"/>
                            </p:stCondLst>
                            <p:childTnLst>
                              <p:par>
                                <p:cTn id="29" presetID="16" presetClass="entr" presetSubtype="21" fill="hold"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1000"/>
                                        <p:tgtEl>
                                          <p:spTgt spid="3">
                                            <p:txEl>
                                              <p:pRg st="8" end="8"/>
                                            </p:txEl>
                                          </p:spTgt>
                                        </p:tgtEl>
                                      </p:cBhvr>
                                    </p:animEffect>
                                  </p:childTnLst>
                                </p:cTn>
                              </p:par>
                            </p:childTnLst>
                          </p:cTn>
                        </p:par>
                        <p:par>
                          <p:cTn id="32" fill="hold">
                            <p:stCondLst>
                              <p:cond delay="2500"/>
                            </p:stCondLst>
                            <p:childTnLst>
                              <p:par>
                                <p:cTn id="33" presetID="16" presetClass="entr" presetSubtype="21" fill="hold" nodeType="afterEffect">
                                  <p:stCondLst>
                                    <p:cond delay="50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1000"/>
                                        <p:tgtEl>
                                          <p:spTgt spid="3">
                                            <p:txEl>
                                              <p:pRg st="9" end="9"/>
                                            </p:txEl>
                                          </p:spTgt>
                                        </p:tgtEl>
                                      </p:cBhvr>
                                    </p:animEffect>
                                  </p:childTnLst>
                                </p:cTn>
                              </p:par>
                            </p:childTnLst>
                          </p:cTn>
                        </p:par>
                        <p:par>
                          <p:cTn id="36" fill="hold">
                            <p:stCondLst>
                              <p:cond delay="4000"/>
                            </p:stCondLst>
                            <p:childTnLst>
                              <p:par>
                                <p:cTn id="37" presetID="16" presetClass="entr" presetSubtype="21" fill="hold" nodeType="afterEffect">
                                  <p:stCondLst>
                                    <p:cond delay="50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Consent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r>
              <a:rPr lang="en-US" sz="2600" dirty="0" smtClean="0"/>
              <a:t>When perpetrated by staff/employee, contractor or volunteer, the resident is always the victim</a:t>
            </a:r>
          </a:p>
          <a:p>
            <a:pPr marL="342900" lvl="1" indent="-342900">
              <a:buFont typeface="Arial" panose="020B0604020202020204" pitchFamily="34" charset="0"/>
              <a:buChar char="•"/>
            </a:pPr>
            <a:r>
              <a:rPr lang="en-US" sz="2600" dirty="0" smtClean="0"/>
              <a:t>Victim is not able to consent in these situations</a:t>
            </a:r>
          </a:p>
          <a:p>
            <a:r>
              <a:rPr lang="en-US" sz="2600" dirty="0" smtClean="0"/>
              <a:t>Occurs when:</a:t>
            </a:r>
          </a:p>
          <a:p>
            <a:pPr marL="342900" lvl="1" indent="-342900">
              <a:buFont typeface="Arial" panose="020B0604020202020204" pitchFamily="34" charset="0"/>
              <a:buChar char="•"/>
            </a:pPr>
            <a:r>
              <a:rPr lang="en-US" sz="2600" dirty="0" smtClean="0"/>
              <a:t>The victim does not consent to sexual contact</a:t>
            </a:r>
          </a:p>
          <a:p>
            <a:pPr marL="342900" lvl="1" indent="-342900">
              <a:buFont typeface="Arial" panose="020B0604020202020204" pitchFamily="34" charset="0"/>
              <a:buChar char="•"/>
            </a:pPr>
            <a:r>
              <a:rPr lang="en-US" sz="2600" dirty="0" smtClean="0"/>
              <a:t>The victim is coerced into sexual contact by overt or implied threats of violence</a:t>
            </a:r>
          </a:p>
          <a:p>
            <a:pPr marL="342900" lvl="1" indent="-342900">
              <a:buFont typeface="Arial" panose="020B0604020202020204" pitchFamily="34" charset="0"/>
              <a:buChar char="•"/>
            </a:pPr>
            <a:r>
              <a:rPr lang="en-US" sz="2600" dirty="0" smtClean="0"/>
              <a:t>The victim is unable to consent or refuse</a:t>
            </a:r>
            <a:endParaRPr lang="en-US" sz="2600" dirty="0"/>
          </a:p>
        </p:txBody>
      </p:sp>
    </p:spTree>
    <p:extLst>
      <p:ext uri="{BB962C8B-B14F-4D97-AF65-F5344CB8AC3E}">
        <p14:creationId xmlns:p14="http://schemas.microsoft.com/office/powerpoint/2010/main" val="2659833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Statute</a:t>
            </a:r>
            <a:endParaRPr lang="en-US" dirty="0"/>
          </a:p>
        </p:txBody>
      </p:sp>
      <p:sp>
        <p:nvSpPr>
          <p:cNvPr id="3" name="Content Placeholder 2"/>
          <p:cNvSpPr>
            <a:spLocks noGrp="1"/>
          </p:cNvSpPr>
          <p:nvPr>
            <p:ph idx="1"/>
          </p:nvPr>
        </p:nvSpPr>
        <p:spPr>
          <a:xfrm>
            <a:off x="1828800" y="1524000"/>
            <a:ext cx="7086600" cy="4648200"/>
          </a:xfrm>
        </p:spPr>
        <p:txBody>
          <a:bodyPr/>
          <a:lstStyle/>
          <a:p>
            <a:pPr marL="342900" indent="-342900">
              <a:buFont typeface="Arial" panose="020B0604020202020204" pitchFamily="34" charset="0"/>
              <a:buChar char="•"/>
            </a:pPr>
            <a:r>
              <a:rPr lang="en-US" b="1" dirty="0" smtClean="0"/>
              <a:t>Oregon Revised Statute 163.315</a:t>
            </a:r>
          </a:p>
          <a:p>
            <a:pPr marL="342900"/>
            <a:r>
              <a:rPr lang="en-US" dirty="0" smtClean="0"/>
              <a:t>A person is considered incapable of consenting to a sexual act if the person is under 18 years of age</a:t>
            </a:r>
          </a:p>
          <a:p>
            <a:endParaRPr lang="en-US" dirty="0"/>
          </a:p>
          <a:p>
            <a:pPr marL="342900" indent="-342900">
              <a:buFont typeface="Arial" panose="020B0604020202020204" pitchFamily="34" charset="0"/>
              <a:buChar char="•"/>
            </a:pPr>
            <a:r>
              <a:rPr lang="en-US" b="1" dirty="0" smtClean="0"/>
              <a:t>Oregon Revised Statute 164.452/454</a:t>
            </a:r>
          </a:p>
          <a:p>
            <a:pPr marL="342900"/>
            <a:r>
              <a:rPr lang="en-US" dirty="0" smtClean="0"/>
              <a:t>Custodial Sexual Misconduct</a:t>
            </a:r>
          </a:p>
          <a:p>
            <a:pPr marL="342900"/>
            <a:r>
              <a:rPr lang="en-US" dirty="0" smtClean="0"/>
              <a:t>A person commits the crime of custodial sexual misconduct. . . if the person engages in sexual intercourse or deviate sexual intercourse with another person…knowing that the other person is </a:t>
            </a:r>
            <a:r>
              <a:rPr lang="en-US" u="sng" dirty="0" smtClean="0"/>
              <a:t>confined or detained in a correctional facility</a:t>
            </a:r>
            <a:r>
              <a:rPr lang="en-US" dirty="0" smtClean="0"/>
              <a:t>.</a:t>
            </a:r>
          </a:p>
          <a:p>
            <a:pPr marL="342900"/>
            <a:endParaRPr lang="en-US" dirty="0" smtClean="0"/>
          </a:p>
        </p:txBody>
      </p:sp>
    </p:spTree>
    <p:extLst>
      <p:ext uri="{BB962C8B-B14F-4D97-AF65-F5344CB8AC3E}">
        <p14:creationId xmlns:p14="http://schemas.microsoft.com/office/powerpoint/2010/main" val="2357003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7962"/>
            <a:ext cx="7315200" cy="1362075"/>
          </a:xfrm>
        </p:spPr>
        <p:txBody>
          <a:bodyPr/>
          <a:lstStyle/>
          <a:p>
            <a:pPr algn="ctr"/>
            <a:r>
              <a:rPr lang="en-US" dirty="0" smtClean="0"/>
              <a:t>This is the end </a:t>
            </a:r>
            <a:r>
              <a:rPr lang="en-US" smtClean="0"/>
              <a:t>of the section</a:t>
            </a:r>
            <a:endParaRPr lang="en-US" dirty="0"/>
          </a:p>
        </p:txBody>
      </p:sp>
    </p:spTree>
    <p:extLst>
      <p:ext uri="{BB962C8B-B14F-4D97-AF65-F5344CB8AC3E}">
        <p14:creationId xmlns:p14="http://schemas.microsoft.com/office/powerpoint/2010/main" val="325430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239738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2001022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40101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398576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Reporting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42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638800"/>
          </a:xfrm>
        </p:spPr>
        <p:txBody>
          <a:bodyPr>
            <a:normAutofit lnSpcReduction="10000"/>
          </a:bodyPr>
          <a:lstStyle/>
          <a:p>
            <a:r>
              <a:rPr lang="en-US" dirty="0" smtClean="0"/>
              <a:t>(a) The </a:t>
            </a:r>
            <a:r>
              <a:rPr lang="en-US" dirty="0"/>
              <a:t>agency shall require all staff to report immediately and according to agency policy any knowledge, suspicion, or information they receive regarding an incident of sexual abuse or sexual harassment that occurred in a facility, whether or not it is part of the agency; retaliation against residents or staff who reported such an incident; and any staff neglect or violation of responsibilities that may have contributed to an incident or retaliation. </a:t>
            </a:r>
            <a:endParaRPr lang="en-US" dirty="0" smtClean="0"/>
          </a:p>
          <a:p>
            <a:endParaRPr lang="en-US" dirty="0"/>
          </a:p>
          <a:p>
            <a:r>
              <a:rPr lang="en-US" dirty="0"/>
              <a:t>(b) The agency shall also require all staff to comply with any applicable mandatory child abuse reporting laws. </a:t>
            </a:r>
            <a:endParaRPr lang="en-US" dirty="0" smtClean="0"/>
          </a:p>
          <a:p>
            <a:endParaRPr lang="en-US" dirty="0"/>
          </a:p>
          <a:p>
            <a:r>
              <a:rPr lang="en-US" dirty="0"/>
              <a:t>(c) Apart from reporting to designated supervisors or officials and designated State or local services agencies, staff shall be prohibited from revealing any information related to a sexual abuse report to anyone other than to the extent necessary, as specified in agency policy, to make treatment, investigation, and other security and management decisions. </a:t>
            </a:r>
          </a:p>
        </p:txBody>
      </p:sp>
    </p:spTree>
    <p:extLst>
      <p:ext uri="{BB962C8B-B14F-4D97-AF65-F5344CB8AC3E}">
        <p14:creationId xmlns:p14="http://schemas.microsoft.com/office/powerpoint/2010/main" val="361283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(d)(1) Medical and mental health practitioners shall be required to report sexual abuse to designated supervisors and officials pursuant to paragraph (a) of this section, as well as to the designated State or local services agency where required by mandatory reporting laws. </a:t>
            </a:r>
            <a:endParaRPr lang="en-US" dirty="0" smtClean="0"/>
          </a:p>
          <a:p>
            <a:endParaRPr lang="en-US" dirty="0"/>
          </a:p>
          <a:p>
            <a:r>
              <a:rPr lang="en-US" dirty="0"/>
              <a:t>(2) Such practitioners shall be required to inform residents at the initiation of services of their duty to report and the limitations of confidentiality. </a:t>
            </a:r>
            <a:endParaRPr lang="en-US" dirty="0" smtClean="0"/>
          </a:p>
          <a:p>
            <a:endParaRPr lang="en-US" dirty="0"/>
          </a:p>
          <a:p>
            <a:r>
              <a:rPr lang="en-US" dirty="0"/>
              <a:t>(e)(1) Upon receiving any allegation of sexual abuse, the facility head or his or her designee shall promptly report the allegation to the appropriate agency office and to the alleged victim’s parents or legal guardians, unless the facility has official documentation showing the parents or legal guardians should not be notified. </a:t>
            </a:r>
          </a:p>
        </p:txBody>
      </p:sp>
    </p:spTree>
    <p:extLst>
      <p:ext uri="{BB962C8B-B14F-4D97-AF65-F5344CB8AC3E}">
        <p14:creationId xmlns:p14="http://schemas.microsoft.com/office/powerpoint/2010/main" val="6123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(2) If the alleged victim is under the guardianship of the child welfare system, the report shall be made to the alleged victim’s caseworker instead of the parents or legal guardians. </a:t>
            </a:r>
          </a:p>
          <a:p>
            <a:endParaRPr lang="en-US" dirty="0" smtClean="0"/>
          </a:p>
          <a:p>
            <a:r>
              <a:rPr lang="en-US" dirty="0" smtClean="0"/>
              <a:t>(</a:t>
            </a:r>
            <a:r>
              <a:rPr lang="en-US" dirty="0"/>
              <a:t>3) If a juvenile court retains jurisdiction over the alleged victim, the facility head or designee shall also report the allegation to the juvenile’s attorney or other legal representative of record within 14 days of receiving the allegation. </a:t>
            </a:r>
            <a:endParaRPr lang="en-US" dirty="0" smtClean="0"/>
          </a:p>
          <a:p>
            <a:endParaRPr lang="en-US" dirty="0" smtClean="0"/>
          </a:p>
          <a:p>
            <a:r>
              <a:rPr lang="en-US" dirty="0"/>
              <a:t>(f) The facility shall report all allegations of sexual abuse and sexual harassment, including third-party and anonymous reports, to the facility’s designated investigators. </a:t>
            </a:r>
          </a:p>
        </p:txBody>
      </p:sp>
      <p:pic>
        <p:nvPicPr>
          <p:cNvPr id="4" name="Picture 3">
            <a:hlinkClick r:id="rId3" action="ppaction://hlinksldjump"/>
          </p:cNvPr>
          <p:cNvPicPr>
            <a:picLocks noChangeAspect="1"/>
          </p:cNvPicPr>
          <p:nvPr/>
        </p:nvPicPr>
        <p:blipFill>
          <a:blip r:embed="rId4"/>
          <a:stretch>
            <a:fillRect/>
          </a:stretch>
        </p:blipFill>
        <p:spPr>
          <a:xfrm>
            <a:off x="8561808" y="6202950"/>
            <a:ext cx="554784" cy="548688"/>
          </a:xfrm>
          <a:prstGeom prst="rect">
            <a:avLst/>
          </a:prstGeom>
        </p:spPr>
      </p:pic>
    </p:spTree>
    <p:extLst>
      <p:ext uri="{BB962C8B-B14F-4D97-AF65-F5344CB8AC3E}">
        <p14:creationId xmlns:p14="http://schemas.microsoft.com/office/powerpoint/2010/main" val="319124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38800" y="1295400"/>
            <a:ext cx="3124200" cy="5181600"/>
          </a:xfrm>
          <a:prstGeom prst="rect">
            <a:avLst/>
          </a:prstGeom>
        </p:spPr>
        <p:txBody>
          <a:bodyPr>
            <a:noAutofit/>
          </a:bodyPr>
          <a:lstStyle/>
          <a:p>
            <a:pPr lvl="0"/>
            <a:r>
              <a:rPr lang="en-US" sz="2600" dirty="0" smtClean="0"/>
              <a:t>Other residents</a:t>
            </a:r>
            <a:endParaRPr lang="en-US" sz="2600" dirty="0"/>
          </a:p>
          <a:p>
            <a:pPr lvl="0"/>
            <a:r>
              <a:rPr lang="en-US" sz="2600" dirty="0"/>
              <a:t>Family members</a:t>
            </a:r>
          </a:p>
          <a:p>
            <a:pPr lvl="0"/>
            <a:r>
              <a:rPr lang="en-US" sz="2600" dirty="0"/>
              <a:t>Living unit staff</a:t>
            </a:r>
          </a:p>
          <a:p>
            <a:pPr lvl="0"/>
            <a:r>
              <a:rPr lang="en-US" sz="2600" dirty="0"/>
              <a:t>S</a:t>
            </a:r>
            <a:r>
              <a:rPr lang="en-US" sz="2600" dirty="0" smtClean="0"/>
              <a:t>taff </a:t>
            </a:r>
            <a:r>
              <a:rPr lang="en-US" sz="2600" dirty="0"/>
              <a:t>outside the unit</a:t>
            </a:r>
          </a:p>
          <a:p>
            <a:pPr lvl="0"/>
            <a:r>
              <a:rPr lang="en-US" sz="2600" dirty="0"/>
              <a:t>Medical staff</a:t>
            </a:r>
          </a:p>
          <a:p>
            <a:pPr lvl="0"/>
            <a:r>
              <a:rPr lang="en-US" sz="2600" dirty="0"/>
              <a:t>Mental </a:t>
            </a:r>
            <a:r>
              <a:rPr lang="en-US" sz="2600" dirty="0" smtClean="0"/>
              <a:t>health </a:t>
            </a:r>
            <a:r>
              <a:rPr lang="en-US" sz="2600" dirty="0"/>
              <a:t>staff</a:t>
            </a:r>
          </a:p>
          <a:p>
            <a:pPr lvl="0"/>
            <a:r>
              <a:rPr lang="en-US" sz="2600" dirty="0"/>
              <a:t>Teachers</a:t>
            </a:r>
          </a:p>
          <a:p>
            <a:pPr lvl="0"/>
            <a:r>
              <a:rPr lang="en-US" sz="2600" dirty="0"/>
              <a:t>Work supervisors</a:t>
            </a:r>
          </a:p>
          <a:p>
            <a:pPr lvl="0"/>
            <a:r>
              <a:rPr lang="en-US" sz="2600" dirty="0"/>
              <a:t>Volunteers</a:t>
            </a:r>
          </a:p>
          <a:p>
            <a:r>
              <a:rPr lang="en-US" sz="2600" dirty="0"/>
              <a:t>Chaplains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5400"/>
            <a:ext cx="3794124" cy="5770153"/>
          </a:xfrm>
          <a:prstGeom prst="rect">
            <a:avLst/>
          </a:prstGeom>
        </p:spPr>
      </p:pic>
      <p:sp>
        <p:nvSpPr>
          <p:cNvPr id="5" name="TextBox 4"/>
          <p:cNvSpPr txBox="1"/>
          <p:nvPr/>
        </p:nvSpPr>
        <p:spPr>
          <a:xfrm>
            <a:off x="1828800" y="774848"/>
            <a:ext cx="67818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Residents </a:t>
            </a:r>
            <a:r>
              <a:rPr lang="en-US" sz="2400" b="1" dirty="0">
                <a:solidFill>
                  <a:schemeClr val="bg1"/>
                </a:solidFill>
                <a:effectLst>
                  <a:outerShdw blurRad="38100" dist="38100" dir="2700000" algn="tl">
                    <a:srgbClr val="000000">
                      <a:alpha val="43137"/>
                    </a:srgbClr>
                  </a:outerShdw>
                </a:effectLst>
              </a:rPr>
              <a:t>may Disclose Sexual Assault to . . . </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61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500"/>
                            </p:stCondLst>
                            <p:childTnLst>
                              <p:par>
                                <p:cTn id="25" presetID="10" presetClass="entr" presetSubtype="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9500"/>
                            </p:stCondLst>
                            <p:childTnLst>
                              <p:par>
                                <p:cTn id="33" presetID="10" presetClass="entr" presetSubtype="0" fill="hold"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1000"/>
                            </p:stCondLst>
                            <p:childTnLst>
                              <p:par>
                                <p:cTn id="37" presetID="10" presetClass="entr" presetSubtype="0" fill="hold"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2500"/>
                            </p:stCondLst>
                            <p:childTnLst>
                              <p:par>
                                <p:cTn id="41" presetID="10" presetClass="entr" presetSubtype="0" fill="hold"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0" y="1066800"/>
            <a:ext cx="6324600" cy="4114800"/>
          </a:xfrm>
          <a:prstGeom prst="rect">
            <a:avLst/>
          </a:prstGeom>
        </p:spPr>
        <p:txBody>
          <a:bodyPr>
            <a:noAutofit/>
          </a:bodyPr>
          <a:lstStyle/>
          <a:p>
            <a:r>
              <a:rPr lang="en-US" sz="2600" dirty="0" smtClean="0"/>
              <a:t>What </a:t>
            </a:r>
            <a:r>
              <a:rPr lang="en-US" sz="2600" dirty="0"/>
              <a:t>should be reported?</a:t>
            </a:r>
          </a:p>
          <a:p>
            <a:pPr marL="342900" lvl="1" indent="-342900">
              <a:buFont typeface="Arial" panose="020B0604020202020204" pitchFamily="34" charset="0"/>
              <a:buChar char="•"/>
            </a:pPr>
            <a:r>
              <a:rPr lang="en-US" sz="2600" dirty="0"/>
              <a:t>Sexual abuse</a:t>
            </a:r>
          </a:p>
          <a:p>
            <a:pPr marL="342900" lvl="1" indent="-342900">
              <a:buFont typeface="Arial" panose="020B0604020202020204" pitchFamily="34" charset="0"/>
              <a:buChar char="•"/>
            </a:pPr>
            <a:r>
              <a:rPr lang="en-US" sz="2600" dirty="0"/>
              <a:t>Sexual harassment</a:t>
            </a:r>
          </a:p>
          <a:p>
            <a:pPr marL="342900" lvl="1" indent="-342900">
              <a:buFont typeface="Arial" panose="020B0604020202020204" pitchFamily="34" charset="0"/>
              <a:buChar char="•"/>
            </a:pPr>
            <a:r>
              <a:rPr lang="en-US" sz="2600" dirty="0"/>
              <a:t>Retaliation by other </a:t>
            </a:r>
            <a:r>
              <a:rPr lang="en-US" sz="2600" dirty="0" smtClean="0"/>
              <a:t>residents </a:t>
            </a:r>
            <a:r>
              <a:rPr lang="en-US" sz="2600" dirty="0"/>
              <a:t>or staff for reporting sexual abuse/harassment</a:t>
            </a:r>
          </a:p>
          <a:p>
            <a:pPr marL="342900" lvl="1" indent="-342900">
              <a:buFont typeface="Arial" panose="020B0604020202020204" pitchFamily="34" charset="0"/>
              <a:buChar char="•"/>
            </a:pPr>
            <a:r>
              <a:rPr lang="en-US" sz="2600" dirty="0"/>
              <a:t>Staff neglect or violation of responsibilities that may have contributed to such incidents</a:t>
            </a:r>
          </a:p>
          <a:p>
            <a:endParaRPr lang="en-US" sz="2600" dirty="0"/>
          </a:p>
        </p:txBody>
      </p:sp>
    </p:spTree>
    <p:extLst>
      <p:ext uri="{BB962C8B-B14F-4D97-AF65-F5344CB8AC3E}">
        <p14:creationId xmlns:p14="http://schemas.microsoft.com/office/powerpoint/2010/main" val="26705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arn(inVertical)">
                                      <p:cBhvr>
                                        <p:cTn id="11" dur="1000"/>
                                        <p:tgtEl>
                                          <p:spTgt spid="5">
                                            <p:txEl>
                                              <p:pRg st="2" end="2"/>
                                            </p:txEl>
                                          </p:spTgt>
                                        </p:tgtEl>
                                      </p:cBhvr>
                                    </p:animEffect>
                                  </p:childTnLst>
                                </p:cTn>
                              </p:par>
                            </p:childTnLst>
                          </p:cTn>
                        </p:par>
                        <p:par>
                          <p:cTn id="12" fill="hold">
                            <p:stCondLst>
                              <p:cond delay="2000"/>
                            </p:stCondLst>
                            <p:childTnLst>
                              <p:par>
                                <p:cTn id="13" presetID="16" presetClass="entr" presetSubtype="21" fill="hold" nodeType="afterEffect">
                                  <p:stCondLst>
                                    <p:cond delay="5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1000"/>
                                        <p:tgtEl>
                                          <p:spTgt spid="5">
                                            <p:txEl>
                                              <p:pRg st="3" end="3"/>
                                            </p:txEl>
                                          </p:spTgt>
                                        </p:tgtEl>
                                      </p:cBhvr>
                                    </p:animEffect>
                                  </p:childTnLst>
                                </p:cTn>
                              </p:par>
                            </p:childTnLst>
                          </p:cTn>
                        </p:par>
                        <p:par>
                          <p:cTn id="16" fill="hold">
                            <p:stCondLst>
                              <p:cond delay="3500"/>
                            </p:stCondLst>
                            <p:childTnLst>
                              <p:par>
                                <p:cTn id="17" presetID="16" presetClass="entr" presetSubtype="2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Who should report?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2590800"/>
            <a:ext cx="6324600" cy="4114800"/>
          </a:xfrm>
          <a:prstGeom prst="rect">
            <a:avLst/>
          </a:prstGeom>
        </p:spPr>
        <p:txBody>
          <a:bodyPr/>
          <a:lstStyle/>
          <a:p>
            <a:pPr marL="342900" indent="-342900">
              <a:buFont typeface="Arial" panose="020B0604020202020204" pitchFamily="34" charset="0"/>
              <a:buChar char="•"/>
            </a:pPr>
            <a:r>
              <a:rPr lang="en-US" sz="2600" dirty="0" smtClean="0"/>
              <a:t>Residents</a:t>
            </a:r>
            <a:endParaRPr lang="en-US" sz="2600" dirty="0"/>
          </a:p>
          <a:p>
            <a:pPr marL="342900" indent="-342900">
              <a:buFont typeface="Arial" panose="020B0604020202020204" pitchFamily="34" charset="0"/>
              <a:buChar char="•"/>
            </a:pPr>
            <a:r>
              <a:rPr lang="en-US" sz="2600" dirty="0"/>
              <a:t>Staff</a:t>
            </a:r>
          </a:p>
          <a:p>
            <a:pPr marL="342900" indent="-342900">
              <a:buFont typeface="Arial" panose="020B0604020202020204" pitchFamily="34" charset="0"/>
              <a:buChar char="•"/>
            </a:pPr>
            <a:r>
              <a:rPr lang="en-US" sz="2600" dirty="0"/>
              <a:t>Volunteers</a:t>
            </a:r>
          </a:p>
          <a:p>
            <a:pPr marL="342900" indent="-342900">
              <a:buFont typeface="Arial" panose="020B0604020202020204" pitchFamily="34" charset="0"/>
              <a:buChar char="•"/>
            </a:pPr>
            <a:r>
              <a:rPr lang="en-US" sz="2600" dirty="0"/>
              <a:t>Contractors</a:t>
            </a:r>
          </a:p>
          <a:p>
            <a:pPr marL="342900" indent="-342900">
              <a:buFont typeface="Arial" panose="020B0604020202020204" pitchFamily="34" charset="0"/>
              <a:buChar char="•"/>
            </a:pPr>
            <a:r>
              <a:rPr lang="en-US" sz="2600" dirty="0"/>
              <a:t>Anyone who witnesses or suspects sexual abuse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073" y="1066800"/>
            <a:ext cx="3810000" cy="3810000"/>
          </a:xfrm>
          <a:prstGeom prst="rect">
            <a:avLst/>
          </a:prstGeom>
        </p:spPr>
      </p:pic>
    </p:spTree>
    <p:extLst>
      <p:ext uri="{BB962C8B-B14F-4D97-AF65-F5344CB8AC3E}">
        <p14:creationId xmlns:p14="http://schemas.microsoft.com/office/powerpoint/2010/main" val="4130236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Resident </a:t>
            </a:r>
            <a:r>
              <a:rPr lang="en-US" sz="2600" dirty="0">
                <a:effectLst>
                  <a:outerShdw blurRad="38100" dist="38100" dir="2700000" algn="tl">
                    <a:srgbClr val="000000">
                      <a:alpha val="43137"/>
                    </a:srgbClr>
                  </a:outerShdw>
                </a:effectLst>
              </a:rPr>
              <a:t>Reporting</a:t>
            </a:r>
          </a:p>
        </p:txBody>
      </p:sp>
      <p:sp>
        <p:nvSpPr>
          <p:cNvPr id="3" name="Content Placeholder 2"/>
          <p:cNvSpPr>
            <a:spLocks noGrp="1"/>
          </p:cNvSpPr>
          <p:nvPr>
            <p:ph idx="1"/>
          </p:nvPr>
        </p:nvSpPr>
        <p:spPr>
          <a:xfrm>
            <a:off x="2209800" y="990601"/>
            <a:ext cx="6324600" cy="3657599"/>
          </a:xfrm>
          <a:prstGeom prst="rect">
            <a:avLst/>
          </a:prstGeom>
        </p:spPr>
        <p:txBody>
          <a:bodyPr>
            <a:normAutofit fontScale="92500" lnSpcReduction="10000"/>
          </a:bodyPr>
          <a:lstStyle/>
          <a:p>
            <a:r>
              <a:rPr lang="en-US" sz="2400" b="1" dirty="0"/>
              <a:t>Staff must accept and promptly document reports that are made</a:t>
            </a:r>
            <a:r>
              <a:rPr lang="en-US" sz="2400" b="1" dirty="0" smtClean="0"/>
              <a:t>:</a:t>
            </a:r>
            <a:br>
              <a:rPr lang="en-US" sz="2400" b="1" dirty="0" smtClean="0"/>
            </a:br>
            <a:endParaRPr lang="en-US" sz="2400" dirty="0"/>
          </a:p>
          <a:p>
            <a:pPr marL="342900" indent="-342900">
              <a:buFont typeface="Arial" panose="020B0604020202020204" pitchFamily="34" charset="0"/>
              <a:buChar char="•"/>
            </a:pPr>
            <a:r>
              <a:rPr lang="en-US" sz="2400" dirty="0" smtClean="0"/>
              <a:t>Verbally</a:t>
            </a:r>
            <a:br>
              <a:rPr lang="en-US" sz="2400" dirty="0" smtClean="0"/>
            </a:br>
            <a:endParaRPr lang="en-US" sz="2400" dirty="0"/>
          </a:p>
          <a:p>
            <a:pPr marL="342900" indent="-342900">
              <a:buFont typeface="Arial" panose="020B0604020202020204" pitchFamily="34" charset="0"/>
              <a:buChar char="•"/>
            </a:pPr>
            <a:r>
              <a:rPr lang="en-US" sz="2400" dirty="0"/>
              <a:t>In </a:t>
            </a:r>
            <a:r>
              <a:rPr lang="en-US" sz="2400" dirty="0" smtClean="0"/>
              <a:t>writing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Anonymously</a:t>
            </a:r>
            <a:br>
              <a:rPr lang="en-US" sz="2400" dirty="0" smtClean="0"/>
            </a:br>
            <a:endParaRPr lang="en-US" sz="2400" dirty="0"/>
          </a:p>
          <a:p>
            <a:pPr marL="342900" indent="-342900">
              <a:buFont typeface="Arial" panose="020B0604020202020204" pitchFamily="34" charset="0"/>
              <a:buChar char="•"/>
            </a:pPr>
            <a:r>
              <a:rPr lang="en-US" sz="2400" dirty="0"/>
              <a:t>From third parties</a:t>
            </a:r>
          </a:p>
        </p:txBody>
      </p:sp>
      <p:sp>
        <p:nvSpPr>
          <p:cNvPr id="4" name="TextBox 3"/>
          <p:cNvSpPr txBox="1"/>
          <p:nvPr/>
        </p:nvSpPr>
        <p:spPr>
          <a:xfrm>
            <a:off x="2225842" y="4765119"/>
            <a:ext cx="6324600" cy="2092881"/>
          </a:xfrm>
          <a:prstGeom prst="rect">
            <a:avLst/>
          </a:prstGeom>
          <a:noFill/>
        </p:spPr>
        <p:txBody>
          <a:bodyPr wrap="square" rtlCol="0">
            <a:spAutoFit/>
          </a:bodyPr>
          <a:lstStyle/>
          <a:p>
            <a:r>
              <a:rPr lang="en-US" sz="2800" b="1" dirty="0">
                <a:solidFill>
                  <a:schemeClr val="bg1"/>
                </a:solidFill>
              </a:rPr>
              <a:t>When an agency learns that a resident is subject to a substantial risk of imminent sexual abuse, it shall take immediate action to protect the resident.</a:t>
            </a:r>
          </a:p>
          <a:p>
            <a:endParaRPr lang="en-US" dirty="0"/>
          </a:p>
        </p:txBody>
      </p:sp>
    </p:spTree>
    <p:extLst>
      <p:ext uri="{BB962C8B-B14F-4D97-AF65-F5344CB8AC3E}">
        <p14:creationId xmlns:p14="http://schemas.microsoft.com/office/powerpoint/2010/main" val="41425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What to Tell Third-Party Reporters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248400" cy="5029199"/>
          </a:xfrm>
          <a:prstGeom prst="rect">
            <a:avLst/>
          </a:prstGeom>
        </p:spPr>
        <p:txBody>
          <a:bodyPr>
            <a:normAutofit lnSpcReduction="10000"/>
          </a:bodyPr>
          <a:lstStyle/>
          <a:p>
            <a:r>
              <a:rPr lang="en-US" sz="2600" b="1" dirty="0"/>
              <a:t>If a staff member is approached by someone other than the alleged victim with a </a:t>
            </a:r>
            <a:r>
              <a:rPr lang="en-US" sz="2600" b="1" dirty="0" smtClean="0"/>
              <a:t>report ensure </a:t>
            </a:r>
            <a:r>
              <a:rPr lang="en-US" sz="2600" b="1" dirty="0"/>
              <a:t>that </a:t>
            </a:r>
            <a:r>
              <a:rPr lang="en-US" sz="2600" b="1" dirty="0" smtClean="0"/>
              <a:t>staff tell that person the following: </a:t>
            </a:r>
            <a:br>
              <a:rPr lang="en-US" sz="2600" b="1" dirty="0" smtClean="0"/>
            </a:br>
            <a:endParaRPr lang="en-US" sz="2600" b="1" dirty="0" smtClean="0"/>
          </a:p>
          <a:p>
            <a:pPr marL="342900" indent="-342900">
              <a:buFont typeface="Arial" panose="020B0604020202020204" pitchFamily="34" charset="0"/>
              <a:buChar char="•"/>
            </a:pPr>
            <a:r>
              <a:rPr lang="en-US" sz="2600" dirty="0" smtClean="0"/>
              <a:t>Relevant agency policy information</a:t>
            </a:r>
            <a:endParaRPr lang="en-US" sz="2600" dirty="0"/>
          </a:p>
          <a:p>
            <a:pPr marL="342900" indent="-342900">
              <a:buFont typeface="Arial" panose="020B0604020202020204" pitchFamily="34" charset="0"/>
              <a:buChar char="•"/>
            </a:pPr>
            <a:r>
              <a:rPr lang="en-US" sz="2600" dirty="0"/>
              <a:t>What </a:t>
            </a:r>
            <a:r>
              <a:rPr lang="en-US" sz="2600" dirty="0" smtClean="0"/>
              <a:t>may </a:t>
            </a:r>
            <a:r>
              <a:rPr lang="en-US" sz="2600" dirty="0"/>
              <a:t>happen with the information they have disclosed</a:t>
            </a:r>
          </a:p>
          <a:p>
            <a:pPr marL="342900" indent="-342900">
              <a:buFont typeface="Arial" panose="020B0604020202020204" pitchFamily="34" charset="0"/>
              <a:buChar char="•"/>
            </a:pPr>
            <a:r>
              <a:rPr lang="en-US" sz="2600" dirty="0"/>
              <a:t>What their involvement with the investigation </a:t>
            </a:r>
            <a:r>
              <a:rPr lang="en-US" sz="2600" dirty="0" smtClean="0"/>
              <a:t>may be</a:t>
            </a:r>
          </a:p>
          <a:p>
            <a:pPr marL="342900" indent="-342900">
              <a:buFont typeface="Arial" panose="020B0604020202020204" pitchFamily="34" charset="0"/>
              <a:buChar char="•"/>
            </a:pPr>
            <a:r>
              <a:rPr lang="en-US" sz="2600" dirty="0" smtClean="0"/>
              <a:t>Whether </a:t>
            </a:r>
            <a:r>
              <a:rPr lang="en-US" sz="2600" dirty="0"/>
              <a:t>they will be informed of the outcome of the investigation</a:t>
            </a:r>
          </a:p>
          <a:p>
            <a:endParaRPr lang="en-US" dirty="0"/>
          </a:p>
        </p:txBody>
      </p:sp>
    </p:spTree>
    <p:extLst>
      <p:ext uri="{BB962C8B-B14F-4D97-AF65-F5344CB8AC3E}">
        <p14:creationId xmlns:p14="http://schemas.microsoft.com/office/powerpoint/2010/main" val="16518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Responses to Third-Party Source</a:t>
            </a:r>
          </a:p>
        </p:txBody>
      </p:sp>
      <p:sp>
        <p:nvSpPr>
          <p:cNvPr id="3" name="Content Placeholder 2"/>
          <p:cNvSpPr>
            <a:spLocks noGrp="1"/>
          </p:cNvSpPr>
          <p:nvPr>
            <p:ph idx="1"/>
          </p:nvPr>
        </p:nvSpPr>
        <p:spPr>
          <a:xfrm>
            <a:off x="2209800" y="990600"/>
            <a:ext cx="6553200" cy="5181599"/>
          </a:xfrm>
          <a:prstGeom prst="rect">
            <a:avLst/>
          </a:prstGeom>
        </p:spPr>
        <p:txBody>
          <a:bodyPr>
            <a:normAutofit/>
          </a:bodyPr>
          <a:lstStyle/>
          <a:p>
            <a:pPr marL="342900" indent="-342900">
              <a:buFont typeface="Arial" panose="020B0604020202020204" pitchFamily="34" charset="0"/>
              <a:buChar char="•"/>
            </a:pPr>
            <a:r>
              <a:rPr lang="en-US" sz="2600" dirty="0" smtClean="0"/>
              <a:t>Let the person making the report know that </a:t>
            </a:r>
            <a:r>
              <a:rPr lang="en-US" sz="2600" dirty="0"/>
              <a:t>the information they have given will be passed </a:t>
            </a:r>
            <a:r>
              <a:rPr lang="en-US" sz="2600" dirty="0" smtClean="0"/>
              <a:t>up your chain of command in a set timeframe as defined by agency policy.</a:t>
            </a:r>
            <a:br>
              <a:rPr lang="en-US" sz="2600" dirty="0" smtClean="0"/>
            </a:br>
            <a:endParaRPr lang="en-US" sz="2600" dirty="0"/>
          </a:p>
          <a:p>
            <a:pPr marL="342900" indent="-342900">
              <a:buFont typeface="Arial" panose="020B0604020202020204" pitchFamily="34" charset="0"/>
              <a:buChar char="•"/>
            </a:pPr>
            <a:r>
              <a:rPr lang="en-US" sz="2600" dirty="0"/>
              <a:t>Let the </a:t>
            </a:r>
            <a:r>
              <a:rPr lang="en-US" sz="2600" dirty="0" smtClean="0"/>
              <a:t>reporter </a:t>
            </a:r>
            <a:r>
              <a:rPr lang="en-US" sz="2600" dirty="0"/>
              <a:t>know that </a:t>
            </a:r>
            <a:r>
              <a:rPr lang="en-US" sz="2600" dirty="0" smtClean="0"/>
              <a:t>an investigator may need to conduct an interview.</a:t>
            </a:r>
            <a:br>
              <a:rPr lang="en-US" sz="2600" dirty="0" smtClean="0"/>
            </a:br>
            <a:endParaRPr lang="en-US" sz="2600" dirty="0"/>
          </a:p>
        </p:txBody>
      </p:sp>
    </p:spTree>
    <p:extLst>
      <p:ext uri="{BB962C8B-B14F-4D97-AF65-F5344CB8AC3E}">
        <p14:creationId xmlns:p14="http://schemas.microsoft.com/office/powerpoint/2010/main" val="60146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Mandatory Reporting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941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8981</TotalTime>
  <Words>1357</Words>
  <Application>Microsoft Office PowerPoint</Application>
  <PresentationFormat>On-screen Show (4:3)</PresentationFormat>
  <Paragraphs>130</Paragraphs>
  <Slides>22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Franklin Gothic Heavy</vt:lpstr>
      <vt:lpstr>Teamwork_in_Motion Animated Layout</vt:lpstr>
      <vt:lpstr>Teamwork_in_Motion  Still Layout</vt:lpstr>
      <vt:lpstr>Prison Rape Elimination Act</vt:lpstr>
      <vt:lpstr>PowerPoint Presentation</vt:lpstr>
      <vt:lpstr>Reporting</vt:lpstr>
      <vt:lpstr>Reporting</vt:lpstr>
      <vt:lpstr>Who should report?</vt:lpstr>
      <vt:lpstr>Resident Reporting</vt:lpstr>
      <vt:lpstr>What to Tell Third-Party Reporters </vt:lpstr>
      <vt:lpstr>Responses to Third-Party Source</vt:lpstr>
      <vt:lpstr>Mandatory Reporting</vt:lpstr>
      <vt:lpstr>PREA Standard Requirements</vt:lpstr>
      <vt:lpstr>Mandatory Reporter</vt:lpstr>
      <vt:lpstr>Mandatory Reporting</vt:lpstr>
      <vt:lpstr>Consent</vt:lpstr>
      <vt:lpstr>Oregon Statute</vt:lpstr>
      <vt:lpstr>This is the end of the section</vt:lpstr>
      <vt:lpstr>Standard 115.351 Resident Reporting</vt:lpstr>
      <vt:lpstr>Standard 115.351 Resident Reporting (cont)</vt:lpstr>
      <vt:lpstr>Standard 115.351 Resident Reporting</vt:lpstr>
      <vt:lpstr>Standard 115.351 Resident Reporting (cont)</vt:lpstr>
      <vt:lpstr>Standard 115.361  Staff and Agency Reporting Duties</vt:lpstr>
      <vt:lpstr>Standard 115.361  Staff and Agency Reporting Duties</vt:lpstr>
      <vt:lpstr>Standard 115.361  Staff and Agency Reporting Duties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274</cp:revision>
  <cp:lastPrinted>2014-01-15T11:49:08Z</cp:lastPrinted>
  <dcterms:created xsi:type="dcterms:W3CDTF">2010-10-20T20:28:13Z</dcterms:created>
  <dcterms:modified xsi:type="dcterms:W3CDTF">2014-08-13T12:21:13Z</dcterms:modified>
</cp:coreProperties>
</file>