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7"/>
  </p:notesMasterIdLst>
  <p:handoutMasterIdLst>
    <p:handoutMasterId r:id="rId18"/>
  </p:handoutMasterIdLst>
  <p:sldIdLst>
    <p:sldId id="256" r:id="rId3"/>
    <p:sldId id="410" r:id="rId4"/>
    <p:sldId id="380" r:id="rId5"/>
    <p:sldId id="381" r:id="rId6"/>
    <p:sldId id="382" r:id="rId7"/>
    <p:sldId id="383" r:id="rId8"/>
    <p:sldId id="384" r:id="rId9"/>
    <p:sldId id="385" r:id="rId10"/>
    <p:sldId id="388" r:id="rId11"/>
    <p:sldId id="386" r:id="rId12"/>
    <p:sldId id="387" r:id="rId13"/>
    <p:sldId id="390" r:id="rId14"/>
    <p:sldId id="389" r:id="rId15"/>
    <p:sldId id="411" r:id="rId16"/>
  </p:sldIdLst>
  <p:sldSz cx="9144000" cy="6858000" type="screen4x3"/>
  <p:notesSz cx="7315200" cy="9601200"/>
  <p:defaultTextStyle>
    <a:defPPr>
      <a:defRPr lang="en-US"/>
    </a:defPPr>
    <a:lvl1pPr marL="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3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4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4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15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46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eb Asbridge" initials="CA" lastIdx="2" clrIdx="0">
    <p:extLst>
      <p:ext uri="{19B8F6BF-5375-455C-9EA6-DF929625EA0E}">
        <p15:presenceInfo xmlns:p15="http://schemas.microsoft.com/office/powerpoint/2012/main" userId="eaff3b3c5068b5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4673"/>
    <a:srgbClr val="67B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2569" autoAdjust="0"/>
  </p:normalViewPr>
  <p:slideViewPr>
    <p:cSldViewPr>
      <p:cViewPr varScale="1">
        <p:scale>
          <a:sx n="84" d="100"/>
          <a:sy n="84" d="100"/>
        </p:scale>
        <p:origin x="21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90"/>
    </p:cViewPr>
  </p:sorterViewPr>
  <p:notesViewPr>
    <p:cSldViewPr>
      <p:cViewPr varScale="1">
        <p:scale>
          <a:sx n="70" d="100"/>
          <a:sy n="70" d="100"/>
        </p:scale>
        <p:origin x="3144" y="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36149-2C69-4F1C-9517-F65DE29EFA87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8CEA-F7C7-4664-86C9-C6C22944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9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21138B-2377-491E-9E58-FECDF0D0D97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8010EEC-3170-446D-8292-F17AAE4AC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4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0EEC-3170-446D-8292-F17AAE4ACF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3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0EEC-3170-446D-8292-F17AAE4ACF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2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0EEC-3170-446D-8292-F17AAE4ACF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6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0EEC-3170-446D-8292-F17AAE4ACF1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20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4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x"/>
          <p:cNvSpPr/>
          <p:nvPr userDrawn="1"/>
        </p:nvSpPr>
        <p:spPr>
          <a:xfrm rot="10800000">
            <a:off x="0" y="1066801"/>
            <a:ext cx="9144000" cy="627063"/>
          </a:xfrm>
          <a:prstGeom prst="rect">
            <a:avLst/>
          </a:prstGeom>
          <a:gradFill flip="none" rotWithShape="1">
            <a:gsLst>
              <a:gs pos="69000">
                <a:schemeClr val="accent1">
                  <a:lumMod val="90000"/>
                  <a:lumOff val="1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143000"/>
            <a:ext cx="60960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42049"/>
            <a:ext cx="8458200" cy="677151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box"/>
          <p:cNvSpPr/>
          <p:nvPr userDrawn="1"/>
        </p:nvSpPr>
        <p:spPr>
          <a:xfrm rot="10800000">
            <a:off x="0" y="1070360"/>
            <a:ext cx="9144000" cy="18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pic>
        <p:nvPicPr>
          <p:cNvPr id="4" name="help_the_team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>
          <a:gsLst>
            <a:gs pos="0">
              <a:schemeClr val="accent1">
                <a:lumMod val="50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81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3" indent="0">
              <a:buNone/>
              <a:defRPr sz="2000"/>
            </a:lvl5pPr>
            <a:lvl6pPr marL="2285654" indent="0">
              <a:buNone/>
              <a:defRPr sz="2000"/>
            </a:lvl6pPr>
            <a:lvl7pPr marL="2742784" indent="0">
              <a:buNone/>
              <a:defRPr sz="2000"/>
            </a:lvl7pPr>
            <a:lvl8pPr marL="3199915" indent="0">
              <a:buNone/>
              <a:defRPr sz="2000"/>
            </a:lvl8pPr>
            <a:lvl9pPr marL="36570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435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30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3" indent="0">
              <a:buNone/>
              <a:defRPr sz="900"/>
            </a:lvl5pPr>
            <a:lvl6pPr marL="2285654" indent="0">
              <a:buNone/>
              <a:defRPr sz="900"/>
            </a:lvl6pPr>
            <a:lvl7pPr marL="2742784" indent="0">
              <a:buNone/>
              <a:defRPr sz="900"/>
            </a:lvl7pPr>
            <a:lvl8pPr marL="3199915" indent="0">
              <a:buNone/>
              <a:defRPr sz="900"/>
            </a:lvl8pPr>
            <a:lvl9pPr marL="365704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9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act Us">
    <p:bg>
      <p:bgPr>
        <a:gradFill>
          <a:gsLst>
            <a:gs pos="0">
              <a:schemeClr val="accent1">
                <a:lumMod val="50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1"/>
            <a:ext cx="6324600" cy="715962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066800"/>
            <a:ext cx="4076700" cy="529971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47800"/>
            <a:ext cx="32766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6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3707-D22F-4204-A7C8-4F8185DDA1A8}" type="datetime1">
              <a:rPr lang="en-US" smtClean="0"/>
              <a:t>8/13/2014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Developed by The Moss Group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670091"/>
            <a:ext cx="7696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4" y="-4822"/>
            <a:ext cx="6553202" cy="525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5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x"/>
          <p:cNvSpPr/>
          <p:nvPr userDrawn="1"/>
        </p:nvSpPr>
        <p:spPr>
          <a:xfrm rot="10800000">
            <a:off x="0" y="1066801"/>
            <a:ext cx="9144000" cy="627063"/>
          </a:xfrm>
          <a:prstGeom prst="rect">
            <a:avLst/>
          </a:prstGeom>
          <a:gradFill flip="none" rotWithShape="1">
            <a:gsLst>
              <a:gs pos="69000">
                <a:schemeClr val="accent1">
                  <a:lumMod val="90000"/>
                  <a:lumOff val="1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143000"/>
            <a:ext cx="60960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42049"/>
            <a:ext cx="8458200" cy="677151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box"/>
          <p:cNvSpPr/>
          <p:nvPr userDrawn="1"/>
        </p:nvSpPr>
        <p:spPr>
          <a:xfrm rot="10800000">
            <a:off x="0" y="1070360"/>
            <a:ext cx="9144000" cy="18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90601"/>
            <a:ext cx="6324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9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x"/>
          <p:cNvSpPr/>
          <p:nvPr userDrawn="1"/>
        </p:nvSpPr>
        <p:spPr>
          <a:xfrm rot="10800000">
            <a:off x="1718938" y="0"/>
            <a:ext cx="18606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3" name="lg_box"/>
          <p:cNvSpPr/>
          <p:nvPr userDrawn="1"/>
        </p:nvSpPr>
        <p:spPr>
          <a:xfrm rot="10800000">
            <a:off x="1811968" y="-10"/>
            <a:ext cx="7332032" cy="6858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4" name="line"/>
          <p:cNvSpPr/>
          <p:nvPr userDrawn="1"/>
        </p:nvSpPr>
        <p:spPr>
          <a:xfrm rot="10800000">
            <a:off x="1783080" y="713567"/>
            <a:ext cx="7360920" cy="182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5" name="line"/>
          <p:cNvSpPr/>
          <p:nvPr userDrawn="1"/>
        </p:nvSpPr>
        <p:spPr>
          <a:xfrm>
            <a:off x="1762648" y="4779"/>
            <a:ext cx="1828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2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s - Clip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1"/>
            <a:ext cx="6858000" cy="71596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8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40" indent="-231740">
              <a:buFont typeface="Arial" pitchFamily="34" charset="0"/>
              <a:buChar char="•"/>
              <a:defRPr sz="2400"/>
            </a:lvl1pPr>
            <a:lvl2pPr marL="457130" indent="-231740">
              <a:buFont typeface="Arial" pitchFamily="34" charset="0"/>
              <a:buChar char="•"/>
              <a:defRPr/>
            </a:lvl2pPr>
            <a:lvl3pPr marL="855534" indent="-231740">
              <a:buFont typeface="Arial" pitchFamily="34" charset="0"/>
              <a:buChar char="•"/>
              <a:defRPr sz="1800"/>
            </a:lvl3pPr>
            <a:lvl4pPr marL="1146002" indent="-231740">
              <a:buFont typeface="Arial" pitchFamily="34" charset="0"/>
              <a:buChar char="•"/>
              <a:tabLst/>
              <a:defRPr sz="1600"/>
            </a:lvl4pPr>
            <a:lvl5pPr marL="1487263" indent="-231740">
              <a:buFont typeface="Arial" pitchFamily="34" charset="0"/>
              <a:buChar char="•"/>
              <a:tabLst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2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114800" y="990600"/>
            <a:ext cx="4191000" cy="838200"/>
          </a:xfrm>
        </p:spPr>
        <p:txBody>
          <a:bodyPr anchor="ctr">
            <a:normAutofit/>
          </a:bodyPr>
          <a:lstStyle>
            <a:lvl1pPr marL="57141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114800" y="1828800"/>
            <a:ext cx="4191000" cy="838200"/>
          </a:xfrm>
        </p:spPr>
        <p:txBody>
          <a:bodyPr anchor="ctr">
            <a:normAutofit/>
          </a:bodyPr>
          <a:lstStyle>
            <a:lvl1pPr marL="57141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114800" y="2667000"/>
            <a:ext cx="4191000" cy="838200"/>
          </a:xfrm>
        </p:spPr>
        <p:txBody>
          <a:bodyPr anchor="ctr">
            <a:normAutofit/>
          </a:bodyPr>
          <a:lstStyle>
            <a:lvl1pPr marL="57141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114800" y="3505200"/>
            <a:ext cx="4191000" cy="838200"/>
          </a:xfrm>
        </p:spPr>
        <p:txBody>
          <a:bodyPr anchor="ctr">
            <a:normAutofit/>
          </a:bodyPr>
          <a:lstStyle>
            <a:lvl1pPr marL="57141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28800" y="-30162"/>
            <a:ext cx="73152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0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668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30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3" indent="0">
              <a:buNone/>
              <a:defRPr sz="1600" b="1"/>
            </a:lvl5pPr>
            <a:lvl6pPr marL="2285654" indent="0">
              <a:buNone/>
              <a:defRPr sz="1600" b="1"/>
            </a:lvl6pPr>
            <a:lvl7pPr marL="2742784" indent="0">
              <a:buNone/>
              <a:defRPr sz="1600" b="1"/>
            </a:lvl7pPr>
            <a:lvl8pPr marL="3199915" indent="0">
              <a:buNone/>
              <a:defRPr sz="1600" b="1"/>
            </a:lvl8pPr>
            <a:lvl9pPr marL="365704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763713"/>
            <a:ext cx="3200400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9426" y="1055688"/>
            <a:ext cx="2898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30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3" indent="0">
              <a:buNone/>
              <a:defRPr sz="1600" b="1"/>
            </a:lvl5pPr>
            <a:lvl6pPr marL="2285654" indent="0">
              <a:buNone/>
              <a:defRPr sz="1600" b="1"/>
            </a:lvl6pPr>
            <a:lvl7pPr marL="2742784" indent="0">
              <a:buNone/>
              <a:defRPr sz="1600" b="1"/>
            </a:lvl7pPr>
            <a:lvl8pPr marL="3199915" indent="0">
              <a:buNone/>
              <a:defRPr sz="1600" b="1"/>
            </a:lvl8pPr>
            <a:lvl9pPr marL="365704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9426" y="1752600"/>
            <a:ext cx="2898775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8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90601"/>
            <a:ext cx="6324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6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209924"/>
            <a:ext cx="57515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676400"/>
            <a:ext cx="5751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2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219200"/>
            <a:ext cx="30480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219200"/>
            <a:ext cx="30480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7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3276600"/>
            <a:ext cx="26670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934936" y="1600200"/>
            <a:ext cx="3551464" cy="2362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943600" y="3276600"/>
            <a:ext cx="26670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516336" y="1600200"/>
            <a:ext cx="3551464" cy="2438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09801" y="1189038"/>
            <a:ext cx="2057399" cy="2544763"/>
          </a:xfrm>
        </p:spPr>
        <p:txBody>
          <a:bodyPr lIns="274278" tIns="0" rIns="182852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343401" y="1189038"/>
            <a:ext cx="2057399" cy="2544763"/>
          </a:xfrm>
        </p:spPr>
        <p:txBody>
          <a:bodyPr lIns="274278" tIns="0" rIns="182852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1" y="1189038"/>
            <a:ext cx="2057399" cy="2544763"/>
          </a:xfrm>
        </p:spPr>
        <p:txBody>
          <a:bodyPr lIns="274278" tIns="0" rIns="182852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209801" y="32004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343401" y="32004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2" y="32004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2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477000" cy="6858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004887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990600"/>
            <a:ext cx="1981200" cy="4095749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3" indent="0">
              <a:buNone/>
              <a:defRPr sz="900"/>
            </a:lvl5pPr>
            <a:lvl6pPr marL="2285654" indent="0">
              <a:buNone/>
              <a:defRPr sz="900"/>
            </a:lvl6pPr>
            <a:lvl7pPr marL="2742784" indent="0">
              <a:buNone/>
              <a:defRPr sz="900"/>
            </a:lvl7pPr>
            <a:lvl8pPr marL="3199915" indent="0">
              <a:buNone/>
              <a:defRPr sz="900"/>
            </a:lvl8pPr>
            <a:lvl9pPr marL="36570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54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>
          <a:gsLst>
            <a:gs pos="0">
              <a:schemeClr val="accent1">
                <a:lumMod val="50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81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3" indent="0">
              <a:buNone/>
              <a:defRPr sz="2000"/>
            </a:lvl5pPr>
            <a:lvl6pPr marL="2285654" indent="0">
              <a:buNone/>
              <a:defRPr sz="2000"/>
            </a:lvl6pPr>
            <a:lvl7pPr marL="2742784" indent="0">
              <a:buNone/>
              <a:defRPr sz="2000"/>
            </a:lvl7pPr>
            <a:lvl8pPr marL="3199915" indent="0">
              <a:buNone/>
              <a:defRPr sz="2000"/>
            </a:lvl8pPr>
            <a:lvl9pPr marL="36570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435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30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3" indent="0">
              <a:buNone/>
              <a:defRPr sz="900"/>
            </a:lvl5pPr>
            <a:lvl6pPr marL="2285654" indent="0">
              <a:buNone/>
              <a:defRPr sz="900"/>
            </a:lvl6pPr>
            <a:lvl7pPr marL="2742784" indent="0">
              <a:buNone/>
              <a:defRPr sz="900"/>
            </a:lvl7pPr>
            <a:lvl8pPr marL="3199915" indent="0">
              <a:buNone/>
              <a:defRPr sz="900"/>
            </a:lvl8pPr>
            <a:lvl9pPr marL="365704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1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act Us">
    <p:bg>
      <p:bgPr>
        <a:gradFill>
          <a:gsLst>
            <a:gs pos="0">
              <a:schemeClr val="accent1">
                <a:lumMod val="50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1"/>
            <a:ext cx="6324600" cy="715962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066800"/>
            <a:ext cx="4076700" cy="529971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47800"/>
            <a:ext cx="32766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amwork_in_motion_slide.mo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714500" cy="6858000"/>
          </a:xfrm>
          <a:prstGeom prst="rect">
            <a:avLst/>
          </a:prstGeom>
        </p:spPr>
      </p:pic>
      <p:sp>
        <p:nvSpPr>
          <p:cNvPr id="12" name="box"/>
          <p:cNvSpPr/>
          <p:nvPr userDrawn="1"/>
        </p:nvSpPr>
        <p:spPr>
          <a:xfrm rot="10800000">
            <a:off x="1718938" y="0"/>
            <a:ext cx="18606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3" name="lg_box"/>
          <p:cNvSpPr/>
          <p:nvPr userDrawn="1"/>
        </p:nvSpPr>
        <p:spPr>
          <a:xfrm rot="10800000">
            <a:off x="1811968" y="-10"/>
            <a:ext cx="7332032" cy="6858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4" name="line"/>
          <p:cNvSpPr/>
          <p:nvPr userDrawn="1"/>
        </p:nvSpPr>
        <p:spPr>
          <a:xfrm rot="10800000">
            <a:off x="1783080" y="713567"/>
            <a:ext cx="7360920" cy="182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5" name="line"/>
          <p:cNvSpPr/>
          <p:nvPr userDrawn="1"/>
        </p:nvSpPr>
        <p:spPr>
          <a:xfrm>
            <a:off x="1762648" y="4779"/>
            <a:ext cx="1828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1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s - Clip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1"/>
            <a:ext cx="6858000" cy="71596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8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40" indent="-231740">
              <a:buFont typeface="Arial" pitchFamily="34" charset="0"/>
              <a:buChar char="•"/>
              <a:defRPr sz="2400"/>
            </a:lvl1pPr>
            <a:lvl2pPr marL="457130" indent="-231740">
              <a:buFont typeface="Arial" pitchFamily="34" charset="0"/>
              <a:buChar char="•"/>
              <a:defRPr/>
            </a:lvl2pPr>
            <a:lvl3pPr marL="855534" indent="-231740">
              <a:buFont typeface="Arial" pitchFamily="34" charset="0"/>
              <a:buChar char="•"/>
              <a:defRPr sz="1800"/>
            </a:lvl3pPr>
            <a:lvl4pPr marL="1146002" indent="-231740">
              <a:buFont typeface="Arial" pitchFamily="34" charset="0"/>
              <a:buChar char="•"/>
              <a:tabLst/>
              <a:defRPr sz="1600"/>
            </a:lvl4pPr>
            <a:lvl5pPr marL="1487263" indent="-231740">
              <a:buFont typeface="Arial" pitchFamily="34" charset="0"/>
              <a:buChar char="•"/>
              <a:tabLst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5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668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30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3" indent="0">
              <a:buNone/>
              <a:defRPr sz="1600" b="1"/>
            </a:lvl5pPr>
            <a:lvl6pPr marL="2285654" indent="0">
              <a:buNone/>
              <a:defRPr sz="1600" b="1"/>
            </a:lvl6pPr>
            <a:lvl7pPr marL="2742784" indent="0">
              <a:buNone/>
              <a:defRPr sz="1600" b="1"/>
            </a:lvl7pPr>
            <a:lvl8pPr marL="3199915" indent="0">
              <a:buNone/>
              <a:defRPr sz="1600" b="1"/>
            </a:lvl8pPr>
            <a:lvl9pPr marL="365704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763713"/>
            <a:ext cx="3200400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9426" y="1055688"/>
            <a:ext cx="2898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30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3" indent="0">
              <a:buNone/>
              <a:defRPr sz="1600" b="1"/>
            </a:lvl5pPr>
            <a:lvl6pPr marL="2285654" indent="0">
              <a:buNone/>
              <a:defRPr sz="1600" b="1"/>
            </a:lvl6pPr>
            <a:lvl7pPr marL="2742784" indent="0">
              <a:buNone/>
              <a:defRPr sz="1600" b="1"/>
            </a:lvl7pPr>
            <a:lvl8pPr marL="3199915" indent="0">
              <a:buNone/>
              <a:defRPr sz="1600" b="1"/>
            </a:lvl8pPr>
            <a:lvl9pPr marL="365704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9426" y="1752600"/>
            <a:ext cx="2898775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0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209924"/>
            <a:ext cx="57515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676400"/>
            <a:ext cx="5751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8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219200"/>
            <a:ext cx="30480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219200"/>
            <a:ext cx="30480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6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477000" cy="6858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004887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990600"/>
            <a:ext cx="1981200" cy="4095749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3" indent="0">
              <a:buNone/>
              <a:defRPr sz="900"/>
            </a:lvl5pPr>
            <a:lvl6pPr marL="2285654" indent="0">
              <a:buNone/>
              <a:defRPr sz="900"/>
            </a:lvl6pPr>
            <a:lvl7pPr marL="2742784" indent="0">
              <a:buNone/>
              <a:defRPr sz="900"/>
            </a:lvl7pPr>
            <a:lvl8pPr marL="3199915" indent="0">
              <a:buNone/>
              <a:defRPr sz="900"/>
            </a:lvl8pPr>
            <a:lvl9pPr marL="36570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21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ideo" Target="../media/media1.wm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media" Target="../media/media1.wm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x"/>
          <p:cNvSpPr/>
          <p:nvPr userDrawn="1"/>
        </p:nvSpPr>
        <p:spPr>
          <a:xfrm rot="10800000">
            <a:off x="1718938" y="0"/>
            <a:ext cx="18606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pic>
        <p:nvPicPr>
          <p:cNvPr id="4" name="teamwork_in_motion_slide.mov">
            <a:hlinkClick r:id="" action="ppaction://media"/>
          </p:cNvPr>
          <p:cNvPicPr>
            <a:picLocks noChangeAspect="1"/>
          </p:cNvPicPr>
          <p:nvPr>
            <a:vide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0" y="0"/>
            <a:ext cx="1714500" cy="6858000"/>
          </a:xfrm>
          <a:prstGeom prst="rect">
            <a:avLst/>
          </a:prstGeom>
        </p:spPr>
      </p:pic>
      <p:sp>
        <p:nvSpPr>
          <p:cNvPr id="7" name="lg_box"/>
          <p:cNvSpPr/>
          <p:nvPr userDrawn="1"/>
        </p:nvSpPr>
        <p:spPr>
          <a:xfrm rot="10800000">
            <a:off x="1811968" y="-10"/>
            <a:ext cx="7332032" cy="6858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9" name="line"/>
          <p:cNvSpPr/>
          <p:nvPr userDrawn="1"/>
        </p:nvSpPr>
        <p:spPr>
          <a:xfrm rot="10800000">
            <a:off x="1783080" y="713567"/>
            <a:ext cx="7360920" cy="18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0" name="line"/>
          <p:cNvSpPr/>
          <p:nvPr userDrawn="1"/>
        </p:nvSpPr>
        <p:spPr>
          <a:xfrm>
            <a:off x="1762648" y="4779"/>
            <a:ext cx="182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1968" y="0"/>
            <a:ext cx="7332032" cy="715962"/>
          </a:xfrm>
          <a:prstGeom prst="rect">
            <a:avLst/>
          </a:prstGeom>
        </p:spPr>
        <p:txBody>
          <a:bodyPr vert="horz" lIns="91426" tIns="45714" rIns="91426" bIns="45714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914400"/>
            <a:ext cx="7086600" cy="5715000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4" r:id="rId5"/>
    <p:sldLayoutId id="2147483653" r:id="rId6"/>
    <p:sldLayoutId id="2147483651" r:id="rId7"/>
    <p:sldLayoutId id="2147483652" r:id="rId8"/>
    <p:sldLayoutId id="2147483656" r:id="rId9"/>
    <p:sldLayoutId id="2147483657" r:id="rId10"/>
    <p:sldLayoutId id="2147483666" r:id="rId11"/>
    <p:sldLayoutId id="214748368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txStyles>
    <p:titleStyle>
      <a:lvl1pPr algn="l" defTabSz="914262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219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1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3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x"/>
          <p:cNvSpPr/>
          <p:nvPr userDrawn="1"/>
        </p:nvSpPr>
        <p:spPr>
          <a:xfrm rot="10800000">
            <a:off x="1718938" y="0"/>
            <a:ext cx="18606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7" name="lg_box"/>
          <p:cNvSpPr/>
          <p:nvPr userDrawn="1"/>
        </p:nvSpPr>
        <p:spPr>
          <a:xfrm rot="10800000">
            <a:off x="1811968" y="-10"/>
            <a:ext cx="7332032" cy="6858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9" name="line"/>
          <p:cNvSpPr/>
          <p:nvPr userDrawn="1"/>
        </p:nvSpPr>
        <p:spPr>
          <a:xfrm rot="10800000">
            <a:off x="1783080" y="713567"/>
            <a:ext cx="7360920" cy="18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0" name="line"/>
          <p:cNvSpPr/>
          <p:nvPr userDrawn="1"/>
        </p:nvSpPr>
        <p:spPr>
          <a:xfrm>
            <a:off x="1762648" y="4779"/>
            <a:ext cx="182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1968" y="0"/>
            <a:ext cx="7332032" cy="715962"/>
          </a:xfrm>
          <a:prstGeom prst="rect">
            <a:avLst/>
          </a:prstGeom>
        </p:spPr>
        <p:txBody>
          <a:bodyPr vert="horz" lIns="91426" tIns="45714" rIns="91426" bIns="45714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914400"/>
            <a:ext cx="7086600" cy="5715000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iming>
    <p:tnLst>
      <p:par>
        <p:cTn id="1" dur="indefinite" restart="never" nodeType="tmRoot"/>
      </p:par>
    </p:tnLst>
  </p:timing>
  <p:txStyles>
    <p:titleStyle>
      <a:lvl1pPr algn="l" defTabSz="914262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219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1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3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1143000"/>
            <a:ext cx="6096000" cy="609600"/>
          </a:xfrm>
        </p:spPr>
        <p:txBody>
          <a:bodyPr/>
          <a:lstStyle/>
          <a:p>
            <a:r>
              <a:rPr lang="en-US" dirty="0" smtClean="0"/>
              <a:t>PREA Refresher Course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465849"/>
            <a:ext cx="8458200" cy="677151"/>
          </a:xfrm>
        </p:spPr>
        <p:txBody>
          <a:bodyPr/>
          <a:lstStyle/>
          <a:p>
            <a:r>
              <a:rPr lang="en-US" sz="4400" dirty="0" smtClean="0">
                <a:ln w="12700" cmpd="sng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16000" endPos="23000" dist="12700" dir="5400000" sy="-100000" algn="bl" rotWithShape="0"/>
                </a:effectLst>
              </a:rPr>
              <a:t>Prison Rape Elimination Act</a:t>
            </a:r>
            <a:endParaRPr lang="en-US" sz="4400" dirty="0">
              <a:ln w="12700" cmpd="sng">
                <a:noFill/>
              </a:ln>
              <a:effectLst>
                <a:reflection blurRad="6350" stA="16000" endPos="23000" dist="127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5891" y="381001"/>
            <a:ext cx="835709" cy="66651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0675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Vulnerable Residents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Someone </a:t>
            </a:r>
            <a:r>
              <a:rPr lang="en-US" sz="2400" dirty="0"/>
              <a:t>who </a:t>
            </a:r>
            <a:r>
              <a:rPr lang="en-US" sz="2400" dirty="0" smtClean="0"/>
              <a:t>seems </a:t>
            </a:r>
            <a:r>
              <a:rPr lang="en-US" sz="2400" dirty="0"/>
              <a:t>weak, or who </a:t>
            </a:r>
            <a:r>
              <a:rPr lang="en-US" sz="2400" dirty="0" smtClean="0"/>
              <a:t>is </a:t>
            </a:r>
            <a:r>
              <a:rPr lang="en-US" sz="2400" dirty="0"/>
              <a:t>not </a:t>
            </a:r>
            <a:r>
              <a:rPr lang="en-US" sz="2400" dirty="0" smtClean="0"/>
              <a:t>streetwise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People with mental illness or developmental disabilities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Those incarcerated for sexual violence against children or vulnerable adults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483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 Victims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Previous victims of sexual abuse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Those </a:t>
            </a:r>
            <a:r>
              <a:rPr lang="en-US" sz="2600" dirty="0" smtClean="0"/>
              <a:t>residents </a:t>
            </a:r>
            <a:r>
              <a:rPr lang="en-US" sz="2600" dirty="0"/>
              <a:t>disliked or are otherwise isolated from staff and other </a:t>
            </a:r>
            <a:r>
              <a:rPr lang="en-US" sz="2600" dirty="0" smtClean="0"/>
              <a:t>residents</a:t>
            </a: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Those </a:t>
            </a:r>
            <a:r>
              <a:rPr lang="en-US" sz="2600" dirty="0" smtClean="0"/>
              <a:t>residents </a:t>
            </a:r>
            <a:r>
              <a:rPr lang="en-US" sz="2600" dirty="0"/>
              <a:t>who are least likely to be believed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Reactions of Sexual Abuse Victims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47900" y="1460897"/>
            <a:ext cx="6324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Anxiety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Depression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Disbelief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Fear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Numbness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Guilt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Shame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65697"/>
            <a:ext cx="238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Sexual Harassment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90600"/>
            <a:ext cx="6324600" cy="51053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51F35"/>
                </a:solidFill>
              </a:rPr>
              <a:t>      </a:t>
            </a:r>
            <a:r>
              <a:rPr lang="en-US" sz="2400" dirty="0"/>
              <a:t>May precede sexual abuse and is used to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test a target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demean others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overtly or subtly intimidate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challenge new </a:t>
            </a:r>
            <a:r>
              <a:rPr lang="en-US" sz="2400" dirty="0" smtClean="0"/>
              <a:t>residents </a:t>
            </a:r>
            <a:r>
              <a:rPr lang="en-US" sz="2400" dirty="0"/>
              <a:t>or staff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threaten </a:t>
            </a:r>
            <a:r>
              <a:rPr lang="en-US" sz="2400" dirty="0" smtClean="0"/>
              <a:t>residents </a:t>
            </a:r>
            <a:r>
              <a:rPr lang="en-US" sz="2400" dirty="0"/>
              <a:t>or staff who are perceived to be weaker</a:t>
            </a:r>
          </a:p>
          <a:p>
            <a:r>
              <a:rPr lang="en-US" sz="2400" dirty="0"/>
              <a:t>      May be used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To move the alleged perpetrator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To retaliate against the alleged perpetrator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5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7962"/>
            <a:ext cx="7315200" cy="1362075"/>
          </a:xfrm>
        </p:spPr>
        <p:txBody>
          <a:bodyPr/>
          <a:lstStyle/>
          <a:p>
            <a:pPr algn="ctr"/>
            <a:r>
              <a:rPr lang="en-US" dirty="0" smtClean="0"/>
              <a:t>This is the end </a:t>
            </a:r>
            <a:r>
              <a:rPr lang="en-US" smtClean="0"/>
              <a:t>of the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828800" y="1891903"/>
            <a:ext cx="7315200" cy="307419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Sexual Abuse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3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 of Sexual Abuse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en-US" sz="2600" dirty="0"/>
              <a:t>Sexual abuse in custody…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Triggers</a:t>
            </a:r>
            <a:r>
              <a:rPr lang="en-US" sz="2600" dirty="0"/>
              <a:t> new mental illnesses and exacerbates existing ones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Spreads</a:t>
            </a:r>
            <a:r>
              <a:rPr lang="en-US" sz="2600" dirty="0"/>
              <a:t> infectious diseases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Increases</a:t>
            </a:r>
            <a:r>
              <a:rPr lang="en-US" sz="2600" dirty="0"/>
              <a:t> health and mental health care expenditures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3457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Sexual Abuse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990600"/>
            <a:ext cx="4191000" cy="55625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50000"/>
              </a:spcAft>
              <a:tabLst>
                <a:tab pos="457200" algn="l"/>
                <a:tab pos="6858000" algn="r"/>
              </a:tabLst>
              <a:defRPr/>
            </a:pPr>
            <a:r>
              <a:rPr lang="en-US" sz="2200" dirty="0"/>
              <a:t>Predators look for </a:t>
            </a:r>
            <a:r>
              <a:rPr lang="en-US" sz="2200" b="1" dirty="0"/>
              <a:t>means</a:t>
            </a:r>
            <a:r>
              <a:rPr lang="en-US" sz="2200" dirty="0"/>
              <a:t>, </a:t>
            </a:r>
            <a:r>
              <a:rPr lang="en-US" sz="2200" b="1" dirty="0"/>
              <a:t>opportunity</a:t>
            </a:r>
            <a:r>
              <a:rPr lang="en-US" sz="2200" dirty="0"/>
              <a:t>, and </a:t>
            </a:r>
            <a:r>
              <a:rPr lang="en-US" sz="2200" b="1" dirty="0"/>
              <a:t>vulnerability </a:t>
            </a:r>
            <a:r>
              <a:rPr lang="en-US" sz="2200" dirty="0" smtClean="0"/>
              <a:t>by selecting </a:t>
            </a:r>
            <a:r>
              <a:rPr lang="en-US" sz="2200" dirty="0"/>
              <a:t>targets…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spcAft>
                <a:spcPct val="50000"/>
              </a:spcAft>
              <a:buFont typeface="Arial" pitchFamily="34" charset="0"/>
              <a:buChar char="•"/>
              <a:tabLst>
                <a:tab pos="457200" algn="l"/>
                <a:tab pos="6858000" algn="r"/>
              </a:tabLst>
              <a:defRPr/>
            </a:pPr>
            <a:r>
              <a:rPr lang="en-US" sz="2200" dirty="0"/>
              <a:t>who are</a:t>
            </a:r>
            <a:r>
              <a:rPr lang="en-US" sz="2200" b="1" dirty="0"/>
              <a:t> least able to defend</a:t>
            </a:r>
            <a:r>
              <a:rPr lang="en-US" sz="2200" dirty="0"/>
              <a:t> themselves,</a:t>
            </a:r>
            <a:endParaRPr lang="en-US" sz="2200" b="1" dirty="0"/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spcAft>
                <a:spcPct val="50000"/>
              </a:spcAft>
              <a:buFont typeface="Arial" pitchFamily="34" charset="0"/>
              <a:buChar char="•"/>
              <a:tabLst>
                <a:tab pos="457200" algn="l"/>
                <a:tab pos="6858000" algn="r"/>
              </a:tabLst>
              <a:defRPr/>
            </a:pPr>
            <a:r>
              <a:rPr lang="en-US" sz="2200" dirty="0"/>
              <a:t>who may be</a:t>
            </a:r>
            <a:r>
              <a:rPr lang="en-US" sz="2200" b="1" dirty="0"/>
              <a:t> less believed</a:t>
            </a:r>
            <a:r>
              <a:rPr lang="en-US" sz="2200" dirty="0"/>
              <a:t> </a:t>
            </a:r>
            <a:r>
              <a:rPr lang="en-US" sz="2200" b="1" dirty="0"/>
              <a:t>or believable</a:t>
            </a:r>
            <a:r>
              <a:rPr lang="en-US" sz="2200" dirty="0"/>
              <a:t>, or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spcAft>
                <a:spcPct val="50000"/>
              </a:spcAft>
              <a:buFont typeface="Arial" pitchFamily="34" charset="0"/>
              <a:buChar char="•"/>
              <a:tabLst>
                <a:tab pos="457200" algn="l"/>
                <a:tab pos="6858000" algn="r"/>
              </a:tabLst>
              <a:defRPr/>
            </a:pPr>
            <a:r>
              <a:rPr lang="en-US" sz="2200" dirty="0"/>
              <a:t>who are</a:t>
            </a:r>
            <a:r>
              <a:rPr lang="en-US" sz="2200" b="1" dirty="0"/>
              <a:t> disliked</a:t>
            </a:r>
            <a:r>
              <a:rPr lang="en-US" sz="2200" dirty="0"/>
              <a:t> </a:t>
            </a:r>
            <a:r>
              <a:rPr lang="en-US" sz="2200" b="1" dirty="0"/>
              <a:t>or</a:t>
            </a:r>
            <a:r>
              <a:rPr lang="en-US" sz="2200" dirty="0"/>
              <a:t> </a:t>
            </a:r>
            <a:r>
              <a:rPr lang="en-US" sz="2200" b="1" dirty="0"/>
              <a:t>ostracized.</a:t>
            </a:r>
            <a:r>
              <a:rPr lang="en-US" sz="2200" dirty="0"/>
              <a:t> </a:t>
            </a:r>
          </a:p>
          <a:p>
            <a:pPr>
              <a:lnSpc>
                <a:spcPct val="150000"/>
              </a:lnSpc>
              <a:tabLst>
                <a:tab pos="457200" algn="l"/>
                <a:tab pos="6858000" algn="r"/>
              </a:tabLst>
              <a:defRPr/>
            </a:pPr>
            <a:r>
              <a:rPr lang="en-US" dirty="0"/>
              <a:t>		(</a:t>
            </a:r>
            <a:r>
              <a:rPr lang="en-US" dirty="0" err="1"/>
              <a:t>Dumond</a:t>
            </a:r>
            <a:r>
              <a:rPr lang="en-US" dirty="0"/>
              <a:t>, 2005)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96" y="1676400"/>
            <a:ext cx="22479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 Predators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90600"/>
            <a:ext cx="6324600" cy="47243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Likely to be 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Have been incarcerated for longer period of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Physically aggressive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Manipulative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Often members </a:t>
            </a:r>
            <a:r>
              <a:rPr lang="en-US" sz="2400" dirty="0"/>
              <a:t>of a security threat group or gang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947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Sexual Abuse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60000"/>
              </a:spcAft>
              <a:buFont typeface="Arial" charset="0"/>
              <a:buChar char="•"/>
              <a:defRPr/>
            </a:pPr>
            <a:r>
              <a:rPr lang="en-US" sz="2400" dirty="0"/>
              <a:t>In women’s and girl’s facilities, relationships and loyalty tend to be valued highly. Men’s and boy’s facility cultures </a:t>
            </a:r>
            <a:r>
              <a:rPr lang="en-US" sz="2400" dirty="0" smtClean="0"/>
              <a:t>can value </a:t>
            </a:r>
            <a:r>
              <a:rPr lang="en-US" sz="2400" dirty="0"/>
              <a:t>aggression and power.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60000"/>
              </a:spcAft>
              <a:buFont typeface="Arial" charset="0"/>
              <a:buChar char="•"/>
              <a:defRPr/>
            </a:pPr>
            <a:r>
              <a:rPr lang="en-US" sz="2400" dirty="0"/>
              <a:t>Some see sexual aggression as a way to assert their power and control over others.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60000"/>
              </a:spcAft>
              <a:buFont typeface="Arial" charset="0"/>
              <a:buChar char="•"/>
              <a:defRPr/>
            </a:pPr>
            <a:r>
              <a:rPr lang="en-US" sz="2400" dirty="0"/>
              <a:t>Being victimized and seeking help often are viewed as signs of weakness.</a:t>
            </a:r>
          </a:p>
        </p:txBody>
      </p:sp>
    </p:spTree>
    <p:extLst>
      <p:ext uri="{BB962C8B-B14F-4D97-AF65-F5344CB8AC3E}">
        <p14:creationId xmlns:p14="http://schemas.microsoft.com/office/powerpoint/2010/main" val="15582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Sexual Abuse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90600"/>
            <a:ext cx="6248400" cy="464819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Aggressors typically employ one of several methods to control victims: </a:t>
            </a:r>
          </a:p>
          <a:p>
            <a:pPr marL="723900" lvl="1" indent="-495300">
              <a:lnSpc>
                <a:spcPct val="150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AutoNum type="arabicPeriod"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Force (physical assaults or threats of harm)</a:t>
            </a:r>
          </a:p>
          <a:p>
            <a:pPr marL="723900" lvl="1" indent="-495300">
              <a:lnSpc>
                <a:spcPct val="150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AutoNum type="arabicPeriod"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Entrapment or blackmail (for example, requiring debts to be repaid with sex, protection)</a:t>
            </a:r>
          </a:p>
          <a:p>
            <a:pPr marL="723900" lvl="1" indent="-495300">
              <a:lnSpc>
                <a:spcPct val="15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AutoNum type="arabicPeriod"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Pressure tactics (persuasion, bribes, use of alcohol and drugs)</a:t>
            </a:r>
            <a:endParaRPr 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3400" indent="-533400" algn="ctr">
              <a:lnSpc>
                <a:spcPct val="15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Remember that coercion </a:t>
            </a:r>
            <a:r>
              <a:rPr lang="en-US" b="1" dirty="0">
                <a:latin typeface="Verdana" pitchFamily="34" charset="0"/>
                <a:ea typeface="Verdana" pitchFamily="34" charset="0"/>
                <a:cs typeface="Arial" charset="0"/>
              </a:rPr>
              <a:t>≠ consent</a:t>
            </a:r>
          </a:p>
        </p:txBody>
      </p:sp>
    </p:spTree>
    <p:extLst>
      <p:ext uri="{BB962C8B-B14F-4D97-AF65-F5344CB8AC3E}">
        <p14:creationId xmlns:p14="http://schemas.microsoft.com/office/powerpoint/2010/main" val="30167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Sexual Abuse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2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Anyone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can be at risk, but 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residents 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are more vulnerable if:</a:t>
            </a:r>
          </a:p>
          <a:p>
            <a:pPr marL="1085850" lvl="1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Young and inexperienced</a:t>
            </a:r>
            <a:r>
              <a:rPr 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First-time/new</a:t>
            </a: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confinement</a:t>
            </a:r>
            <a:endParaRPr 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Are not “tough” or “streetwise”</a:t>
            </a:r>
          </a:p>
          <a:p>
            <a:pPr marL="1085850" lvl="1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Have</a:t>
            </a:r>
            <a:r>
              <a:rPr 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mental illnesses</a:t>
            </a:r>
            <a:r>
              <a:rPr 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or</a:t>
            </a:r>
            <a:r>
              <a:rPr 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developmental disabilities</a:t>
            </a:r>
          </a:p>
          <a:p>
            <a:pPr marL="1085850" lvl="1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Incarcerated for sexual violence against children or vulnerable adults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Vulnerable Populations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600" dirty="0" smtClean="0"/>
              <a:t>Educating </a:t>
            </a:r>
            <a:r>
              <a:rPr lang="en-US" sz="2600" dirty="0"/>
              <a:t>ourselves about the characteristics of our population will greatly assist in preventing and detecting sexual abuse. </a:t>
            </a:r>
          </a:p>
          <a:p>
            <a:endParaRPr lang="en-US" sz="2600" dirty="0"/>
          </a:p>
          <a:p>
            <a:r>
              <a:rPr lang="en-US" sz="2600" dirty="0"/>
              <a:t>Staff should also know what characteristics make </a:t>
            </a:r>
            <a:r>
              <a:rPr lang="en-US" sz="2600" dirty="0" smtClean="0"/>
              <a:t>a resident more </a:t>
            </a:r>
            <a:r>
              <a:rPr lang="en-US" sz="2600" dirty="0"/>
              <a:t>vulnerable to abuse as well as what characteristics make </a:t>
            </a:r>
            <a:r>
              <a:rPr lang="en-US" sz="2600" dirty="0" smtClean="0"/>
              <a:t>a resident more </a:t>
            </a:r>
            <a:r>
              <a:rPr lang="en-US" sz="2600" dirty="0"/>
              <a:t>prone to predatory activity.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231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_in_Motion Animated Layout">
  <a:themeElements>
    <a:clrScheme name="Teamwork in Motion">
      <a:dk1>
        <a:sysClr val="windowText" lastClr="000000"/>
      </a:dk1>
      <a:lt1>
        <a:sysClr val="window" lastClr="FFFFFF"/>
      </a:lt1>
      <a:dk2>
        <a:srgbClr val="505050"/>
      </a:dk2>
      <a:lt2>
        <a:srgbClr val="DCE6FC"/>
      </a:lt2>
      <a:accent1>
        <a:srgbClr val="2B467D"/>
      </a:accent1>
      <a:accent2>
        <a:srgbClr val="7D392B"/>
      </a:accent2>
      <a:accent3>
        <a:srgbClr val="805F2B"/>
      </a:accent3>
      <a:accent4>
        <a:srgbClr val="E2CB42"/>
      </a:accent4>
      <a:accent5>
        <a:srgbClr val="4B4B4B"/>
      </a:accent5>
      <a:accent6>
        <a:srgbClr val="000000"/>
      </a:accent6>
      <a:hlink>
        <a:srgbClr val="BFBFBF"/>
      </a:hlink>
      <a:folHlink>
        <a:srgbClr val="595959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mwork_in_Motion  Still Layout">
  <a:themeElements>
    <a:clrScheme name="Teamwork in Motion">
      <a:dk1>
        <a:sysClr val="windowText" lastClr="000000"/>
      </a:dk1>
      <a:lt1>
        <a:sysClr val="window" lastClr="FFFFFF"/>
      </a:lt1>
      <a:dk2>
        <a:srgbClr val="505050"/>
      </a:dk2>
      <a:lt2>
        <a:srgbClr val="DCE6FC"/>
      </a:lt2>
      <a:accent1>
        <a:srgbClr val="2B467D"/>
      </a:accent1>
      <a:accent2>
        <a:srgbClr val="7D392B"/>
      </a:accent2>
      <a:accent3>
        <a:srgbClr val="805F2B"/>
      </a:accent3>
      <a:accent4>
        <a:srgbClr val="E2CB42"/>
      </a:accent4>
      <a:accent5>
        <a:srgbClr val="4B4B4B"/>
      </a:accent5>
      <a:accent6>
        <a:srgbClr val="000000"/>
      </a:accent6>
      <a:hlink>
        <a:srgbClr val="BFBFBF"/>
      </a:hlink>
      <a:folHlink>
        <a:srgbClr val="595959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8970</TotalTime>
  <Words>451</Words>
  <Application>Microsoft Office PowerPoint</Application>
  <PresentationFormat>On-screen Show (4:3)</PresentationFormat>
  <Paragraphs>82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Heavy</vt:lpstr>
      <vt:lpstr>Verdana</vt:lpstr>
      <vt:lpstr>Wingdings</vt:lpstr>
      <vt:lpstr>Teamwork_in_Motion Animated Layout</vt:lpstr>
      <vt:lpstr>Teamwork_in_Motion  Still Layout</vt:lpstr>
      <vt:lpstr>Prison Rape Elimination Act</vt:lpstr>
      <vt:lpstr>PowerPoint Presentation</vt:lpstr>
      <vt:lpstr>Consequences of Sexual Abuse</vt:lpstr>
      <vt:lpstr>Dynamics of Sexual Abuse</vt:lpstr>
      <vt:lpstr>Resident Predators</vt:lpstr>
      <vt:lpstr>Dynamics of Sexual Abuse</vt:lpstr>
      <vt:lpstr>Dynamics of Sexual Abuse</vt:lpstr>
      <vt:lpstr>Dynamics of Sexual Abuse</vt:lpstr>
      <vt:lpstr>Vulnerable Populations</vt:lpstr>
      <vt:lpstr>Vulnerable Residents</vt:lpstr>
      <vt:lpstr>Resident Victims</vt:lpstr>
      <vt:lpstr>Common Reactions of Sexual Abuse Victims</vt:lpstr>
      <vt:lpstr>Dynamics of Sexual Harassment</vt:lpstr>
      <vt:lpstr>This is the end of the section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Caleb Asbridge</cp:lastModifiedBy>
  <cp:revision>271</cp:revision>
  <cp:lastPrinted>2014-01-15T11:49:08Z</cp:lastPrinted>
  <dcterms:created xsi:type="dcterms:W3CDTF">2010-10-20T20:28:13Z</dcterms:created>
  <dcterms:modified xsi:type="dcterms:W3CDTF">2014-08-13T21:02:03Z</dcterms:modified>
</cp:coreProperties>
</file>