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56" r:id="rId3"/>
    <p:sldId id="411" r:id="rId4"/>
    <p:sldId id="392" r:id="rId5"/>
    <p:sldId id="395" r:id="rId6"/>
    <p:sldId id="396" r:id="rId7"/>
    <p:sldId id="397" r:id="rId8"/>
    <p:sldId id="398" r:id="rId9"/>
    <p:sldId id="399" r:id="rId10"/>
    <p:sldId id="412" r:id="rId11"/>
  </p:sldIdLst>
  <p:sldSz cx="9144000" cy="6858000" type="screen4x3"/>
  <p:notesSz cx="7315200" cy="9601200"/>
  <p:defaultTextStyle>
    <a:defPPr>
      <a:defRPr lang="en-US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eb Asbridge" initials="CA" lastIdx="2" clrIdx="0">
    <p:extLst>
      <p:ext uri="{19B8F6BF-5375-455C-9EA6-DF929625EA0E}">
        <p15:presenceInfo xmlns:p15="http://schemas.microsoft.com/office/powerpoint/2012/main" userId="eaff3b3c5068b5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4673"/>
    <a:srgbClr val="67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2569" autoAdjust="0"/>
  </p:normalViewPr>
  <p:slideViewPr>
    <p:cSldViewPr>
      <p:cViewPr varScale="1">
        <p:scale>
          <a:sx n="84" d="100"/>
          <a:sy n="84" d="100"/>
        </p:scale>
        <p:origin x="21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90"/>
    </p:cViewPr>
  </p:sorterViewPr>
  <p:notesViewPr>
    <p:cSldViewPr>
      <p:cViewPr varScale="1">
        <p:scale>
          <a:sx n="70" d="100"/>
          <a:sy n="70" d="100"/>
        </p:scale>
        <p:origin x="314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6149-2C69-4F1C-9517-F65DE29EFA87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CEA-F7C7-4664-86C9-C6C22944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9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1138B-2377-491E-9E58-FECDF0D0D97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010EEC-3170-446D-8292-F17AAE4AC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8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5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x"/>
          <p:cNvSpPr/>
          <p:nvPr userDrawn="1"/>
        </p:nvSpPr>
        <p:spPr>
          <a:xfrm rot="10800000">
            <a:off x="0" y="1066801"/>
            <a:ext cx="9144000" cy="627063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2049"/>
            <a:ext cx="8458200" cy="67715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box"/>
          <p:cNvSpPr/>
          <p:nvPr userDrawn="1"/>
        </p:nvSpPr>
        <p:spPr>
          <a:xfrm rot="10800000">
            <a:off x="0" y="1070360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4" name="help_the_team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9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324600" cy="715962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4076700" cy="52997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6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8/13/2014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Developed by The Moss Group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670091"/>
            <a:ext cx="7696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4" y="-4822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x"/>
          <p:cNvSpPr/>
          <p:nvPr userDrawn="1"/>
        </p:nvSpPr>
        <p:spPr>
          <a:xfrm rot="10800000">
            <a:off x="0" y="1066801"/>
            <a:ext cx="9144000" cy="627063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2049"/>
            <a:ext cx="8458200" cy="67715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box"/>
          <p:cNvSpPr/>
          <p:nvPr userDrawn="1"/>
        </p:nvSpPr>
        <p:spPr>
          <a:xfrm rot="10800000">
            <a:off x="0" y="1070360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1"/>
            <a:ext cx="6324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9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3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4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5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6858000" cy="7159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40" indent="-231740">
              <a:buFont typeface="Arial" pitchFamily="34" charset="0"/>
              <a:buChar char="•"/>
              <a:defRPr sz="2400"/>
            </a:lvl1pPr>
            <a:lvl2pPr marL="457130" indent="-231740">
              <a:buFont typeface="Arial" pitchFamily="34" charset="0"/>
              <a:buChar char="•"/>
              <a:defRPr/>
            </a:lvl2pPr>
            <a:lvl3pPr marL="855534" indent="-231740">
              <a:buFont typeface="Arial" pitchFamily="34" charset="0"/>
              <a:buChar char="•"/>
              <a:defRPr sz="1800"/>
            </a:lvl3pPr>
            <a:lvl4pPr marL="1146002" indent="-231740">
              <a:buFont typeface="Arial" pitchFamily="34" charset="0"/>
              <a:buChar char="•"/>
              <a:tabLst/>
              <a:defRPr sz="1600"/>
            </a:lvl4pPr>
            <a:lvl5pPr marL="1487263" indent="-231740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14800" y="9906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114800" y="18288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14800" y="26670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114800" y="35052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-30162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763713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6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426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8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1"/>
            <a:ext cx="6324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6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9924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2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7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32766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934936" y="1600200"/>
            <a:ext cx="3551464" cy="2362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943600" y="32766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16336" y="1600200"/>
            <a:ext cx="3551464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098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434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209801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43401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2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6858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04887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990600"/>
            <a:ext cx="1981200" cy="4095749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54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324600" cy="715962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4076700" cy="52997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amwork_in_motion_slide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  <p:sp>
        <p:nvSpPr>
          <p:cNvPr id="12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3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4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5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6858000" cy="7159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40" indent="-231740">
              <a:buFont typeface="Arial" pitchFamily="34" charset="0"/>
              <a:buChar char="•"/>
              <a:defRPr sz="2400"/>
            </a:lvl1pPr>
            <a:lvl2pPr marL="457130" indent="-231740">
              <a:buFont typeface="Arial" pitchFamily="34" charset="0"/>
              <a:buChar char="•"/>
              <a:defRPr/>
            </a:lvl2pPr>
            <a:lvl3pPr marL="855534" indent="-231740">
              <a:buFont typeface="Arial" pitchFamily="34" charset="0"/>
              <a:buChar char="•"/>
              <a:defRPr sz="1800"/>
            </a:lvl3pPr>
            <a:lvl4pPr marL="1146002" indent="-231740">
              <a:buFont typeface="Arial" pitchFamily="34" charset="0"/>
              <a:buChar char="•"/>
              <a:tabLst/>
              <a:defRPr sz="1600"/>
            </a:lvl4pPr>
            <a:lvl5pPr marL="1487263" indent="-231740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5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763713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6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426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0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9924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6858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04887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990600"/>
            <a:ext cx="1981200" cy="4095749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4" name="teamwork_in_motion_slide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  <p:sp>
        <p:nvSpPr>
          <p:cNvPr id="7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9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0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1968" y="0"/>
            <a:ext cx="7332032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70866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4" r:id="rId5"/>
    <p:sldLayoutId id="2147483653" r:id="rId6"/>
    <p:sldLayoutId id="2147483651" r:id="rId7"/>
    <p:sldLayoutId id="2147483652" r:id="rId8"/>
    <p:sldLayoutId id="2147483656" r:id="rId9"/>
    <p:sldLayoutId id="2147483657" r:id="rId10"/>
    <p:sldLayoutId id="2147483666" r:id="rId11"/>
    <p:sldLayoutId id="21474836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txStyles>
    <p:titleStyle>
      <a:lvl1pPr algn="l" defTabSz="91426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7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9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0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1968" y="0"/>
            <a:ext cx="7332032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70866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l" defTabSz="91426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096000" cy="609600"/>
          </a:xfrm>
        </p:spPr>
        <p:txBody>
          <a:bodyPr/>
          <a:lstStyle/>
          <a:p>
            <a:r>
              <a:rPr lang="en-US" dirty="0" smtClean="0"/>
              <a:t>PREA Refresher Course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465849"/>
            <a:ext cx="8458200" cy="677151"/>
          </a:xfrm>
        </p:spPr>
        <p:txBody>
          <a:bodyPr/>
          <a:lstStyle/>
          <a:p>
            <a:r>
              <a:rPr lang="en-US" sz="4400" dirty="0" smtClean="0">
                <a:ln w="12700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16000" endPos="23000" dist="12700" dir="5400000" sy="-100000" algn="bl" rotWithShape="0"/>
                </a:effectLst>
              </a:rPr>
              <a:t>Prison Rape Elimination Act</a:t>
            </a:r>
            <a:endParaRPr lang="en-US" sz="4400" dirty="0">
              <a:ln w="12700" cmpd="sng">
                <a:noFill/>
              </a:ln>
              <a:effectLst>
                <a:reflection blurRad="6350" stA="16000" endPos="23000" dist="127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891" y="381001"/>
            <a:ext cx="835709" cy="6665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75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0" y="1891903"/>
            <a:ext cx="7315200" cy="307419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0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Neurobiology of Trauma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6400800" cy="5257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Trauma has been proven to have significant and very real effects on the victims and their brain functioning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Disrupts the stress-hormone system that is regulated by the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Stays “stuck” in the brain’s subconscious (limbic system, brain stem, </a:t>
            </a:r>
            <a:r>
              <a:rPr lang="en-US" sz="2400" dirty="0" smtClean="0"/>
              <a:t>etc.) </a:t>
            </a:r>
            <a:r>
              <a:rPr lang="en-US" sz="2400" dirty="0"/>
              <a:t>where they are inaccessible by the conscious areas (frontal lobe,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result in Post Traumatic Stress </a:t>
            </a:r>
            <a:r>
              <a:rPr lang="en-US" sz="2400" dirty="0" smtClean="0"/>
              <a:t>Disorder (PTSD)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and the Brain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0"/>
            <a:ext cx="6629400" cy="53339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The occurrence of traumatic events such as:</a:t>
            </a:r>
          </a:p>
          <a:p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childhood abuse or </a:t>
            </a:r>
            <a:r>
              <a:rPr lang="en-US" sz="2600" dirty="0" smtClean="0"/>
              <a:t>neglect,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witnessing a violent </a:t>
            </a:r>
            <a:r>
              <a:rPr lang="en-US" sz="2600" dirty="0" smtClean="0"/>
              <a:t>event,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 sudden death of someone close to </a:t>
            </a:r>
            <a:r>
              <a:rPr lang="en-US" sz="2600" dirty="0" smtClean="0"/>
              <a:t>you,</a:t>
            </a:r>
            <a:endParaRPr lang="en-US" sz="2600" dirty="0"/>
          </a:p>
          <a:p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. . . can </a:t>
            </a:r>
            <a:r>
              <a:rPr lang="en-US" sz="2600" dirty="0"/>
              <a:t>have lasting effects on areas of the brain involved in memory and emotion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35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Neurobiology of Trauma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935" y="1219200"/>
            <a:ext cx="675292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a Youth’s Brain and Behaviors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Substance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Amnesia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Dissociation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Eating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Suicidality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Core Beliefs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Agitation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Avoidance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Problems sleeping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Flashbacks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Nightmares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Hypervigilance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0"/>
            <a:ext cx="64008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r>
              <a:rPr lang="en-US" sz="2600" b="1" dirty="0" smtClean="0"/>
              <a:t>Trauma interferes with cognitive functioning: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i="1" dirty="0" smtClean="0"/>
              <a:t>Thought processing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i="1" dirty="0" smtClean="0"/>
              <a:t>Concentration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i="1" dirty="0" smtClean="0"/>
              <a:t>Memory and specific recall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i="1" dirty="0" smtClean="0"/>
              <a:t>Realistic assessment of own situation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i="1" dirty="0" smtClean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849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3581400" cy="5029199"/>
          </a:xfrm>
        </p:spPr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Trauma affects the resident’s ability to cooperate and interact with others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2250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7962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This is the end </a:t>
            </a:r>
            <a:r>
              <a:rPr lang="en-US" smtClean="0"/>
              <a:t>of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_in_Motion Animated Layout">
  <a:themeElements>
    <a:clrScheme name="Teamwork in Motion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B467D"/>
      </a:accent1>
      <a:accent2>
        <a:srgbClr val="7D392B"/>
      </a:accent2>
      <a:accent3>
        <a:srgbClr val="805F2B"/>
      </a:accent3>
      <a:accent4>
        <a:srgbClr val="E2CB42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work_in_Motion  Still Layout">
  <a:themeElements>
    <a:clrScheme name="Teamwork in Motion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B467D"/>
      </a:accent1>
      <a:accent2>
        <a:srgbClr val="7D392B"/>
      </a:accent2>
      <a:accent3>
        <a:srgbClr val="805F2B"/>
      </a:accent3>
      <a:accent4>
        <a:srgbClr val="E2CB42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8906</TotalTime>
  <Words>206</Words>
  <Application>Microsoft Office PowerPoint</Application>
  <PresentationFormat>On-screen Show (4:3)</PresentationFormat>
  <Paragraphs>47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Heavy</vt:lpstr>
      <vt:lpstr>Wingdings</vt:lpstr>
      <vt:lpstr>Teamwork_in_Motion Animated Layout</vt:lpstr>
      <vt:lpstr>Teamwork_in_Motion  Still Layout</vt:lpstr>
      <vt:lpstr>Prison Rape Elimination Act</vt:lpstr>
      <vt:lpstr>PowerPoint Presentation</vt:lpstr>
      <vt:lpstr>Neurobiology of Trauma</vt:lpstr>
      <vt:lpstr>Trauma and the Brain</vt:lpstr>
      <vt:lpstr>Neurobiology of Trauma</vt:lpstr>
      <vt:lpstr>Effects on a Youth’s Brain and Behaviors</vt:lpstr>
      <vt:lpstr>Effects on Resident Behaviors</vt:lpstr>
      <vt:lpstr>Effects on Resident Behaviors</vt:lpstr>
      <vt:lpstr>This is the end of the section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Caleb Asbridge</cp:lastModifiedBy>
  <cp:revision>267</cp:revision>
  <cp:lastPrinted>2014-01-15T11:49:08Z</cp:lastPrinted>
  <dcterms:created xsi:type="dcterms:W3CDTF">2010-10-20T20:28:13Z</dcterms:created>
  <dcterms:modified xsi:type="dcterms:W3CDTF">2014-08-13T21:12:17Z</dcterms:modified>
</cp:coreProperties>
</file>