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9"/>
  </p:notesMasterIdLst>
  <p:handoutMasterIdLst>
    <p:handoutMasterId r:id="rId20"/>
  </p:handoutMasterIdLst>
  <p:sldIdLst>
    <p:sldId id="256" r:id="rId3"/>
    <p:sldId id="452" r:id="rId4"/>
    <p:sldId id="411" r:id="rId5"/>
    <p:sldId id="412" r:id="rId6"/>
    <p:sldId id="413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8" r:id="rId17"/>
    <p:sldId id="453" r:id="rId18"/>
  </p:sldIdLst>
  <p:sldSz cx="9144000" cy="6858000" type="screen4x3"/>
  <p:notesSz cx="7315200" cy="9601200"/>
  <p:defaultTextStyle>
    <a:defPPr>
      <a:defRPr lang="en-US"/>
    </a:defPPr>
    <a:lvl1pPr marL="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2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3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4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15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46" algn="l" defTabSz="9142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leb Asbridge" initials="CA" lastIdx="2" clrIdx="0">
    <p:extLst>
      <p:ext uri="{19B8F6BF-5375-455C-9EA6-DF929625EA0E}">
        <p15:presenceInfo xmlns:p15="http://schemas.microsoft.com/office/powerpoint/2012/main" userId="eaff3b3c5068b5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4673"/>
    <a:srgbClr val="67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2569" autoAdjust="0"/>
  </p:normalViewPr>
  <p:slideViewPr>
    <p:cSldViewPr>
      <p:cViewPr varScale="1">
        <p:scale>
          <a:sx n="54" d="100"/>
          <a:sy n="54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90"/>
    </p:cViewPr>
  </p:sorterViewPr>
  <p:notesViewPr>
    <p:cSldViewPr>
      <p:cViewPr varScale="1">
        <p:scale>
          <a:sx n="70" d="100"/>
          <a:sy n="70" d="100"/>
        </p:scale>
        <p:origin x="3144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36149-2C69-4F1C-9517-F65DE29EFA87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78CEA-F7C7-4664-86C9-C6C229440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9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621138B-2377-491E-9E58-FECDF0D0D976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8010EEC-3170-446D-8292-F17AAE4AC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1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7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25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9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7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0EEC-3170-446D-8292-F17AAE4ACF1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6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x"/>
          <p:cNvSpPr/>
          <p:nvPr userDrawn="1"/>
        </p:nvSpPr>
        <p:spPr>
          <a:xfrm rot="10800000">
            <a:off x="0" y="1066801"/>
            <a:ext cx="9144000" cy="627063"/>
          </a:xfrm>
          <a:prstGeom prst="rect">
            <a:avLst/>
          </a:prstGeom>
          <a:gradFill flip="none" rotWithShape="1">
            <a:gsLst>
              <a:gs pos="69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096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2049"/>
            <a:ext cx="8458200" cy="677151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box"/>
          <p:cNvSpPr/>
          <p:nvPr userDrawn="1"/>
        </p:nvSpPr>
        <p:spPr>
          <a:xfrm rot="10800000">
            <a:off x="0" y="1070360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pic>
        <p:nvPicPr>
          <p:cNvPr id="4" name="help_the_team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3" indent="0">
              <a:buNone/>
              <a:defRPr sz="2000"/>
            </a:lvl5pPr>
            <a:lvl6pPr marL="2285654" indent="0">
              <a:buNone/>
              <a:defRPr sz="2000"/>
            </a:lvl6pPr>
            <a:lvl7pPr marL="2742784" indent="0">
              <a:buNone/>
              <a:defRPr sz="2000"/>
            </a:lvl7pPr>
            <a:lvl8pPr marL="3199915" indent="0">
              <a:buNone/>
              <a:defRPr sz="2000"/>
            </a:lvl8pPr>
            <a:lvl9pPr marL="36570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35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96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act Us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1"/>
            <a:ext cx="6324600" cy="715962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066800"/>
            <a:ext cx="4076700" cy="52997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32766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96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43707-D22F-4204-A7C8-4F8185DDA1A8}" type="datetime1">
              <a:rPr lang="en-US" smtClean="0"/>
              <a:t>8/18/2014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Developed by The Moss Group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670091"/>
            <a:ext cx="76962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4" y="-4822"/>
            <a:ext cx="6553202" cy="525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5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x"/>
          <p:cNvSpPr/>
          <p:nvPr userDrawn="1"/>
        </p:nvSpPr>
        <p:spPr>
          <a:xfrm rot="10800000">
            <a:off x="0" y="1066801"/>
            <a:ext cx="9144000" cy="627063"/>
          </a:xfrm>
          <a:prstGeom prst="rect">
            <a:avLst/>
          </a:prstGeom>
          <a:gradFill flip="none" rotWithShape="1">
            <a:gsLst>
              <a:gs pos="69000">
                <a:schemeClr val="accent1">
                  <a:lumMod val="90000"/>
                  <a:lumOff val="1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143000"/>
            <a:ext cx="60960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42049"/>
            <a:ext cx="8458200" cy="677151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box"/>
          <p:cNvSpPr/>
          <p:nvPr userDrawn="1"/>
        </p:nvSpPr>
        <p:spPr>
          <a:xfrm rot="10800000">
            <a:off x="0" y="1070360"/>
            <a:ext cx="914400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1"/>
            <a:ext cx="6324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9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3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4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5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s - Cli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6858000" cy="71596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8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40" indent="-231740">
              <a:buFont typeface="Arial" pitchFamily="34" charset="0"/>
              <a:buChar char="•"/>
              <a:defRPr sz="2400"/>
            </a:lvl1pPr>
            <a:lvl2pPr marL="457130" indent="-231740">
              <a:buFont typeface="Arial" pitchFamily="34" charset="0"/>
              <a:buChar char="•"/>
              <a:defRPr/>
            </a:lvl2pPr>
            <a:lvl3pPr marL="855534" indent="-231740">
              <a:buFont typeface="Arial" pitchFamily="34" charset="0"/>
              <a:buChar char="•"/>
              <a:defRPr sz="1800"/>
            </a:lvl3pPr>
            <a:lvl4pPr marL="1146002" indent="-231740">
              <a:buFont typeface="Arial" pitchFamily="34" charset="0"/>
              <a:buChar char="•"/>
              <a:tabLst/>
              <a:defRPr sz="1600"/>
            </a:lvl4pPr>
            <a:lvl5pPr marL="1487263" indent="-231740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2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114800" y="9906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114800" y="18288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114800" y="26670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114800" y="3505200"/>
            <a:ext cx="4191000" cy="838200"/>
          </a:xfrm>
        </p:spPr>
        <p:txBody>
          <a:bodyPr anchor="ctr">
            <a:normAutofit/>
          </a:bodyPr>
          <a:lstStyle>
            <a:lvl1pPr marL="57141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-30162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04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668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763713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9426" y="1055688"/>
            <a:ext cx="2898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9426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8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1"/>
            <a:ext cx="63246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76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09924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676400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2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7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3276600"/>
            <a:ext cx="2667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934936" y="1600200"/>
            <a:ext cx="3551464" cy="2362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943600" y="3276600"/>
            <a:ext cx="2667000" cy="243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16336" y="1600200"/>
            <a:ext cx="3551464" cy="2438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6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09801" y="1189038"/>
            <a:ext cx="2057399" cy="2544763"/>
          </a:xfrm>
        </p:spPr>
        <p:txBody>
          <a:bodyPr lIns="274278" tIns="0" rIns="182852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343401" y="1189038"/>
            <a:ext cx="2057399" cy="2544763"/>
          </a:xfrm>
        </p:spPr>
        <p:txBody>
          <a:bodyPr lIns="274278" tIns="0" rIns="182852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77001" y="1189038"/>
            <a:ext cx="2057399" cy="2544763"/>
          </a:xfrm>
        </p:spPr>
        <p:txBody>
          <a:bodyPr lIns="274278" tIns="0" rIns="182852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209801" y="32004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343401" y="32004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477002" y="3200400"/>
            <a:ext cx="2057399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21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77000" cy="6858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04887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990600"/>
            <a:ext cx="1981200" cy="4095749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54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2" indent="0">
              <a:buNone/>
              <a:defRPr sz="2400"/>
            </a:lvl3pPr>
            <a:lvl4pPr marL="1371392" indent="0">
              <a:buNone/>
              <a:defRPr sz="2000"/>
            </a:lvl4pPr>
            <a:lvl5pPr marL="1828523" indent="0">
              <a:buNone/>
              <a:defRPr sz="2000"/>
            </a:lvl5pPr>
            <a:lvl6pPr marL="2285654" indent="0">
              <a:buNone/>
              <a:defRPr sz="2000"/>
            </a:lvl6pPr>
            <a:lvl7pPr marL="2742784" indent="0">
              <a:buNone/>
              <a:defRPr sz="2000"/>
            </a:lvl7pPr>
            <a:lvl8pPr marL="3199915" indent="0">
              <a:buNone/>
              <a:defRPr sz="2000"/>
            </a:lvl8pPr>
            <a:lvl9pPr marL="36570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35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1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act Us">
    <p:bg>
      <p:bgPr>
        <a:gradFill>
          <a:gsLst>
            <a:gs pos="0">
              <a:schemeClr val="accent1">
                <a:lumMod val="50000"/>
              </a:schemeClr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1"/>
            <a:ext cx="6324600" cy="715962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066800"/>
            <a:ext cx="4076700" cy="529971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47800"/>
            <a:ext cx="32766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amwork_in_motion_slide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  <p:sp>
        <p:nvSpPr>
          <p:cNvPr id="12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3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4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5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1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lements - Clip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6858000" cy="71596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8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40" indent="-231740">
              <a:buFont typeface="Arial" pitchFamily="34" charset="0"/>
              <a:buChar char="•"/>
              <a:defRPr sz="2400"/>
            </a:lvl1pPr>
            <a:lvl2pPr marL="457130" indent="-231740">
              <a:buFont typeface="Arial" pitchFamily="34" charset="0"/>
              <a:buChar char="•"/>
              <a:defRPr/>
            </a:lvl2pPr>
            <a:lvl3pPr marL="855534" indent="-231740">
              <a:buFont typeface="Arial" pitchFamily="34" charset="0"/>
              <a:buChar char="•"/>
              <a:defRPr sz="1800"/>
            </a:lvl3pPr>
            <a:lvl4pPr marL="1146002" indent="-231740">
              <a:buFont typeface="Arial" pitchFamily="34" charset="0"/>
              <a:buChar char="•"/>
              <a:tabLst/>
              <a:defRPr sz="1600"/>
            </a:lvl4pPr>
            <a:lvl5pPr marL="1487263" indent="-231740">
              <a:buFont typeface="Arial" pitchFamily="34" charset="0"/>
              <a:buChar char="•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95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066800"/>
            <a:ext cx="3200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763713"/>
            <a:ext cx="3200400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9426" y="1055688"/>
            <a:ext cx="2898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130" indent="0">
              <a:buNone/>
              <a:defRPr sz="2000" b="1"/>
            </a:lvl2pPr>
            <a:lvl3pPr marL="914262" indent="0">
              <a:buNone/>
              <a:defRPr sz="1800" b="1"/>
            </a:lvl3pPr>
            <a:lvl4pPr marL="1371392" indent="0">
              <a:buNone/>
              <a:defRPr sz="1600" b="1"/>
            </a:lvl4pPr>
            <a:lvl5pPr marL="1828523" indent="0">
              <a:buNone/>
              <a:defRPr sz="1600" b="1"/>
            </a:lvl5pPr>
            <a:lvl6pPr marL="2285654" indent="0">
              <a:buNone/>
              <a:defRPr sz="1600" b="1"/>
            </a:lvl6pPr>
            <a:lvl7pPr marL="2742784" indent="0">
              <a:buNone/>
              <a:defRPr sz="1600" b="1"/>
            </a:lvl7pPr>
            <a:lvl8pPr marL="3199915" indent="0">
              <a:buNone/>
              <a:defRPr sz="1600" b="1"/>
            </a:lvl8pPr>
            <a:lvl9pPr marL="365704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9426" y="1752600"/>
            <a:ext cx="2898775" cy="44084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09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09924"/>
            <a:ext cx="57515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676400"/>
            <a:ext cx="5751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8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3048000" cy="396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6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477000" cy="6858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004887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9800" y="990600"/>
            <a:ext cx="1981200" cy="4095749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2" indent="0">
              <a:buNone/>
              <a:defRPr sz="1000"/>
            </a:lvl3pPr>
            <a:lvl4pPr marL="1371392" indent="0">
              <a:buNone/>
              <a:defRPr sz="900"/>
            </a:lvl4pPr>
            <a:lvl5pPr marL="1828523" indent="0">
              <a:buNone/>
              <a:defRPr sz="900"/>
            </a:lvl5pPr>
            <a:lvl6pPr marL="2285654" indent="0">
              <a:buNone/>
              <a:defRPr sz="900"/>
            </a:lvl6pPr>
            <a:lvl7pPr marL="2742784" indent="0">
              <a:buNone/>
              <a:defRPr sz="900"/>
            </a:lvl7pPr>
            <a:lvl8pPr marL="3199915" indent="0">
              <a:buNone/>
              <a:defRPr sz="900"/>
            </a:lvl8pPr>
            <a:lvl9pPr marL="36570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21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ideo" Target="../media/media1.wm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media" Target="../media/media1.wm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pic>
        <p:nvPicPr>
          <p:cNvPr id="4" name="teamwork_in_motion_slide.mov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  <p:sp>
        <p:nvSpPr>
          <p:cNvPr id="7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9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0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1968" y="0"/>
            <a:ext cx="7332032" cy="71596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914400"/>
            <a:ext cx="7086600" cy="57150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4" r:id="rId5"/>
    <p:sldLayoutId id="2147483653" r:id="rId6"/>
    <p:sldLayoutId id="2147483651" r:id="rId7"/>
    <p:sldLayoutId id="2147483652" r:id="rId8"/>
    <p:sldLayoutId id="2147483656" r:id="rId9"/>
    <p:sldLayoutId id="2147483657" r:id="rId10"/>
    <p:sldLayoutId id="2147483666" r:id="rId11"/>
    <p:sldLayoutId id="214748368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  <p:txStyles>
    <p:titleStyle>
      <a:lvl1pPr algn="l" defTabSz="914262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219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1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x"/>
          <p:cNvSpPr/>
          <p:nvPr userDrawn="1"/>
        </p:nvSpPr>
        <p:spPr>
          <a:xfrm rot="10800000">
            <a:off x="1718938" y="0"/>
            <a:ext cx="18606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0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7" name="lg_box"/>
          <p:cNvSpPr/>
          <p:nvPr userDrawn="1"/>
        </p:nvSpPr>
        <p:spPr>
          <a:xfrm rot="10800000">
            <a:off x="1811968" y="-10"/>
            <a:ext cx="7332032" cy="6858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55000"/>
                </a:schemeClr>
              </a:gs>
            </a:gsLst>
            <a:lin ang="5400000" scaled="0"/>
            <a:tileRect/>
          </a:gra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9" name="line"/>
          <p:cNvSpPr/>
          <p:nvPr userDrawn="1"/>
        </p:nvSpPr>
        <p:spPr>
          <a:xfrm rot="10800000">
            <a:off x="1783080" y="713567"/>
            <a:ext cx="7360920" cy="18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10" name="line"/>
          <p:cNvSpPr/>
          <p:nvPr userDrawn="1"/>
        </p:nvSpPr>
        <p:spPr>
          <a:xfrm>
            <a:off x="1762648" y="4779"/>
            <a:ext cx="1828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4" rIns="91426" bIns="45714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1968" y="0"/>
            <a:ext cx="7332032" cy="715962"/>
          </a:xfrm>
          <a:prstGeom prst="rect">
            <a:avLst/>
          </a:prstGeom>
        </p:spPr>
        <p:txBody>
          <a:bodyPr vert="horz" lIns="91426" tIns="45714" rIns="91426" bIns="45714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914400"/>
            <a:ext cx="7086600" cy="5715000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iming>
    <p:tnLst>
      <p:par>
        <p:cTn id="1" dur="indefinite" restart="never" nodeType="tmRoot"/>
      </p:par>
    </p:tnLst>
  </p:timing>
  <p:txStyles>
    <p:titleStyle>
      <a:lvl1pPr algn="l" defTabSz="914262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262" rtl="0" eaLnBrk="1" latinLnBrk="0" hangingPunct="1">
        <a:spcBef>
          <a:spcPct val="20000"/>
        </a:spcBef>
        <a:buFontTx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219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0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1" indent="-228566" algn="l" defTabSz="91426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2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3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4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15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46" algn="l" defTabSz="9142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6096000" cy="609600"/>
          </a:xfrm>
        </p:spPr>
        <p:txBody>
          <a:bodyPr/>
          <a:lstStyle/>
          <a:p>
            <a:r>
              <a:rPr lang="en-US" dirty="0" smtClean="0"/>
              <a:t>PREA Refresher Course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465849"/>
            <a:ext cx="8458200" cy="677151"/>
          </a:xfrm>
        </p:spPr>
        <p:txBody>
          <a:bodyPr/>
          <a:lstStyle/>
          <a:p>
            <a:r>
              <a:rPr lang="en-US" sz="4400" dirty="0" smtClean="0">
                <a:ln w="12700" cmpd="sng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16000" endPos="23000" dist="12700" dir="5400000" sy="-100000" algn="bl" rotWithShape="0"/>
                </a:effectLst>
              </a:rPr>
              <a:t>Prison Rape Elimination Act</a:t>
            </a:r>
            <a:endParaRPr lang="en-US" sz="4400" dirty="0">
              <a:ln w="12700" cmpd="sng">
                <a:noFill/>
              </a:ln>
              <a:effectLst>
                <a:reflection blurRad="6350" stA="16000" endPos="23000" dist="12700" dir="5400000" sy="-100000" algn="bl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891" y="381001"/>
            <a:ext cx="835709" cy="6665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75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 Red Flags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Spending time with a particular staff member</a:t>
            </a:r>
            <a:br>
              <a:rPr lang="en-US" sz="2200" dirty="0"/>
            </a:b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Leaves area when a particular staff shows up</a:t>
            </a:r>
            <a:br>
              <a:rPr lang="en-US" sz="2200" dirty="0"/>
            </a:b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Using staff member’s first name</a:t>
            </a:r>
            <a:br>
              <a:rPr lang="en-US" sz="2200" dirty="0"/>
            </a:b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Developing medical symptoms</a:t>
            </a:r>
            <a:br>
              <a:rPr lang="en-US" sz="2200" dirty="0"/>
            </a:b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Increase in misconduct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7900" y="2057400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930898" y="2048644"/>
            <a:ext cx="1943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352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Flags: Staff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0" y="990600"/>
            <a:ext cx="6324600" cy="52577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Calling out a resident at odd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Dropping into work at odd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Defending the </a:t>
            </a:r>
            <a:r>
              <a:rPr lang="en-US" sz="2400" dirty="0" smtClean="0"/>
              <a:t>resident by interceding </a:t>
            </a:r>
            <a:r>
              <a:rPr lang="en-US" sz="2400" dirty="0"/>
              <a:t>on his/her behalf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Inappropriate sexual conversation/materials at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Personal problems or life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Coming to work early or staying late to talk to a specific resident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Resident having access to more privileges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057900" y="2057400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474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Flags: Environment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Increased fights on the unit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Other youth separating from another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Youth wanting to talk to staff alone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Increases in housing change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Unusual contraband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Other staff members staying away from a particular staff member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Flirtatious language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7900" y="2057400"/>
            <a:ext cx="1600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188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315200" cy="457200"/>
          </a:xfrm>
        </p:spPr>
        <p:txBody>
          <a:bodyPr>
            <a:no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of Potential Inappropriate Boundaries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143000"/>
            <a:ext cx="6629400" cy="5257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Isolation from family/friends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Isolation from other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Confusion about boundaries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Lack of clear vision and policies form agency leadership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Stressed out/over-worked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Mandated overtime for extended periods of time, staff shortages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Lonely or going through difficult personal challenges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divorce, family conflicts, financial difficulties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Using alcohol or substances to 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Feeling like no one cares/understands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Sexual frustrations or inactivity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5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315200" cy="457200"/>
          </a:xfrm>
        </p:spPr>
        <p:txBody>
          <a:bodyPr>
            <a:noAutofit/>
          </a:bodyPr>
          <a:lstStyle/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Challenging Boundaries: Working with Youth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09800" y="990600"/>
            <a:ext cx="6553200" cy="57149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Staff want to be helpful to </a:t>
            </a:r>
            <a:r>
              <a:rPr lang="en-US" sz="2600" dirty="0" smtClean="0"/>
              <a:t>youth, </a:t>
            </a:r>
            <a:r>
              <a:rPr lang="en-US" sz="2600" dirty="0"/>
              <a:t>yet remain professional</a:t>
            </a:r>
            <a:br>
              <a:rPr lang="en-US" sz="2600" dirty="0"/>
            </a:b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A resident may remind you of a child you know </a:t>
            </a:r>
            <a:r>
              <a:rPr lang="en-US" sz="2600" dirty="0" smtClean="0"/>
              <a:t>outside </a:t>
            </a:r>
            <a:r>
              <a:rPr lang="en-US" sz="2600" dirty="0"/>
              <a:t>of work</a:t>
            </a:r>
            <a:br>
              <a:rPr lang="en-US" sz="2600" dirty="0"/>
            </a:b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Staff </a:t>
            </a:r>
            <a:r>
              <a:rPr lang="en-US" sz="2600" dirty="0"/>
              <a:t>need to build trust-based relationships with youth while simultaneously staying professional</a:t>
            </a:r>
            <a:br>
              <a:rPr lang="en-US" sz="2600" dirty="0"/>
            </a:b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Staff may fall into parenting the youth instead </a:t>
            </a:r>
            <a:r>
              <a:rPr lang="en-US" sz="2600" dirty="0" smtClean="0"/>
              <a:t>of teaching </a:t>
            </a:r>
            <a:r>
              <a:rPr lang="en-US" sz="2600" dirty="0"/>
              <a:t>them (being a professional role model for the youth)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715962"/>
          </a:xfrm>
        </p:spPr>
        <p:txBody>
          <a:bodyPr>
            <a:noAutofit/>
          </a:bodyPr>
          <a:lstStyle/>
          <a:p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Tools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09800" y="1112840"/>
            <a:ext cx="6324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All staff should be able to: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Clearly communicate boundaries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Seek help and advice if having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Confront co-workers if they observe problem behaviors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Model positive interactions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118429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7962"/>
            <a:ext cx="7315200" cy="1362075"/>
          </a:xfrm>
        </p:spPr>
        <p:txBody>
          <a:bodyPr/>
          <a:lstStyle/>
          <a:p>
            <a:pPr algn="ctr"/>
            <a:r>
              <a:rPr lang="en-US" dirty="0" smtClean="0"/>
              <a:t>This is the end </a:t>
            </a:r>
            <a:r>
              <a:rPr lang="en-US" smtClean="0"/>
              <a:t>of the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2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Prevention and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6885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990600"/>
            <a:ext cx="6705600" cy="5638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Enforcing the agency’s policy on zero tolerance by following procedures and rules.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Supporting the agency’s sexual abuse reporting policy. If you see misconduct you are expected to report </a:t>
            </a:r>
            <a:r>
              <a:rPr lang="en-US" sz="2600" dirty="0" smtClean="0"/>
              <a:t>it- consistently </a:t>
            </a:r>
            <a:r>
              <a:rPr lang="en-US" sz="2600" dirty="0"/>
              <a:t>and fairly.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Familiarizing yourself with your </a:t>
            </a:r>
            <a:r>
              <a:rPr lang="en-US" sz="2600" dirty="0" smtClean="0"/>
              <a:t>surroundings-be </a:t>
            </a:r>
            <a:r>
              <a:rPr lang="en-US" sz="2600" dirty="0"/>
              <a:t>aware of and respond to lapses in safety and security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Be sure to </a:t>
            </a:r>
            <a:r>
              <a:rPr lang="en-US" sz="2600" u="sng" dirty="0" smtClean="0"/>
              <a:t>actively</a:t>
            </a:r>
            <a:r>
              <a:rPr lang="en-US" sz="2600" dirty="0" smtClean="0"/>
              <a:t> supervise residents—keep alert at all times, move around the group constantly, and engage youth.</a:t>
            </a: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Conducting quality supervisory rounds- leaders should be visible and active in the facility, engaging both staff and residents.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600" dirty="0" smtClean="0"/>
              <a:t>General prevention planning shall include the following:</a:t>
            </a:r>
            <a:endParaRPr lang="en-US" sz="2600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K</a:t>
            </a:r>
            <a:r>
              <a:rPr lang="en-US" sz="2400" dirty="0" smtClean="0"/>
              <a:t>nowing the </a:t>
            </a:r>
            <a:r>
              <a:rPr lang="en-US" sz="2400" dirty="0"/>
              <a:t>PREA coordinator </a:t>
            </a:r>
            <a:r>
              <a:rPr lang="en-US" sz="2400" dirty="0" smtClean="0"/>
              <a:t>or compliance manager for </a:t>
            </a:r>
            <a:r>
              <a:rPr lang="en-US" sz="2400" dirty="0"/>
              <a:t>your </a:t>
            </a:r>
            <a:r>
              <a:rPr lang="en-US" sz="2400" dirty="0" smtClean="0"/>
              <a:t>facility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Knowing the procedures for </a:t>
            </a:r>
            <a:r>
              <a:rPr lang="en-US" sz="2400" dirty="0"/>
              <a:t>reporting abuse.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82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Prevention and detection go hand in </a:t>
            </a:r>
            <a:r>
              <a:rPr lang="en-US" sz="2400" dirty="0" smtClean="0"/>
              <a:t>hand.</a:t>
            </a:r>
          </a:p>
          <a:p>
            <a:pPr lvl="0"/>
            <a:endParaRPr lang="en-US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Detection </a:t>
            </a:r>
            <a:r>
              <a:rPr lang="en-US" sz="2400" dirty="0"/>
              <a:t>means knowing your environment so that you are keenly aware when </a:t>
            </a:r>
            <a:r>
              <a:rPr lang="en-US" sz="2400" dirty="0" smtClean="0"/>
              <a:t>a resident </a:t>
            </a:r>
            <a:r>
              <a:rPr lang="en-US" sz="2400" dirty="0"/>
              <a:t>or staff member is acting in an unusual or peculiar manner.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620" y="3886200"/>
            <a:ext cx="643156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Responsibilities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066800"/>
            <a:ext cx="66294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Staff responsibilities in working with youth</a:t>
            </a:r>
          </a:p>
          <a:p>
            <a:pPr lvl="0"/>
            <a:endParaRPr lang="en-US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Staff </a:t>
            </a:r>
            <a:r>
              <a:rPr lang="en-US" sz="2200" dirty="0"/>
              <a:t>sets the “tone” for relationships.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Staff brings own issues to the workplace.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May or may not have good boundaries or healthy relationships.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Way of relating to youth and adults may be a function of </a:t>
            </a:r>
            <a:r>
              <a:rPr lang="en-US" sz="2200" dirty="0" smtClean="0"/>
              <a:t>age (e.g</a:t>
            </a:r>
            <a:r>
              <a:rPr lang="en-US" sz="2200" dirty="0"/>
              <a:t>., younger staff more aligned with youth than older staff).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May not know how to constructively deal with sexual issues with </a:t>
            </a:r>
            <a:r>
              <a:rPr lang="en-US" sz="2200" dirty="0" smtClean="0"/>
              <a:t>youth.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/>
              <a:t>May communicate their own bias regarding sexual orientation/gender </a:t>
            </a:r>
            <a:r>
              <a:rPr lang="en-US" sz="2200" dirty="0" smtClean="0"/>
              <a:t>identity. 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6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927"/>
            <a:ext cx="73152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Inappropriate Relationships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81546"/>
            <a:ext cx="2819400" cy="47382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Personal Boundaries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Professional Boundaries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Pay attention to 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Identify and respond to “red flags”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4152899" cy="553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201656"/>
            <a:ext cx="4762500" cy="3571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00883"/>
            <a:ext cx="4762500" cy="3571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2987593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RED FLAGS</a:t>
            </a:r>
          </a:p>
        </p:txBody>
      </p:sp>
    </p:spTree>
    <p:extLst>
      <p:ext uri="{BB962C8B-B14F-4D97-AF65-F5344CB8AC3E}">
        <p14:creationId xmlns:p14="http://schemas.microsoft.com/office/powerpoint/2010/main" val="19277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162800" cy="9906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 Flag Indicators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+mn-lt"/>
              </a:rPr>
              <a:t>Examples of red flag indicators are as follows:</a:t>
            </a:r>
            <a:endParaRPr lang="en-US" sz="28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33600" y="1676400"/>
            <a:ext cx="3581400" cy="39624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Isolation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Depression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Lashing out at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Refusing to shower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Suicidal thoughts or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Seeking protective custody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Refusing to leave an empty</a:t>
            </a:r>
          </a:p>
          <a:p>
            <a:pPr lvl="0"/>
            <a:r>
              <a:rPr lang="en-US" dirty="0" smtClean="0"/>
              <a:t>        </a:t>
            </a:r>
            <a:r>
              <a:rPr lang="en-US" dirty="0"/>
              <a:t>cell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Refusing to enter an   </a:t>
            </a:r>
          </a:p>
          <a:p>
            <a:pPr lvl="0"/>
            <a:r>
              <a:rPr lang="en-US" dirty="0"/>
              <a:t>    </a:t>
            </a:r>
            <a:r>
              <a:rPr lang="en-US" dirty="0" smtClean="0"/>
              <a:t>    </a:t>
            </a:r>
            <a:r>
              <a:rPr lang="en-US" dirty="0"/>
              <a:t>occupied cell or transport</a:t>
            </a:r>
          </a:p>
          <a:p>
            <a:pPr lvl="0"/>
            <a:r>
              <a:rPr lang="en-US" dirty="0"/>
              <a:t>   </a:t>
            </a:r>
            <a:r>
              <a:rPr lang="en-US" dirty="0" smtClean="0"/>
              <a:t>     </a:t>
            </a:r>
            <a:r>
              <a:rPr lang="en-US" dirty="0"/>
              <a:t>vehicle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943600" y="1676400"/>
            <a:ext cx="2898775" cy="4408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in misconduct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</a:t>
            </a:r>
            <a:r>
              <a:rPr lang="en-US" dirty="0" smtClean="0"/>
              <a:t>in </a:t>
            </a:r>
            <a:r>
              <a:rPr lang="en-US" dirty="0"/>
              <a:t>sexualized language and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in relationships with other </a:t>
            </a:r>
            <a:r>
              <a:rPr lang="en-US" dirty="0" smtClean="0"/>
              <a:t>residents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Unusual aggressiveness, may attempt to fight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Lingering near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Requesting administrative segregation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0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_in_Motion Animated Layout">
  <a:themeElements>
    <a:clrScheme name="Teamwork in Motion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2B467D"/>
      </a:accent1>
      <a:accent2>
        <a:srgbClr val="7D392B"/>
      </a:accent2>
      <a:accent3>
        <a:srgbClr val="805F2B"/>
      </a:accent3>
      <a:accent4>
        <a:srgbClr val="E2CB42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amwork_in_Motion  Still Layout">
  <a:themeElements>
    <a:clrScheme name="Teamwork in Motion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2B467D"/>
      </a:accent1>
      <a:accent2>
        <a:srgbClr val="7D392B"/>
      </a:accent2>
      <a:accent3>
        <a:srgbClr val="805F2B"/>
      </a:accent3>
      <a:accent4>
        <a:srgbClr val="E2CB42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8905</TotalTime>
  <Words>510</Words>
  <Application>Microsoft Office PowerPoint</Application>
  <PresentationFormat>On-screen Show (4:3)</PresentationFormat>
  <Paragraphs>109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Arial</vt:lpstr>
      <vt:lpstr>Arial Rounded MT Bold</vt:lpstr>
      <vt:lpstr>Calibri</vt:lpstr>
      <vt:lpstr>Franklin Gothic Heavy</vt:lpstr>
      <vt:lpstr>Teamwork_in_Motion Animated Layout</vt:lpstr>
      <vt:lpstr>Teamwork_in_Motion  Still Layout</vt:lpstr>
      <vt:lpstr>Prison Rape Elimination Act</vt:lpstr>
      <vt:lpstr>Prevention and Detection</vt:lpstr>
      <vt:lpstr>Prevention</vt:lpstr>
      <vt:lpstr>Prevention</vt:lpstr>
      <vt:lpstr>Detection</vt:lpstr>
      <vt:lpstr>Staff Responsibilities</vt:lpstr>
      <vt:lpstr>Avoiding Inappropriate Relationships</vt:lpstr>
      <vt:lpstr>PowerPoint Presentation</vt:lpstr>
      <vt:lpstr>Red Flag Indicators Examples of red flag indicators are as follows:</vt:lpstr>
      <vt:lpstr>Resident Red Flags</vt:lpstr>
      <vt:lpstr>Red Flags: Staff</vt:lpstr>
      <vt:lpstr>Red Flags: Environment</vt:lpstr>
      <vt:lpstr>Signs of Potential Inappropriate Boundaries</vt:lpstr>
      <vt:lpstr>Challenging Boundaries: Working with Youth</vt:lpstr>
      <vt:lpstr>Communication Tools</vt:lpstr>
      <vt:lpstr>This is the end of the section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Caleb Asbridge</cp:lastModifiedBy>
  <cp:revision>268</cp:revision>
  <cp:lastPrinted>2014-01-15T11:49:08Z</cp:lastPrinted>
  <dcterms:created xsi:type="dcterms:W3CDTF">2010-10-20T20:28:13Z</dcterms:created>
  <dcterms:modified xsi:type="dcterms:W3CDTF">2014-08-18T12:12:51Z</dcterms:modified>
</cp:coreProperties>
</file>