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2"/>
  </p:notesMasterIdLst>
  <p:handoutMasterIdLst>
    <p:handoutMasterId r:id="rId23"/>
  </p:handoutMasterIdLst>
  <p:sldIdLst>
    <p:sldId id="256" r:id="rId3"/>
    <p:sldId id="432" r:id="rId4"/>
    <p:sldId id="433" r:id="rId5"/>
    <p:sldId id="434" r:id="rId6"/>
    <p:sldId id="435" r:id="rId7"/>
    <p:sldId id="437" r:id="rId8"/>
    <p:sldId id="438" r:id="rId9"/>
    <p:sldId id="439" r:id="rId10"/>
    <p:sldId id="440" r:id="rId11"/>
    <p:sldId id="441" r:id="rId12"/>
    <p:sldId id="442" r:id="rId13"/>
    <p:sldId id="443" r:id="rId14"/>
    <p:sldId id="444" r:id="rId15"/>
    <p:sldId id="445" r:id="rId16"/>
    <p:sldId id="446" r:id="rId17"/>
    <p:sldId id="452" r:id="rId18"/>
    <p:sldId id="449" r:id="rId19"/>
    <p:sldId id="450" r:id="rId20"/>
    <p:sldId id="451" r:id="rId21"/>
  </p:sldIdLst>
  <p:sldSz cx="9144000" cy="6858000" type="screen4x3"/>
  <p:notesSz cx="7315200" cy="9601200"/>
  <p:defaultText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eb Asbridge" initials="CA" lastIdx="2" clrIdx="0">
    <p:extLst>
      <p:ext uri="{19B8F6BF-5375-455C-9EA6-DF929625EA0E}">
        <p15:presenceInfo xmlns:p15="http://schemas.microsoft.com/office/powerpoint/2012/main" userId="eaff3b3c5068b5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673"/>
    <a:srgbClr val="67B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2569" autoAdjust="0"/>
  </p:normalViewPr>
  <p:slideViewPr>
    <p:cSldViewPr>
      <p:cViewPr varScale="1">
        <p:scale>
          <a:sx n="54" d="100"/>
          <a:sy n="54" d="100"/>
        </p:scale>
        <p:origin x="1650" y="78"/>
      </p:cViewPr>
      <p:guideLst>
        <p:guide orient="horz" pos="2160"/>
        <p:guide pos="2880"/>
      </p:guideLst>
    </p:cSldViewPr>
  </p:slideViewPr>
  <p:notesTextViewPr>
    <p:cViewPr>
      <p:scale>
        <a:sx n="1" d="1"/>
        <a:sy n="1" d="1"/>
      </p:scale>
      <p:origin x="0" y="0"/>
    </p:cViewPr>
  </p:notesTextViewPr>
  <p:sorterViewPr>
    <p:cViewPr>
      <p:scale>
        <a:sx n="100" d="100"/>
        <a:sy n="100" d="100"/>
      </p:scale>
      <p:origin x="0" y="-12990"/>
    </p:cViewPr>
  </p:sorterViewPr>
  <p:notesViewPr>
    <p:cSldViewPr>
      <p:cViewPr varScale="1">
        <p:scale>
          <a:sx n="70" d="100"/>
          <a:sy n="70" d="100"/>
        </p:scale>
        <p:origin x="314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D936149-2C69-4F1C-9517-F65DE29EFA87}" type="datetimeFigureOut">
              <a:rPr lang="en-US" smtClean="0"/>
              <a:t>8/18/2014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8178CEA-F7C7-4664-86C9-C6C229440F96}" type="slidenum">
              <a:rPr lang="en-US" smtClean="0"/>
              <a:t>‹#›</a:t>
            </a:fld>
            <a:endParaRPr lang="en-US"/>
          </a:p>
        </p:txBody>
      </p:sp>
    </p:spTree>
    <p:extLst>
      <p:ext uri="{BB962C8B-B14F-4D97-AF65-F5344CB8AC3E}">
        <p14:creationId xmlns:p14="http://schemas.microsoft.com/office/powerpoint/2010/main" val="242522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21138B-2377-491E-9E58-FECDF0D0D976}" type="datetimeFigureOut">
              <a:rPr lang="en-US" smtClean="0"/>
              <a:t>8/18/2014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8010EEC-3170-446D-8292-F17AAE4ACF11}" type="slidenum">
              <a:rPr lang="en-US" smtClean="0"/>
              <a:t>‹#›</a:t>
            </a:fld>
            <a:endParaRPr lang="en-US"/>
          </a:p>
        </p:txBody>
      </p:sp>
    </p:spTree>
    <p:extLst>
      <p:ext uri="{BB962C8B-B14F-4D97-AF65-F5344CB8AC3E}">
        <p14:creationId xmlns:p14="http://schemas.microsoft.com/office/powerpoint/2010/main" val="28751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321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9417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13</a:t>
            </a:fld>
            <a:endParaRPr lang="en-US"/>
          </a:p>
        </p:txBody>
      </p:sp>
    </p:spTree>
    <p:extLst>
      <p:ext uri="{BB962C8B-B14F-4D97-AF65-F5344CB8AC3E}">
        <p14:creationId xmlns:p14="http://schemas.microsoft.com/office/powerpoint/2010/main" val="3064122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help_the_team.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14500"/>
            <a:ext cx="9144000" cy="5143500"/>
          </a:xfrm>
          <a:prstGeom prst="rect">
            <a:avLst/>
          </a:prstGeom>
        </p:spPr>
      </p:pic>
    </p:spTree>
    <p:extLst>
      <p:ext uri="{BB962C8B-B14F-4D97-AF65-F5344CB8AC3E}">
        <p14:creationId xmlns:p14="http://schemas.microsoft.com/office/powerpoint/2010/main" val="30429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par>
                                <p:cTn id="7" presetID="10" presetClass="entr" presetSubtype="0" fill="hold" grpId="0" nodeType="withEffect">
                                  <p:stCondLst>
                                    <p:cond delay="2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remove"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3953966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968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8/18/2014</a:t>
            </a:fld>
            <a:endParaRPr lang="en-US"/>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Developed by The Moss Group</a:t>
            </a:r>
            <a:endParaRPr lang="en-US" dirty="0"/>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a:xfrm>
            <a:off x="304800" y="670091"/>
            <a:ext cx="7696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7084" y="-4822"/>
            <a:ext cx="6553202" cy="525463"/>
          </a:xfrm>
        </p:spPr>
        <p:txBody>
          <a:bodyPr/>
          <a:lstStyle/>
          <a:p>
            <a:r>
              <a:rPr lang="en-US" smtClean="0"/>
              <a:t>Click to edit Master title style</a:t>
            </a:r>
            <a:endParaRPr lang="en-US"/>
          </a:p>
        </p:txBody>
      </p:sp>
    </p:spTree>
    <p:extLst>
      <p:ext uri="{BB962C8B-B14F-4D97-AF65-F5344CB8AC3E}">
        <p14:creationId xmlns:p14="http://schemas.microsoft.com/office/powerpoint/2010/main" val="3667759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5157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9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996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32434246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72858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8729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114800" y="9906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114800" y="18288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114800" y="26670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114800" y="35052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1828800" y="-30162"/>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94047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386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8765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028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29740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4384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1934936" y="16002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59436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516336" y="16002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828800" y="0"/>
            <a:ext cx="7315200" cy="715962"/>
          </a:xfrm>
        </p:spPr>
        <p:txBody>
          <a:bodyPr/>
          <a:lstStyle/>
          <a:p>
            <a:r>
              <a:rPr lang="en-US" smtClean="0"/>
              <a:t>Click to edit Master title style</a:t>
            </a:r>
            <a:endParaRPr lang="en-US"/>
          </a:p>
        </p:txBody>
      </p:sp>
    </p:spTree>
    <p:extLst>
      <p:ext uri="{BB962C8B-B14F-4D97-AF65-F5344CB8AC3E}">
        <p14:creationId xmlns:p14="http://schemas.microsoft.com/office/powerpoint/2010/main" val="3129666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22098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434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4770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2098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434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477002"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38215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2755419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2035120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40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teamwork_in_motion_slide.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714500" cy="6858000"/>
          </a:xfrm>
          <a:prstGeom prst="rect">
            <a:avLst/>
          </a:prstGeom>
        </p:spPr>
      </p:pic>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55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remove"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8786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953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24099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008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268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767219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ideo" Target="../media/media1.wm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teamwork_in_motion_slide.mov">
            <a:hlinkClick r:id="" action="ppaction://media"/>
          </p:cNvPr>
          <p:cNvPicPr>
            <a:picLocks noChangeAspect="1"/>
          </p:cNvPicPr>
          <p:nvPr>
            <a:videoFile r:link="rId15"/>
            <p:extLst>
              <p:ext uri="{DAA4B4D4-6D71-4841-9C94-3DE7FCFB9230}">
                <p14:media xmlns:p14="http://schemas.microsoft.com/office/powerpoint/2010/main" r:embed="rId14"/>
              </p:ext>
            </p:extLst>
          </p:nvPr>
        </p:nvPicPr>
        <p:blipFill>
          <a:blip r:embed="rId16"/>
          <a:stretch>
            <a:fillRect/>
          </a:stretch>
        </p:blipFill>
        <p:spPr>
          <a:xfrm>
            <a:off x="0" y="0"/>
            <a:ext cx="1714500" cy="6858000"/>
          </a:xfrm>
          <a:prstGeom prst="rect">
            <a:avLst/>
          </a:prstGeom>
        </p:spPr>
      </p:pic>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0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5" r:id="rId4"/>
    <p:sldLayoutId id="2147483664" r:id="rId5"/>
    <p:sldLayoutId id="2147483653" r:id="rId6"/>
    <p:sldLayoutId id="2147483651" r:id="rId7"/>
    <p:sldLayoutId id="2147483652" r:id="rId8"/>
    <p:sldLayoutId id="2147483656" r:id="rId9"/>
    <p:sldLayoutId id="2147483657" r:id="rId10"/>
    <p:sldLayoutId id="2147483666" r:id="rId11"/>
    <p:sldLayoutId id="214748368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2821738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id="1" dur="indefinite" restart="never" nodeType="tmRoot"/>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143000"/>
            <a:ext cx="6096000" cy="609600"/>
          </a:xfrm>
        </p:spPr>
        <p:txBody>
          <a:bodyPr/>
          <a:lstStyle/>
          <a:p>
            <a:r>
              <a:rPr lang="en-US" dirty="0" smtClean="0"/>
              <a:t>PREA Refresher Course</a:t>
            </a:r>
            <a:endParaRPr lang="en-US" dirty="0"/>
          </a:p>
        </p:txBody>
      </p:sp>
      <p:sp>
        <p:nvSpPr>
          <p:cNvPr id="4" name="Title 3"/>
          <p:cNvSpPr>
            <a:spLocks noGrp="1"/>
          </p:cNvSpPr>
          <p:nvPr>
            <p:ph type="ctrTitle"/>
          </p:nvPr>
        </p:nvSpPr>
        <p:spPr>
          <a:xfrm>
            <a:off x="228600" y="465849"/>
            <a:ext cx="8458200" cy="677151"/>
          </a:xfrm>
        </p:spPr>
        <p:txBody>
          <a:bodyPr/>
          <a:lstStyle/>
          <a:p>
            <a:r>
              <a:rPr lang="en-US" sz="4400" dirty="0" smtClean="0">
                <a:ln w="12700" cmpd="sng">
                  <a:noFill/>
                </a:ln>
                <a:solidFill>
                  <a:schemeClr val="accent5">
                    <a:lumMod val="75000"/>
                  </a:schemeClr>
                </a:solidFill>
                <a:effectLst>
                  <a:reflection blurRad="6350" stA="16000" endPos="23000" dist="12700" dir="5400000" sy="-100000" algn="bl" rotWithShape="0"/>
                </a:effectLst>
              </a:rPr>
              <a:t>Prison Rape Elimination Act</a:t>
            </a:r>
            <a:endParaRPr lang="en-US" sz="4400" dirty="0">
              <a:ln w="12700" cmpd="sng">
                <a:noFill/>
              </a:ln>
              <a:effectLst>
                <a:reflection blurRad="6350" stA="16000" endPos="23000" dist="12700" dir="5400000" sy="-100000" algn="bl" rotWithShape="0"/>
              </a:effectLst>
            </a:endParaRPr>
          </a:p>
        </p:txBody>
      </p:sp>
      <p:pic>
        <p:nvPicPr>
          <p:cNvPr id="2" name="Picture 1"/>
          <p:cNvPicPr>
            <a:picLocks noChangeAspect="1"/>
          </p:cNvPicPr>
          <p:nvPr/>
        </p:nvPicPr>
        <p:blipFill>
          <a:blip r:embed="rId2">
            <a:clrChange>
              <a:clrFrom>
                <a:srgbClr val="FFFEFD"/>
              </a:clrFrom>
              <a:clrTo>
                <a:srgbClr val="FFFEFD">
                  <a:alpha val="0"/>
                </a:srgbClr>
              </a:clrTo>
            </a:clrChange>
          </a:blip>
          <a:stretch>
            <a:fillRect/>
          </a:stretch>
        </p:blipFill>
        <p:spPr>
          <a:xfrm>
            <a:off x="8155891" y="381001"/>
            <a:ext cx="835709" cy="666516"/>
          </a:xfrm>
          <a:prstGeom prst="rect">
            <a:avLst/>
          </a:prstGeom>
          <a:effectLst>
            <a:innerShdw blurRad="114300">
              <a:prstClr val="black"/>
            </a:innerShdw>
          </a:effectLst>
        </p:spPr>
      </p:pic>
    </p:spTree>
    <p:extLst>
      <p:ext uri="{BB962C8B-B14F-4D97-AF65-F5344CB8AC3E}">
        <p14:creationId xmlns:p14="http://schemas.microsoft.com/office/powerpoint/2010/main" val="3067575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effectLst>
                  <a:outerShdw blurRad="38100" dist="38100" dir="2700000" algn="tl">
                    <a:srgbClr val="000000">
                      <a:alpha val="43137"/>
                    </a:srgbClr>
                  </a:outerShdw>
                </a:effectLst>
              </a:rPr>
              <a:t>First Responders to Reports of Past Abuse</a:t>
            </a:r>
            <a:endParaRPr lang="en-US" sz="2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lstStyle/>
          <a:p>
            <a:pPr marL="457200" indent="-457200">
              <a:spcBef>
                <a:spcPts val="0"/>
              </a:spcBef>
              <a:buFont typeface="Arial" panose="020B0604020202020204" pitchFamily="34" charset="0"/>
              <a:buChar char="•"/>
            </a:pPr>
            <a:r>
              <a:rPr lang="en-US" sz="2800" dirty="0">
                <a:ea typeface="Verdana" pitchFamily="34" charset="0"/>
                <a:cs typeface="Verdana" pitchFamily="34" charset="0"/>
              </a:rPr>
              <a:t>This is the most common type of first response </a:t>
            </a:r>
          </a:p>
          <a:p>
            <a:pPr marL="457200" indent="-457200">
              <a:spcBef>
                <a:spcPts val="0"/>
              </a:spcBef>
              <a:buFont typeface="Arial" panose="020B0604020202020204" pitchFamily="34" charset="0"/>
              <a:buChar char="•"/>
            </a:pPr>
            <a:endParaRPr lang="en-US" sz="2800" dirty="0">
              <a:ea typeface="Verdana" pitchFamily="34" charset="0"/>
              <a:cs typeface="Verdana" pitchFamily="34" charset="0"/>
            </a:endParaRPr>
          </a:p>
          <a:p>
            <a:pPr marL="457200" indent="-457200">
              <a:spcBef>
                <a:spcPts val="0"/>
              </a:spcBef>
              <a:buFont typeface="Arial" panose="020B0604020202020204" pitchFamily="34" charset="0"/>
              <a:buChar char="•"/>
            </a:pPr>
            <a:r>
              <a:rPr lang="en-US" sz="2800" dirty="0">
                <a:ea typeface="Verdana" pitchFamily="34" charset="0"/>
                <a:cs typeface="Verdana" pitchFamily="34" charset="0"/>
              </a:rPr>
              <a:t>Staff members should assume that it WILL happen to them during their career</a:t>
            </a:r>
          </a:p>
          <a:p>
            <a:pPr>
              <a:spcBef>
                <a:spcPts val="0"/>
              </a:spcBef>
            </a:pPr>
            <a:endParaRPr lang="en-US" sz="2800" dirty="0">
              <a:solidFill>
                <a:srgbClr val="5F574F"/>
              </a:solidFill>
              <a:latin typeface="Verdana" pitchFamily="34" charset="0"/>
              <a:ea typeface="Verdana" pitchFamily="34" charset="0"/>
              <a:cs typeface="Verdana" pitchFamily="34" charset="0"/>
            </a:endParaRPr>
          </a:p>
          <a:p>
            <a:endParaRPr lang="en-US" dirty="0"/>
          </a:p>
          <a:p>
            <a:endParaRPr lang="en-US" dirty="0"/>
          </a:p>
        </p:txBody>
      </p:sp>
    </p:spTree>
    <p:extLst>
      <p:ext uri="{BB962C8B-B14F-4D97-AF65-F5344CB8AC3E}">
        <p14:creationId xmlns:p14="http://schemas.microsoft.com/office/powerpoint/2010/main" val="4252212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315200" cy="715962"/>
          </a:xfrm>
        </p:spPr>
        <p:txBody>
          <a:bodyPr>
            <a:noAutofit/>
          </a:bodyPr>
          <a:lstStyle/>
          <a:p>
            <a:r>
              <a:rPr lang="en-US" sz="2800" dirty="0" smtClean="0">
                <a:effectLst>
                  <a:outerShdw blurRad="38100" dist="38100" dir="2700000" algn="tl">
                    <a:srgbClr val="000000">
                      <a:alpha val="43137"/>
                    </a:srgbClr>
                  </a:outerShdw>
                </a:effectLst>
              </a:rPr>
              <a:t>Primary Objectives </a:t>
            </a:r>
            <a:r>
              <a:rPr lang="en-US" sz="2400" dirty="0" smtClean="0"/>
              <a:t/>
            </a:r>
            <a:br>
              <a:rPr lang="en-US" sz="2400" dirty="0" smtClean="0"/>
            </a:br>
            <a:r>
              <a:rPr lang="en-US" sz="2400" dirty="0" smtClean="0"/>
              <a:t>First Responders to Reports of Past Abuse</a:t>
            </a:r>
            <a:endParaRPr lang="en-US" sz="2400" dirty="0"/>
          </a:p>
        </p:txBody>
      </p:sp>
      <p:sp>
        <p:nvSpPr>
          <p:cNvPr id="3" name="Content Placeholder 2"/>
          <p:cNvSpPr>
            <a:spLocks noGrp="1"/>
          </p:cNvSpPr>
          <p:nvPr>
            <p:ph idx="1"/>
          </p:nvPr>
        </p:nvSpPr>
        <p:spPr>
          <a:xfrm>
            <a:off x="2057400" y="1524000"/>
            <a:ext cx="6477000" cy="5486399"/>
          </a:xfrm>
          <a:prstGeom prst="rect">
            <a:avLst/>
          </a:prstGeom>
        </p:spPr>
        <p:txBody>
          <a:bodyPr>
            <a:normAutofit fontScale="77500" lnSpcReduction="20000"/>
          </a:bodyPr>
          <a:lstStyle/>
          <a:p>
            <a:pPr lvl="0"/>
            <a:r>
              <a:rPr lang="en-US" sz="2900" b="1" dirty="0"/>
              <a:t>REMEMBER:</a:t>
            </a:r>
            <a:r>
              <a:rPr lang="en-US" sz="2900" dirty="0"/>
              <a:t> Not everyone responds to a sexual assault the way you  think they should– </a:t>
            </a:r>
          </a:p>
          <a:p>
            <a:pPr marL="548640" lvl="1"/>
            <a:r>
              <a:rPr lang="en-US" sz="2900" dirty="0" smtClean="0"/>
              <a:t>people </a:t>
            </a:r>
            <a:r>
              <a:rPr lang="en-US" sz="2900" dirty="0"/>
              <a:t>can be irrational or calm depending on the  situation and/or </a:t>
            </a:r>
            <a:r>
              <a:rPr lang="en-US" sz="2900" dirty="0" smtClean="0"/>
              <a:t>history of  </a:t>
            </a:r>
            <a:r>
              <a:rPr lang="en-US" sz="2900" dirty="0"/>
              <a:t>past sexual abuse</a:t>
            </a:r>
            <a:endParaRPr lang="en-US" sz="2900" b="1" dirty="0"/>
          </a:p>
          <a:p>
            <a:r>
              <a:rPr lang="en-US" sz="2900" b="1" dirty="0"/>
              <a:t>Therefore….</a:t>
            </a:r>
          </a:p>
          <a:p>
            <a:pPr marL="342900" indent="-342900">
              <a:buFont typeface="Arial" pitchFamily="34" charset="0"/>
              <a:buChar char="•"/>
            </a:pPr>
            <a:endParaRPr lang="en-US" sz="2900" b="1" dirty="0"/>
          </a:p>
          <a:p>
            <a:pPr marL="342900" indent="-342900">
              <a:buFont typeface="Arial" pitchFamily="34" charset="0"/>
              <a:buChar char="•"/>
            </a:pPr>
            <a:r>
              <a:rPr lang="en-US" sz="2900" b="1" dirty="0"/>
              <a:t>Listen</a:t>
            </a:r>
            <a:r>
              <a:rPr lang="en-US" sz="2900" dirty="0"/>
              <a:t> to the resident </a:t>
            </a:r>
            <a:r>
              <a:rPr lang="en-US" sz="2900" dirty="0" smtClean="0"/>
              <a:t>in </a:t>
            </a:r>
            <a:r>
              <a:rPr lang="en-US" sz="2900" dirty="0"/>
              <a:t>a </a:t>
            </a:r>
            <a:r>
              <a:rPr lang="en-US" sz="2900" u="sng" dirty="0"/>
              <a:t>non-judgmental manner </a:t>
            </a:r>
          </a:p>
          <a:p>
            <a:pPr lvl="0"/>
            <a:endParaRPr lang="en-US" sz="2900" dirty="0"/>
          </a:p>
          <a:p>
            <a:pPr marL="342900" indent="-342900">
              <a:buFont typeface="Arial" pitchFamily="34" charset="0"/>
              <a:buChar char="•"/>
            </a:pPr>
            <a:r>
              <a:rPr lang="en-US" sz="2900" b="1" dirty="0"/>
              <a:t>Be aware </a:t>
            </a:r>
            <a:r>
              <a:rPr lang="en-US" sz="2900" dirty="0"/>
              <a:t>of both your verbal and non-verbal response</a:t>
            </a:r>
            <a:br>
              <a:rPr lang="en-US" sz="2900" dirty="0"/>
            </a:br>
            <a:endParaRPr lang="en-US" sz="2900" dirty="0"/>
          </a:p>
          <a:p>
            <a:pPr marL="342900" indent="-342900">
              <a:buFont typeface="Arial" pitchFamily="34" charset="0"/>
              <a:buChar char="•"/>
            </a:pPr>
            <a:r>
              <a:rPr lang="en-US" sz="2900" dirty="0"/>
              <a:t>Clearly </a:t>
            </a:r>
            <a:r>
              <a:rPr lang="en-US" sz="2900" b="1" dirty="0"/>
              <a:t>document</a:t>
            </a:r>
            <a:r>
              <a:rPr lang="en-US" sz="2900" dirty="0"/>
              <a:t> (e.g., who, what, when, where, time, date, address/location, contact information and parties involved)</a:t>
            </a:r>
          </a:p>
          <a:p>
            <a:endParaRPr lang="en-US" dirty="0"/>
          </a:p>
        </p:txBody>
      </p:sp>
    </p:spTree>
    <p:extLst>
      <p:ext uri="{BB962C8B-B14F-4D97-AF65-F5344CB8AC3E}">
        <p14:creationId xmlns:p14="http://schemas.microsoft.com/office/powerpoint/2010/main" val="38841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7315200" cy="715962"/>
          </a:xfrm>
        </p:spPr>
        <p:txBody>
          <a:bodyPr>
            <a:noAutofit/>
          </a:bodyPr>
          <a:lstStyle/>
          <a:p>
            <a:r>
              <a:rPr lang="en-US" sz="3200" dirty="0" smtClean="0">
                <a:effectLst>
                  <a:outerShdw blurRad="38100" dist="38100" dir="2700000" algn="tl">
                    <a:srgbClr val="000000">
                      <a:alpha val="43137"/>
                    </a:srgbClr>
                  </a:outerShdw>
                </a:effectLst>
              </a:rPr>
              <a:t>Primary Objectives</a:t>
            </a:r>
            <a:r>
              <a:rPr lang="en-US" sz="2600" dirty="0" smtClean="0"/>
              <a:t/>
            </a:r>
            <a:br>
              <a:rPr lang="en-US" sz="2600" dirty="0" smtClean="0"/>
            </a:br>
            <a:r>
              <a:rPr lang="en-US" sz="2600" dirty="0" smtClean="0"/>
              <a:t>First Responders to Reports of Past Abuse</a:t>
            </a:r>
            <a:endParaRPr lang="en-US" sz="2600" dirty="0"/>
          </a:p>
        </p:txBody>
      </p:sp>
      <p:sp>
        <p:nvSpPr>
          <p:cNvPr id="3" name="Content Placeholder 2"/>
          <p:cNvSpPr>
            <a:spLocks noGrp="1"/>
          </p:cNvSpPr>
          <p:nvPr>
            <p:ph idx="1"/>
          </p:nvPr>
        </p:nvSpPr>
        <p:spPr>
          <a:xfrm>
            <a:off x="2171700" y="1295400"/>
            <a:ext cx="6629400" cy="5562600"/>
          </a:xfrm>
          <a:prstGeom prst="rect">
            <a:avLst/>
          </a:prstGeom>
        </p:spPr>
        <p:txBody>
          <a:bodyPr>
            <a:normAutofit fontScale="77500" lnSpcReduction="20000"/>
          </a:bodyPr>
          <a:lstStyle/>
          <a:p>
            <a:r>
              <a:rPr lang="en-US" sz="3100" b="1" dirty="0">
                <a:solidFill>
                  <a:srgbClr val="000000"/>
                </a:solidFill>
              </a:rPr>
              <a:t>     </a:t>
            </a:r>
            <a:r>
              <a:rPr lang="en-US" sz="3100" b="1" dirty="0"/>
              <a:t>  Follow</a:t>
            </a:r>
            <a:r>
              <a:rPr lang="en-US" sz="3100" dirty="0"/>
              <a:t> your agency policy on: </a:t>
            </a:r>
          </a:p>
          <a:p>
            <a:pPr marL="822960" lvl="1" indent="-457200">
              <a:buFont typeface="Arial" panose="020B0604020202020204" pitchFamily="34" charset="0"/>
              <a:buChar char="•"/>
            </a:pPr>
            <a:r>
              <a:rPr lang="en-US" sz="3100" dirty="0"/>
              <a:t>  reporting up the chain of command</a:t>
            </a:r>
          </a:p>
          <a:p>
            <a:pPr marL="822960" lvl="1" indent="-457200">
              <a:buFont typeface="Arial" panose="020B0604020202020204" pitchFamily="34" charset="0"/>
              <a:buChar char="•"/>
            </a:pPr>
            <a:r>
              <a:rPr lang="en-US" sz="3100" dirty="0"/>
              <a:t>  only tell staff who NEED to know</a:t>
            </a:r>
          </a:p>
          <a:p>
            <a:pPr marL="822960" lvl="1" indent="-457200">
              <a:buFont typeface="Arial" panose="020B0604020202020204" pitchFamily="34" charset="0"/>
              <a:buChar char="•"/>
            </a:pPr>
            <a:r>
              <a:rPr lang="en-US" sz="3100" dirty="0"/>
              <a:t>  involvement of investigators</a:t>
            </a:r>
          </a:p>
          <a:p>
            <a:pPr marL="822960" lvl="1" indent="-457200">
              <a:buFont typeface="Arial" panose="020B0604020202020204" pitchFamily="34" charset="0"/>
              <a:buChar char="•"/>
            </a:pPr>
            <a:r>
              <a:rPr lang="en-US" sz="3100" dirty="0"/>
              <a:t>  involvement of medical/ mental health staff </a:t>
            </a:r>
            <a:br>
              <a:rPr lang="en-US" sz="3100" dirty="0"/>
            </a:br>
            <a:endParaRPr lang="en-US" sz="3100" dirty="0"/>
          </a:p>
          <a:p>
            <a:r>
              <a:rPr lang="en-US" sz="3100" b="1" dirty="0"/>
              <a:t>       Question</a:t>
            </a:r>
            <a:r>
              <a:rPr lang="en-US" sz="3100" dirty="0"/>
              <a:t> the </a:t>
            </a:r>
            <a:r>
              <a:rPr lang="en-US" sz="3100" dirty="0" smtClean="0"/>
              <a:t>resident </a:t>
            </a:r>
            <a:r>
              <a:rPr lang="en-US" sz="3100" dirty="0"/>
              <a:t>reporting as to </a:t>
            </a:r>
            <a:r>
              <a:rPr lang="en-US" sz="3100" dirty="0" smtClean="0"/>
              <a:t>the </a:t>
            </a:r>
          </a:p>
          <a:p>
            <a:r>
              <a:rPr lang="en-US" sz="3100" dirty="0" smtClean="0"/>
              <a:t>       specifics of </a:t>
            </a:r>
            <a:r>
              <a:rPr lang="en-US" sz="3100" dirty="0"/>
              <a:t>the allegation:</a:t>
            </a:r>
          </a:p>
          <a:p>
            <a:pPr marL="822960" lvl="1" indent="-457200">
              <a:buFont typeface="Arial" panose="020B0604020202020204" pitchFamily="34" charset="0"/>
              <a:buChar char="•"/>
            </a:pPr>
            <a:r>
              <a:rPr lang="en-US" sz="3100" dirty="0"/>
              <a:t>  where did it happen</a:t>
            </a:r>
          </a:p>
          <a:p>
            <a:pPr marL="822960" lvl="1" indent="-457200">
              <a:buFont typeface="Arial" panose="020B0604020202020204" pitchFamily="34" charset="0"/>
              <a:buChar char="•"/>
            </a:pPr>
            <a:r>
              <a:rPr lang="en-US" sz="3100" dirty="0"/>
              <a:t>  who was involved</a:t>
            </a:r>
          </a:p>
          <a:p>
            <a:endParaRPr lang="en-US" sz="3100" dirty="0"/>
          </a:p>
          <a:p>
            <a:r>
              <a:rPr lang="en-US" sz="3100" b="1" dirty="0"/>
              <a:t>     </a:t>
            </a:r>
            <a:r>
              <a:rPr lang="en-US" sz="3100" b="1" dirty="0" smtClean="0"/>
              <a:t>DO </a:t>
            </a:r>
            <a:r>
              <a:rPr lang="en-US" sz="3100" b="1" dirty="0"/>
              <a:t>NOT </a:t>
            </a:r>
            <a:r>
              <a:rPr lang="en-US" sz="3100" dirty="0"/>
              <a:t>conduct a full interview </a:t>
            </a:r>
            <a:r>
              <a:rPr lang="en-US" sz="3100" dirty="0" smtClean="0"/>
              <a:t>or</a:t>
            </a:r>
          </a:p>
          <a:p>
            <a:pPr marL="349250"/>
            <a:r>
              <a:rPr lang="en-US" sz="3100" dirty="0" smtClean="0"/>
              <a:t>interrogation- That will </a:t>
            </a:r>
            <a:r>
              <a:rPr lang="en-US" sz="3100" dirty="0"/>
              <a:t>be done by the </a:t>
            </a:r>
            <a:r>
              <a:rPr lang="en-US" sz="3100" dirty="0" smtClean="0"/>
              <a:t>investigator</a:t>
            </a:r>
            <a:endParaRPr lang="en-US" sz="3100" dirty="0"/>
          </a:p>
          <a:p>
            <a:endParaRPr lang="en-US" dirty="0"/>
          </a:p>
        </p:txBody>
      </p:sp>
    </p:spTree>
    <p:extLst>
      <p:ext uri="{BB962C8B-B14F-4D97-AF65-F5344CB8AC3E}">
        <p14:creationId xmlns:p14="http://schemas.microsoft.com/office/powerpoint/2010/main" val="1606420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First Responder and Victims of Abuse</a:t>
            </a:r>
            <a:endParaRPr lang="en-US" sz="28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324600" cy="5257799"/>
          </a:xfrm>
          <a:prstGeom prst="rect">
            <a:avLst/>
          </a:prstGeom>
        </p:spPr>
        <p:txBody>
          <a:bodyPr>
            <a:normAutofit/>
          </a:bodyPr>
          <a:lstStyle/>
          <a:p>
            <a:pPr marL="342900" indent="-342900">
              <a:spcBef>
                <a:spcPts val="0"/>
              </a:spcBef>
              <a:buFont typeface="Arial" panose="020B0604020202020204" pitchFamily="34" charset="0"/>
              <a:buChar char="•"/>
            </a:pPr>
            <a:r>
              <a:rPr lang="en-US" sz="2400" dirty="0" smtClean="0">
                <a:ea typeface="Verdana" pitchFamily="34" charset="0"/>
                <a:cs typeface="Verdana" pitchFamily="34" charset="0"/>
              </a:rPr>
              <a:t>Interaction </a:t>
            </a:r>
            <a:r>
              <a:rPr lang="en-US" sz="2400" dirty="0">
                <a:ea typeface="Verdana" pitchFamily="34" charset="0"/>
                <a:cs typeface="Verdana" pitchFamily="34" charset="0"/>
              </a:rPr>
              <a:t>with the victim should be culturally and developmentally appropriate and gender specific</a:t>
            </a:r>
          </a:p>
          <a:p>
            <a:pPr marL="342900" indent="-342900">
              <a:spcBef>
                <a:spcPts val="0"/>
              </a:spcBef>
              <a:buFont typeface="Arial" panose="020B0604020202020204" pitchFamily="34" charset="0"/>
              <a:buChar char="•"/>
            </a:pPr>
            <a:endParaRPr lang="en-US" sz="2400" dirty="0">
              <a:ea typeface="Verdana" pitchFamily="34" charset="0"/>
              <a:cs typeface="Verdana" pitchFamily="34" charset="0"/>
            </a:endParaRPr>
          </a:p>
          <a:p>
            <a:pPr marL="742950" lvl="1" indent="-285750">
              <a:spcBef>
                <a:spcPts val="0"/>
              </a:spcBef>
              <a:buFont typeface="Wingdings" panose="05000000000000000000" pitchFamily="2" charset="2"/>
              <a:buChar char="§"/>
            </a:pPr>
            <a:r>
              <a:rPr lang="en-US" sz="2400" dirty="0">
                <a:ea typeface="Verdana" pitchFamily="34" charset="0"/>
                <a:cs typeface="Verdana" pitchFamily="34" charset="0"/>
              </a:rPr>
              <a:t>Discussing sex may be culturally prohibited; same sex sexual behavior may be shameful</a:t>
            </a:r>
          </a:p>
          <a:p>
            <a:pPr marL="742950" lvl="1" indent="-285750">
              <a:spcBef>
                <a:spcPts val="0"/>
              </a:spcBef>
              <a:buFont typeface="Wingdings" panose="05000000000000000000" pitchFamily="2" charset="2"/>
              <a:buChar char="§"/>
            </a:pPr>
            <a:endParaRPr lang="en-US" sz="2400" dirty="0">
              <a:ea typeface="Verdana" pitchFamily="34" charset="0"/>
              <a:cs typeface="Verdana" pitchFamily="34" charset="0"/>
            </a:endParaRPr>
          </a:p>
          <a:p>
            <a:pPr marL="742950" lvl="1" indent="-285750">
              <a:spcBef>
                <a:spcPts val="0"/>
              </a:spcBef>
              <a:buFont typeface="Wingdings" panose="05000000000000000000" pitchFamily="2" charset="2"/>
              <a:buChar char="§"/>
            </a:pPr>
            <a:r>
              <a:rPr lang="en-US" sz="2400" dirty="0">
                <a:ea typeface="Verdana" pitchFamily="34" charset="0"/>
                <a:cs typeface="Verdana" pitchFamily="34" charset="0"/>
              </a:rPr>
              <a:t>Youth may not have the “appropriate” language to use when discussing the incident</a:t>
            </a:r>
          </a:p>
          <a:p>
            <a:endParaRPr lang="en-US" dirty="0">
              <a:solidFill>
                <a:schemeClr val="tx2"/>
              </a:solidFill>
            </a:endParaRPr>
          </a:p>
        </p:txBody>
      </p:sp>
    </p:spTree>
    <p:extLst>
      <p:ext uri="{BB962C8B-B14F-4D97-AF65-F5344CB8AC3E}">
        <p14:creationId xmlns:p14="http://schemas.microsoft.com/office/powerpoint/2010/main" val="1476398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First Responder and Victims of Abuse</a:t>
            </a:r>
            <a:endParaRPr lang="en-US" sz="28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553200" cy="5715000"/>
          </a:xfrm>
          <a:prstGeom prst="rect">
            <a:avLst/>
          </a:prstGeom>
        </p:spPr>
        <p:txBody>
          <a:bodyPr>
            <a:normAutofit/>
          </a:bodyPr>
          <a:lstStyle/>
          <a:p>
            <a:pPr marL="342900" lvl="1" indent="-342900">
              <a:buFont typeface="Arial" panose="020B0604020202020204" pitchFamily="34" charset="0"/>
              <a:buChar char="•"/>
            </a:pPr>
            <a:r>
              <a:rPr lang="en-US" sz="2400" dirty="0" smtClean="0"/>
              <a:t>Girls may want </a:t>
            </a:r>
            <a:r>
              <a:rPr lang="en-US" sz="2400" dirty="0"/>
              <a:t>to process and discuss- they may describe more   details and emotions; it may take more time to establish trust due to a previous abuse history; prefer relational language</a:t>
            </a:r>
          </a:p>
          <a:p>
            <a:pPr lvl="1">
              <a:buFont typeface="Wingdings" panose="05000000000000000000" pitchFamily="2" charset="2"/>
              <a:buChar char="§"/>
            </a:pPr>
            <a:endParaRPr lang="en-US" sz="2400" dirty="0"/>
          </a:p>
          <a:p>
            <a:pPr marL="342900" lvl="1" indent="-342900">
              <a:buFont typeface="Arial" panose="020B0604020202020204" pitchFamily="34" charset="0"/>
              <a:buChar char="•"/>
            </a:pPr>
            <a:r>
              <a:rPr lang="en-US" sz="2400" dirty="0" smtClean="0"/>
              <a:t>Boys </a:t>
            </a:r>
            <a:r>
              <a:rPr lang="en-US" sz="2400" dirty="0"/>
              <a:t>will use less words and may provide fewer details; may act out vs. talking</a:t>
            </a:r>
          </a:p>
          <a:p>
            <a:pPr lvl="1"/>
            <a:endParaRPr lang="en-US" sz="2400" dirty="0"/>
          </a:p>
          <a:p>
            <a:pPr marL="342900" indent="-342900">
              <a:buFont typeface="Arial" panose="020B0604020202020204" pitchFamily="34" charset="0"/>
              <a:buChar char="•"/>
            </a:pPr>
            <a:r>
              <a:rPr lang="en-US" sz="2400" dirty="0"/>
              <a:t>Treat all victims with dignity and </a:t>
            </a:r>
            <a:r>
              <a:rPr lang="en-US" sz="2400" dirty="0" smtClean="0"/>
              <a:t>respect</a:t>
            </a:r>
          </a:p>
          <a:p>
            <a:endParaRPr lang="en-US" sz="2400" dirty="0" smtClean="0"/>
          </a:p>
          <a:p>
            <a:pPr marL="342900" indent="-342900">
              <a:buFont typeface="Arial" panose="020B0604020202020204" pitchFamily="34" charset="0"/>
              <a:buChar char="•"/>
            </a:pPr>
            <a:r>
              <a:rPr lang="en-US" sz="2400" dirty="0" smtClean="0"/>
              <a:t>Ensure privacy of information that is reported—only share with those who have a legitimate need to know</a:t>
            </a:r>
            <a:endParaRPr lang="en-US" dirty="0"/>
          </a:p>
          <a:p>
            <a:endParaRPr lang="en-US" sz="2400" dirty="0"/>
          </a:p>
        </p:txBody>
      </p:sp>
    </p:spTree>
    <p:extLst>
      <p:ext uri="{BB962C8B-B14F-4D97-AF65-F5344CB8AC3E}">
        <p14:creationId xmlns:p14="http://schemas.microsoft.com/office/powerpoint/2010/main" val="1627172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Coordinated 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333999"/>
          </a:xfrm>
          <a:prstGeom prst="rect">
            <a:avLst/>
          </a:prstGeom>
        </p:spPr>
        <p:txBody>
          <a:bodyPr>
            <a:noAutofit/>
          </a:bodyPr>
          <a:lstStyle/>
          <a:p>
            <a:pPr marL="349250" indent="-349250">
              <a:spcBef>
                <a:spcPts val="0"/>
              </a:spcBef>
              <a:buFont typeface="Arial" panose="020B0604020202020204" pitchFamily="34" charset="0"/>
              <a:buChar char="•"/>
            </a:pPr>
            <a:r>
              <a:rPr lang="en-US" sz="2400" dirty="0">
                <a:ea typeface="Verdana" pitchFamily="34" charset="0"/>
                <a:cs typeface="Verdana" pitchFamily="34" charset="0"/>
              </a:rPr>
              <a:t>Coordinated response ensures that all appropriate staff are actively involved in responding to an incident and that they know what their role should be after the incident is reported. Coordinated response involves:</a:t>
            </a:r>
          </a:p>
          <a:p>
            <a:pPr indent="-285750">
              <a:spcBef>
                <a:spcPts val="0"/>
              </a:spcBef>
            </a:pPr>
            <a:endParaRPr lang="en-US" sz="2400" dirty="0">
              <a:ea typeface="Verdana" pitchFamily="34" charset="0"/>
              <a:cs typeface="Verdana" pitchFamily="34" charset="0"/>
            </a:endParaRPr>
          </a:p>
          <a:p>
            <a:pPr marL="342900" indent="-342900">
              <a:spcBef>
                <a:spcPts val="0"/>
              </a:spcBef>
              <a:buFont typeface="Arial" panose="020B0604020202020204" pitchFamily="34" charset="0"/>
              <a:buChar char="•"/>
            </a:pPr>
            <a:r>
              <a:rPr lang="en-US" sz="2400" dirty="0">
                <a:ea typeface="Verdana" pitchFamily="34" charset="0"/>
                <a:cs typeface="Verdana" pitchFamily="34" charset="0"/>
              </a:rPr>
              <a:t>Referring  to agency specific written plan for first responders, investigators, medical/mental health personnel &amp; agency </a:t>
            </a:r>
            <a:r>
              <a:rPr lang="en-US" sz="2400" dirty="0" smtClean="0">
                <a:ea typeface="Verdana" pitchFamily="34" charset="0"/>
                <a:cs typeface="Verdana" pitchFamily="34" charset="0"/>
              </a:rPr>
              <a:t>leadership</a:t>
            </a:r>
          </a:p>
          <a:p>
            <a:pPr marL="342900" indent="-342900">
              <a:spcBef>
                <a:spcPts val="0"/>
              </a:spcBef>
              <a:buFont typeface="Arial" panose="020B0604020202020204" pitchFamily="34" charset="0"/>
              <a:buChar char="•"/>
            </a:pPr>
            <a:endParaRPr lang="en-US" sz="2400" dirty="0">
              <a:ea typeface="Verdana" pitchFamily="34" charset="0"/>
              <a:cs typeface="Verdana" pitchFamily="34" charset="0"/>
            </a:endParaRPr>
          </a:p>
          <a:p>
            <a:pPr marL="342900" indent="-342900">
              <a:spcBef>
                <a:spcPts val="0"/>
              </a:spcBef>
              <a:buFont typeface="Arial" panose="020B0604020202020204" pitchFamily="34" charset="0"/>
              <a:buChar char="•"/>
            </a:pPr>
            <a:r>
              <a:rPr lang="en-US" sz="2400" dirty="0" smtClean="0">
                <a:ea typeface="Verdana" pitchFamily="34" charset="0"/>
                <a:cs typeface="Verdana" pitchFamily="34" charset="0"/>
              </a:rPr>
              <a:t>If </a:t>
            </a:r>
            <a:r>
              <a:rPr lang="en-US" sz="2400" dirty="0">
                <a:ea typeface="Verdana" pitchFamily="34" charset="0"/>
                <a:cs typeface="Verdana" pitchFamily="34" charset="0"/>
              </a:rPr>
              <a:t>victim is transferred to another facility, the agency is required to notify the receiving agency of the need for medical, mental health or other social services</a:t>
            </a:r>
          </a:p>
        </p:txBody>
      </p:sp>
    </p:spTree>
    <p:extLst>
      <p:ext uri="{BB962C8B-B14F-4D97-AF65-F5344CB8AC3E}">
        <p14:creationId xmlns:p14="http://schemas.microsoft.com/office/powerpoint/2010/main" val="1131627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7962"/>
            <a:ext cx="7315200" cy="1362075"/>
          </a:xfrm>
        </p:spPr>
        <p:txBody>
          <a:bodyPr/>
          <a:lstStyle/>
          <a:p>
            <a:pPr algn="ctr"/>
            <a:r>
              <a:rPr lang="en-US" dirty="0" smtClean="0"/>
              <a:t>This is the end </a:t>
            </a:r>
            <a:r>
              <a:rPr lang="en-US" smtClean="0"/>
              <a:t>of the section</a:t>
            </a:r>
            <a:endParaRPr lang="en-US" dirty="0"/>
          </a:p>
        </p:txBody>
      </p:sp>
    </p:spTree>
    <p:extLst>
      <p:ext uri="{BB962C8B-B14F-4D97-AF65-F5344CB8AC3E}">
        <p14:creationId xmlns:p14="http://schemas.microsoft.com/office/powerpoint/2010/main" val="932622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 115.364</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838200"/>
            <a:ext cx="6858000" cy="5867400"/>
          </a:xfrm>
        </p:spPr>
        <p:txBody>
          <a:bodyPr>
            <a:noAutofit/>
          </a:bodyPr>
          <a:lstStyle/>
          <a:p>
            <a:r>
              <a:rPr lang="en-US" sz="2800" dirty="0" smtClean="0"/>
              <a:t>Staff First Responder Duties</a:t>
            </a:r>
          </a:p>
          <a:p>
            <a:r>
              <a:rPr lang="en-US" sz="2400" dirty="0"/>
              <a:t>(a) Upon learning of an allegation that a resident was sexually abused, the first staff member to respond to the report shall be required to: </a:t>
            </a:r>
          </a:p>
          <a:p>
            <a:r>
              <a:rPr lang="en-US" sz="2400" dirty="0"/>
              <a:t>(1) Separate the alleged victim and abuser; </a:t>
            </a:r>
          </a:p>
          <a:p>
            <a:r>
              <a:rPr lang="en-US" sz="2400" dirty="0"/>
              <a:t>(2) Preserve and protect any crime scene until appropriate steps can be taken to collect any evidence; </a:t>
            </a:r>
          </a:p>
          <a:p>
            <a:r>
              <a:rPr lang="en-US" sz="2400" dirty="0"/>
              <a:t>(3) If the abuse occurred within a time period that still allows for the collection of physical evidence, request that the alleged victim not take any actions that could destroy physical evidence, including, as appropriate, washing, brushing teeth, changing clothes, urinating, defecating, smoking, drinking, or eating; and </a:t>
            </a:r>
          </a:p>
        </p:txBody>
      </p:sp>
    </p:spTree>
    <p:extLst>
      <p:ext uri="{BB962C8B-B14F-4D97-AF65-F5344CB8AC3E}">
        <p14:creationId xmlns:p14="http://schemas.microsoft.com/office/powerpoint/2010/main" val="1237774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 115.364 (</a:t>
            </a:r>
            <a:r>
              <a:rPr lang="en-US" dirty="0" err="1" smtClean="0">
                <a:effectLst>
                  <a:outerShdw blurRad="38100" dist="38100" dir="2700000" algn="tl">
                    <a:srgbClr val="000000">
                      <a:alpha val="43137"/>
                    </a:srgbClr>
                  </a:outerShdw>
                </a:effectLst>
              </a:rPr>
              <a:t>cont</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77000" cy="4876799"/>
          </a:xfrm>
        </p:spPr>
        <p:txBody>
          <a:bodyPr>
            <a:noAutofit/>
          </a:bodyPr>
          <a:lstStyle/>
          <a:p>
            <a:r>
              <a:rPr lang="en-US" sz="2400" dirty="0"/>
              <a:t>(4) If the abuse occurred within a time period that still allows for the collection of physical evidence, ensure that the alleged abuser does not take any actions that could destroy physical evidence, including, as appropriate, washing, brushing teeth, changing clothes, urinating, defecating, smoking, drinking, or eating. </a:t>
            </a:r>
          </a:p>
          <a:p>
            <a:r>
              <a:rPr lang="en-US" sz="2400" dirty="0"/>
              <a:t>(b) If the first staff responder is not a security staff member, the responder shall be required to request that the alleged victim not take any actions that could destroy physical evidence, and then notify security staff. </a:t>
            </a:r>
          </a:p>
        </p:txBody>
      </p:sp>
      <p:pic>
        <p:nvPicPr>
          <p:cNvPr id="4" name="Picture 3">
            <a:hlinkClick r:id="rId2" action="ppaction://hlinksldjump"/>
          </p:cNvPr>
          <p:cNvPicPr>
            <a:picLocks noChangeAspect="1"/>
          </p:cNvPicPr>
          <p:nvPr/>
        </p:nvPicPr>
        <p:blipFill>
          <a:blip r:embed="rId3"/>
          <a:stretch>
            <a:fillRect/>
          </a:stretch>
        </p:blipFill>
        <p:spPr>
          <a:xfrm>
            <a:off x="8406359" y="6309312"/>
            <a:ext cx="560881" cy="548688"/>
          </a:xfrm>
          <a:prstGeom prst="rect">
            <a:avLst/>
          </a:prstGeom>
        </p:spPr>
      </p:pic>
    </p:spTree>
    <p:extLst>
      <p:ext uri="{BB962C8B-B14F-4D97-AF65-F5344CB8AC3E}">
        <p14:creationId xmlns:p14="http://schemas.microsoft.com/office/powerpoint/2010/main" val="1755788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 115.365</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05000" y="914400"/>
            <a:ext cx="7086600" cy="3124200"/>
          </a:xfrm>
        </p:spPr>
        <p:txBody>
          <a:bodyPr/>
          <a:lstStyle/>
          <a:p>
            <a:pPr marL="0" indent="0">
              <a:buNone/>
            </a:pPr>
            <a:r>
              <a:rPr lang="en-US" b="1" dirty="0" smtClean="0"/>
              <a:t>Coordinated Response</a:t>
            </a:r>
          </a:p>
          <a:p>
            <a:pPr marL="0" indent="0">
              <a:buNone/>
            </a:pPr>
            <a:endParaRPr lang="en-US" dirty="0"/>
          </a:p>
          <a:p>
            <a:pPr marL="0" indent="0">
              <a:buNone/>
            </a:pPr>
            <a:r>
              <a:rPr lang="en-US" dirty="0" smtClean="0"/>
              <a:t>The </a:t>
            </a:r>
            <a:r>
              <a:rPr lang="en-US" dirty="0"/>
              <a:t>facility shall develop a written institutional plan to coordinate actions taken in response to an incident of sexual abuse, among staff first responders, medical and mental health practitioners, investigators and facility leadership</a:t>
            </a:r>
          </a:p>
          <a:p>
            <a:pPr marL="0" indent="0">
              <a:buNone/>
            </a:pPr>
            <a:endParaRPr lang="en-US" dirty="0"/>
          </a:p>
        </p:txBody>
      </p:sp>
      <p:pic>
        <p:nvPicPr>
          <p:cNvPr id="4" name="Picture 3">
            <a:hlinkClick r:id="rId2" action="ppaction://hlinksldjump"/>
          </p:cNvPr>
          <p:cNvPicPr>
            <a:picLocks noChangeAspect="1"/>
          </p:cNvPicPr>
          <p:nvPr/>
        </p:nvPicPr>
        <p:blipFill>
          <a:blip r:embed="rId3"/>
          <a:stretch>
            <a:fillRect/>
          </a:stretch>
        </p:blipFill>
        <p:spPr>
          <a:xfrm>
            <a:off x="8406359" y="6309312"/>
            <a:ext cx="560881" cy="548688"/>
          </a:xfrm>
          <a:prstGeom prst="rect">
            <a:avLst/>
          </a:prstGeom>
        </p:spPr>
      </p:pic>
    </p:spTree>
    <p:extLst>
      <p:ext uri="{BB962C8B-B14F-4D97-AF65-F5344CB8AC3E}">
        <p14:creationId xmlns:p14="http://schemas.microsoft.com/office/powerpoint/2010/main" val="133842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898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r>
              <a:rPr lang="en-US" sz="2600" dirty="0"/>
              <a:t>Appropriate and consistent response to incidents of sexual abuse is important and will assist in maintaining credibility in reporting mechanisms.  </a:t>
            </a:r>
            <a:endParaRPr lang="en-US" sz="2600" dirty="0" smtClean="0"/>
          </a:p>
          <a:p>
            <a:endParaRPr lang="en-US" sz="2600" dirty="0" smtClean="0"/>
          </a:p>
          <a:p>
            <a:r>
              <a:rPr lang="en-US" sz="2600" dirty="0" smtClean="0"/>
              <a:t>When </a:t>
            </a:r>
            <a:r>
              <a:rPr lang="en-US" sz="2600" dirty="0"/>
              <a:t>the </a:t>
            </a:r>
            <a:r>
              <a:rPr lang="en-US" sz="2600" dirty="0" smtClean="0"/>
              <a:t>resident </a:t>
            </a:r>
            <a:r>
              <a:rPr lang="en-US" sz="2600" dirty="0"/>
              <a:t>population can see that reports and </a:t>
            </a:r>
            <a:r>
              <a:rPr lang="en-US" sz="2600" dirty="0" smtClean="0"/>
              <a:t>responses </a:t>
            </a:r>
            <a:r>
              <a:rPr lang="en-US" sz="2600" dirty="0"/>
              <a:t>to incidents </a:t>
            </a:r>
            <a:r>
              <a:rPr lang="en-US" sz="2600" dirty="0" smtClean="0"/>
              <a:t>are </a:t>
            </a:r>
            <a:r>
              <a:rPr lang="en-US" sz="2600" dirty="0"/>
              <a:t>taken seriously they are more inclined to utilize the system appropriately. </a:t>
            </a:r>
          </a:p>
          <a:p>
            <a:endParaRPr lang="en-US" sz="2600" dirty="0"/>
          </a:p>
        </p:txBody>
      </p:sp>
    </p:spTree>
    <p:extLst>
      <p:ext uri="{BB962C8B-B14F-4D97-AF65-F5344CB8AC3E}">
        <p14:creationId xmlns:p14="http://schemas.microsoft.com/office/powerpoint/2010/main" val="198786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2057399"/>
            <a:ext cx="6324600" cy="2743201"/>
          </a:xfrm>
          <a:prstGeom prst="rect">
            <a:avLst/>
          </a:prstGeom>
        </p:spPr>
        <p:txBody>
          <a:bodyPr>
            <a:normAutofit/>
          </a:bodyPr>
          <a:lstStyle/>
          <a:p>
            <a:r>
              <a:rPr lang="en-US" sz="3600" dirty="0" smtClean="0"/>
              <a:t>PREA Standard </a:t>
            </a:r>
            <a:r>
              <a:rPr lang="en-US" sz="3600" dirty="0" smtClean="0">
                <a:hlinkClick r:id="rId2" action="ppaction://hlinksldjump"/>
              </a:rPr>
              <a:t>115.365</a:t>
            </a:r>
            <a:r>
              <a:rPr lang="en-US" sz="3600" dirty="0" smtClean="0"/>
              <a:t> requires that the facility have a plan to coordinate response in the event of a sexual assault.</a:t>
            </a:r>
          </a:p>
          <a:p>
            <a:endParaRPr lang="en-US" dirty="0"/>
          </a:p>
        </p:txBody>
      </p:sp>
    </p:spTree>
    <p:extLst>
      <p:ext uri="{BB962C8B-B14F-4D97-AF65-F5344CB8AC3E}">
        <p14:creationId xmlns:p14="http://schemas.microsoft.com/office/powerpoint/2010/main" val="2257866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fontScale="92500" lnSpcReduction="1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600" dirty="0"/>
              <a:t>Be knowledgeable about first responder duties</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Know the role of the agency investigator</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Familiarize yourself with the role of medical and mental health staff</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Know what is expected of supervisors and agency leadership </a:t>
            </a:r>
          </a:p>
        </p:txBody>
      </p:sp>
    </p:spTree>
    <p:extLst>
      <p:ext uri="{BB962C8B-B14F-4D97-AF65-F5344CB8AC3E}">
        <p14:creationId xmlns:p14="http://schemas.microsoft.com/office/powerpoint/2010/main" val="3472501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First Responder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a:bodyPr>
          <a:lstStyle/>
          <a:p>
            <a:endParaRPr lang="en-US" dirty="0"/>
          </a:p>
          <a:p>
            <a:r>
              <a:rPr lang="en-US" sz="2600" dirty="0"/>
              <a:t>As defined by the </a:t>
            </a:r>
            <a:r>
              <a:rPr lang="en-US" sz="2600" dirty="0" smtClean="0"/>
              <a:t>PREA Standards, </a:t>
            </a:r>
            <a:r>
              <a:rPr lang="en-US" sz="2600" dirty="0"/>
              <a:t>a first responder is the first security staff person to respond to a report of sexual </a:t>
            </a:r>
            <a:r>
              <a:rPr lang="en-US" sz="2600" dirty="0" smtClean="0"/>
              <a:t>abuse</a:t>
            </a:r>
            <a:endParaRPr lang="en-US" sz="2600" dirty="0"/>
          </a:p>
          <a:p>
            <a:endParaRPr lang="en-US" sz="2600" dirty="0"/>
          </a:p>
          <a:p>
            <a:r>
              <a:rPr lang="en-US" sz="2600" dirty="0"/>
              <a:t>In the event that a non-security staff member </a:t>
            </a:r>
            <a:r>
              <a:rPr lang="en-US" sz="2600" dirty="0" smtClean="0"/>
              <a:t>is </a:t>
            </a:r>
            <a:r>
              <a:rPr lang="en-US" sz="2600" dirty="0"/>
              <a:t>the first to </a:t>
            </a:r>
            <a:r>
              <a:rPr lang="en-US" sz="2600" dirty="0" smtClean="0"/>
              <a:t>respond, </a:t>
            </a:r>
            <a:r>
              <a:rPr lang="en-US" sz="2600" dirty="0"/>
              <a:t>that person should instruct the victim not to anything that could potentially destroy evidence of the abuse</a:t>
            </a:r>
          </a:p>
        </p:txBody>
      </p:sp>
    </p:spTree>
    <p:extLst>
      <p:ext uri="{BB962C8B-B14F-4D97-AF65-F5344CB8AC3E}">
        <p14:creationId xmlns:p14="http://schemas.microsoft.com/office/powerpoint/2010/main" val="4051724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315200" cy="715962"/>
          </a:xfrm>
        </p:spPr>
        <p:txBody>
          <a:bodyPr>
            <a:noAutofit/>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a:effectLst>
                  <a:outerShdw blurRad="38100" dist="38100" dir="2700000" algn="tl">
                    <a:srgbClr val="000000">
                      <a:alpha val="43137"/>
                    </a:srgbClr>
                  </a:outerShdw>
                </a:effectLst>
              </a:rPr>
              <a:t>First Responder </a:t>
            </a:r>
            <a:r>
              <a:rPr lang="en-US" sz="3200" dirty="0" smtClean="0">
                <a:effectLst>
                  <a:outerShdw blurRad="38100" dist="38100" dir="2700000" algn="tl">
                    <a:srgbClr val="000000">
                      <a:alpha val="43137"/>
                    </a:srgbClr>
                  </a:outerShdw>
                </a:effectLst>
              </a:rPr>
              <a:t>Duties </a:t>
            </a:r>
            <a:r>
              <a:rPr lang="en-US" sz="3200" dirty="0" smtClean="0"/>
              <a:t/>
            </a:r>
            <a:br>
              <a:rPr lang="en-US" sz="3200" dirty="0" smtClean="0"/>
            </a:br>
            <a:r>
              <a:rPr lang="en-US" sz="3200" dirty="0" smtClean="0">
                <a:latin typeface="+mn-lt"/>
              </a:rPr>
              <a:t>PREA Standard </a:t>
            </a:r>
            <a:r>
              <a:rPr lang="en-US" sz="3200" dirty="0" smtClean="0">
                <a:latin typeface="+mn-lt"/>
                <a:hlinkClick r:id="rId3" action="ppaction://hlinksldjump"/>
              </a:rPr>
              <a:t>115.364</a:t>
            </a:r>
            <a:endParaRPr lang="en-US" sz="3200" dirty="0">
              <a:latin typeface="+mn-lt"/>
            </a:endParaRPr>
          </a:p>
        </p:txBody>
      </p:sp>
      <p:sp>
        <p:nvSpPr>
          <p:cNvPr id="3" name="Content Placeholder 2"/>
          <p:cNvSpPr>
            <a:spLocks noGrp="1"/>
          </p:cNvSpPr>
          <p:nvPr>
            <p:ph idx="1"/>
          </p:nvPr>
        </p:nvSpPr>
        <p:spPr>
          <a:xfrm>
            <a:off x="2133600" y="1447800"/>
            <a:ext cx="6324600" cy="4572000"/>
          </a:xfrm>
          <a:prstGeom prst="rect">
            <a:avLst/>
          </a:prstGeom>
        </p:spPr>
        <p:txBody>
          <a:bodyPr>
            <a:normAutofit lnSpcReduction="10000"/>
          </a:bodyPr>
          <a:lstStyle/>
          <a:p>
            <a:r>
              <a:rPr lang="en-US" sz="2600" b="1" dirty="0"/>
              <a:t>The first staff member to respond to a sexual abuse report within a time period that allows for the collection of physical evidence is required to:</a:t>
            </a:r>
          </a:p>
          <a:p>
            <a:pPr marL="342900" indent="-342900">
              <a:buFont typeface="Arial"/>
              <a:buChar char="•"/>
            </a:pPr>
            <a:endParaRPr lang="en-US" sz="2600" dirty="0"/>
          </a:p>
          <a:p>
            <a:pPr marL="342900" lvl="1" indent="-342900">
              <a:buFont typeface="Arial" panose="020B0604020202020204" pitchFamily="34" charset="0"/>
              <a:buChar char="•"/>
            </a:pPr>
            <a:r>
              <a:rPr lang="en-US" sz="2600" dirty="0"/>
              <a:t>Separate the alleged victim and abuser</a:t>
            </a:r>
          </a:p>
          <a:p>
            <a:pPr marL="342900" lvl="1" indent="-342900">
              <a:buFont typeface="Arial" panose="020B0604020202020204" pitchFamily="34" charset="0"/>
              <a:buChar char="•"/>
            </a:pPr>
            <a:r>
              <a:rPr lang="en-US" sz="2600" dirty="0" smtClean="0"/>
              <a:t>Preserve and protect any </a:t>
            </a:r>
            <a:r>
              <a:rPr lang="en-US" sz="2600" dirty="0"/>
              <a:t>crime scene(s)</a:t>
            </a:r>
          </a:p>
          <a:p>
            <a:pPr marL="342900" lvl="1" indent="-342900">
              <a:buFont typeface="Arial" panose="020B0604020202020204" pitchFamily="34" charset="0"/>
              <a:buChar char="•"/>
            </a:pPr>
            <a:r>
              <a:rPr lang="en-US" sz="2600" u="sng" dirty="0" smtClean="0"/>
              <a:t>Request</a:t>
            </a:r>
            <a:r>
              <a:rPr lang="en-US" sz="2600" dirty="0" smtClean="0"/>
              <a:t> that the </a:t>
            </a:r>
            <a:r>
              <a:rPr lang="en-US" sz="2600" dirty="0"/>
              <a:t>victim not </a:t>
            </a:r>
            <a:r>
              <a:rPr lang="en-US" sz="2600" dirty="0" smtClean="0"/>
              <a:t>take </a:t>
            </a:r>
            <a:r>
              <a:rPr lang="en-US" sz="2600" dirty="0"/>
              <a:t>any actions that could destroy physical </a:t>
            </a:r>
            <a:r>
              <a:rPr lang="en-US" sz="2600" dirty="0" smtClean="0"/>
              <a:t>evidence</a:t>
            </a:r>
          </a:p>
          <a:p>
            <a:pPr marL="342900" lvl="1" indent="-342900">
              <a:buFont typeface="Arial" panose="020B0604020202020204" pitchFamily="34" charset="0"/>
              <a:buChar char="•"/>
            </a:pPr>
            <a:r>
              <a:rPr lang="en-US" sz="2600" dirty="0" smtClean="0"/>
              <a:t>Ensure no evidence is destroyed</a:t>
            </a:r>
            <a:endParaRPr lang="en-US" sz="26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11626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First Responders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33600" y="1557754"/>
            <a:ext cx="6477000" cy="4995446"/>
          </a:xfrm>
          <a:prstGeom prst="rect">
            <a:avLst/>
          </a:prstGeom>
        </p:spPr>
        <p:txBody>
          <a:bodyPr>
            <a:normAutofit fontScale="92500" lnSpcReduction="10000"/>
          </a:bodyPr>
          <a:lstStyle/>
          <a:p>
            <a:r>
              <a:rPr lang="en-US" sz="2600" dirty="0"/>
              <a:t>First </a:t>
            </a:r>
            <a:r>
              <a:rPr lang="en-US" sz="2600" dirty="0" smtClean="0"/>
              <a:t>responders to immediate abuse should </a:t>
            </a:r>
            <a:r>
              <a:rPr lang="en-US" sz="2600" dirty="0"/>
              <a:t>consider the following </a:t>
            </a:r>
            <a:r>
              <a:rPr lang="en-US" sz="2600" dirty="0" smtClean="0"/>
              <a:t>steps </a:t>
            </a:r>
            <a:r>
              <a:rPr lang="en-US" sz="2600" dirty="0"/>
              <a:t>when responding to incidents of sexual abuse:</a:t>
            </a:r>
          </a:p>
          <a:p>
            <a:endParaRPr lang="en-US" sz="2600" dirty="0"/>
          </a:p>
          <a:p>
            <a:pPr marL="514350" indent="-514350">
              <a:buFont typeface="+mj-lt"/>
              <a:buAutoNum type="arabicPeriod"/>
            </a:pPr>
            <a:r>
              <a:rPr lang="en-US" sz="2600" dirty="0" smtClean="0"/>
              <a:t>Ensure the safety of the victim.</a:t>
            </a:r>
          </a:p>
          <a:p>
            <a:pPr marL="514350" indent="-514350">
              <a:buFont typeface="+mj-lt"/>
              <a:buAutoNum type="arabicPeriod"/>
            </a:pPr>
            <a:r>
              <a:rPr lang="en-US" sz="2600" dirty="0" smtClean="0"/>
              <a:t>Request the victim not shower, change clothes or use the bathroom.</a:t>
            </a:r>
          </a:p>
          <a:p>
            <a:pPr marL="514350" indent="-514350">
              <a:buFont typeface="+mj-lt"/>
              <a:buAutoNum type="arabicPeriod"/>
            </a:pPr>
            <a:r>
              <a:rPr lang="en-US" sz="2600" dirty="0" smtClean="0"/>
              <a:t>Move the alleged offender to a secure location.</a:t>
            </a:r>
          </a:p>
          <a:p>
            <a:pPr marL="514350" indent="-514350">
              <a:buFont typeface="+mj-lt"/>
              <a:buAutoNum type="arabicPeriod"/>
            </a:pPr>
            <a:r>
              <a:rPr lang="en-US" sz="2600" dirty="0" smtClean="0"/>
              <a:t>Ensure the alleged offender is not able to destroy physical evidence.</a:t>
            </a:r>
            <a:endParaRPr lang="en-US" sz="2600" dirty="0"/>
          </a:p>
          <a:p>
            <a:pPr marL="514350" indent="-514350">
              <a:buFont typeface="+mj-lt"/>
              <a:buAutoNum type="arabicPeriod"/>
            </a:pPr>
            <a:r>
              <a:rPr lang="en-US" sz="2600" dirty="0" smtClean="0"/>
              <a:t>Secure </a:t>
            </a:r>
            <a:r>
              <a:rPr lang="en-US" sz="2600" dirty="0"/>
              <a:t>the </a:t>
            </a:r>
            <a:r>
              <a:rPr lang="en-US" sz="2600" dirty="0" smtClean="0"/>
              <a:t>area to make sure it is inaccessible to unauthorized personnel.</a:t>
            </a:r>
          </a:p>
          <a:p>
            <a:endParaRPr lang="en-US" sz="2600" dirty="0"/>
          </a:p>
        </p:txBody>
      </p:sp>
      <p:sp>
        <p:nvSpPr>
          <p:cNvPr id="4" name="TextBox 3"/>
          <p:cNvSpPr txBox="1"/>
          <p:nvPr/>
        </p:nvSpPr>
        <p:spPr>
          <a:xfrm>
            <a:off x="1826289" y="782915"/>
            <a:ext cx="7089111" cy="707886"/>
          </a:xfrm>
          <a:prstGeom prst="rect">
            <a:avLst/>
          </a:prstGeom>
          <a:noFill/>
        </p:spPr>
        <p:txBody>
          <a:bodyPr wrap="square" rtlCol="0">
            <a:spAutoFit/>
          </a:bodyPr>
          <a:lstStyle/>
          <a:p>
            <a:r>
              <a:rPr lang="en-US" sz="2000" dirty="0" smtClean="0">
                <a:solidFill>
                  <a:schemeClr val="bg1"/>
                </a:solidFill>
              </a:rPr>
              <a:t>To </a:t>
            </a:r>
            <a:r>
              <a:rPr lang="en-US" sz="2000" b="1" dirty="0">
                <a:solidFill>
                  <a:schemeClr val="bg1"/>
                </a:solidFill>
              </a:rPr>
              <a:t> </a:t>
            </a:r>
            <a:r>
              <a:rPr lang="en-US" sz="2000" b="1" u="sng" dirty="0" smtClean="0">
                <a:solidFill>
                  <a:schemeClr val="bg1"/>
                </a:solidFill>
              </a:rPr>
              <a:t>Sexual Abuse in progress</a:t>
            </a:r>
            <a:r>
              <a:rPr lang="en-US" sz="2000" b="1" dirty="0" smtClean="0">
                <a:solidFill>
                  <a:schemeClr val="bg1"/>
                </a:solidFill>
              </a:rPr>
              <a:t> </a:t>
            </a:r>
            <a:r>
              <a:rPr lang="en-US" sz="2000" dirty="0" smtClean="0">
                <a:solidFill>
                  <a:schemeClr val="bg1"/>
                </a:solidFill>
              </a:rPr>
              <a:t>or</a:t>
            </a:r>
            <a:r>
              <a:rPr lang="en-US" sz="2000" b="1" dirty="0" smtClean="0">
                <a:solidFill>
                  <a:schemeClr val="bg1"/>
                </a:solidFill>
              </a:rPr>
              <a:t> </a:t>
            </a:r>
            <a:r>
              <a:rPr lang="en-US" sz="2000" b="1" u="sng" dirty="0" smtClean="0">
                <a:solidFill>
                  <a:schemeClr val="bg1"/>
                </a:solidFill>
              </a:rPr>
              <a:t>immediate (within 120 hours) past abuse</a:t>
            </a:r>
            <a:endParaRPr lang="en-US" sz="2000" u="sng" dirty="0">
              <a:solidFill>
                <a:schemeClr val="bg1"/>
              </a:solidFill>
            </a:endParaRPr>
          </a:p>
        </p:txBody>
      </p:sp>
    </p:spTree>
    <p:extLst>
      <p:ext uri="{BB962C8B-B14F-4D97-AF65-F5344CB8AC3E}">
        <p14:creationId xmlns:p14="http://schemas.microsoft.com/office/powerpoint/2010/main" val="3986583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First Responder Considerations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600200"/>
            <a:ext cx="6324600" cy="4571999"/>
          </a:xfrm>
          <a:prstGeom prst="rect">
            <a:avLst/>
          </a:prstGeom>
        </p:spPr>
        <p:txBody>
          <a:bodyPr>
            <a:noAutofit/>
          </a:bodyPr>
          <a:lstStyle/>
          <a:p>
            <a:pPr marL="514350" indent="-514350">
              <a:buFont typeface="+mj-lt"/>
              <a:buAutoNum type="arabicPeriod" startAt="6"/>
            </a:pPr>
            <a:r>
              <a:rPr lang="en-US" sz="2600" dirty="0"/>
              <a:t>Ensure that evidence is </a:t>
            </a:r>
            <a:r>
              <a:rPr lang="en-US" sz="2600" dirty="0" smtClean="0"/>
              <a:t>secured until an investigator arrives.</a:t>
            </a:r>
          </a:p>
          <a:p>
            <a:pPr marL="514350" indent="-514350">
              <a:buFont typeface="+mj-lt"/>
              <a:buAutoNum type="arabicPeriod" startAt="6"/>
            </a:pPr>
            <a:r>
              <a:rPr lang="en-US" sz="2600" dirty="0" smtClean="0"/>
              <a:t>Notify </a:t>
            </a:r>
            <a:r>
              <a:rPr lang="en-US" sz="2600" dirty="0"/>
              <a:t>appropriate supervisory staff.</a:t>
            </a:r>
          </a:p>
          <a:p>
            <a:pPr marL="514350" indent="-514350">
              <a:buFont typeface="+mj-lt"/>
              <a:buAutoNum type="arabicPeriod" startAt="6"/>
            </a:pPr>
            <a:r>
              <a:rPr lang="en-US" sz="2600" dirty="0" smtClean="0"/>
              <a:t>Notify appropriate victim services staff.</a:t>
            </a:r>
          </a:p>
          <a:p>
            <a:pPr marL="514350" indent="-514350">
              <a:buFont typeface="+mj-lt"/>
              <a:buAutoNum type="arabicPeriod" startAt="6"/>
            </a:pPr>
            <a:r>
              <a:rPr lang="en-US" sz="2600" dirty="0" smtClean="0"/>
              <a:t>Document the incident and your actions.</a:t>
            </a:r>
          </a:p>
          <a:p>
            <a:pPr marL="514350" indent="-514350">
              <a:buFont typeface="+mj-lt"/>
              <a:buAutoNum type="arabicPeriod" startAt="6"/>
            </a:pPr>
            <a:r>
              <a:rPr lang="en-US" sz="2600" dirty="0" smtClean="0"/>
              <a:t>Prepare to transport the victim to a local hospital or medical center.</a:t>
            </a:r>
            <a:endParaRPr lang="en-US" sz="2600" dirty="0"/>
          </a:p>
        </p:txBody>
      </p:sp>
      <p:sp>
        <p:nvSpPr>
          <p:cNvPr id="4" name="TextBox 3"/>
          <p:cNvSpPr txBox="1"/>
          <p:nvPr/>
        </p:nvSpPr>
        <p:spPr>
          <a:xfrm>
            <a:off x="1826289" y="782915"/>
            <a:ext cx="7089111" cy="707886"/>
          </a:xfrm>
          <a:prstGeom prst="rect">
            <a:avLst/>
          </a:prstGeom>
          <a:noFill/>
        </p:spPr>
        <p:txBody>
          <a:bodyPr wrap="square" rtlCol="0">
            <a:spAutoFit/>
          </a:bodyPr>
          <a:lstStyle/>
          <a:p>
            <a:r>
              <a:rPr lang="en-US" sz="2000" dirty="0" smtClean="0">
                <a:solidFill>
                  <a:schemeClr val="bg1"/>
                </a:solidFill>
              </a:rPr>
              <a:t>To </a:t>
            </a:r>
            <a:r>
              <a:rPr lang="en-US" sz="2000" b="1" dirty="0">
                <a:solidFill>
                  <a:schemeClr val="bg1"/>
                </a:solidFill>
              </a:rPr>
              <a:t> </a:t>
            </a:r>
            <a:r>
              <a:rPr lang="en-US" sz="2000" b="1" u="sng" dirty="0" smtClean="0">
                <a:solidFill>
                  <a:schemeClr val="bg1"/>
                </a:solidFill>
              </a:rPr>
              <a:t>Sexual Abuse in progress</a:t>
            </a:r>
            <a:r>
              <a:rPr lang="en-US" sz="2000" b="1" dirty="0" smtClean="0">
                <a:solidFill>
                  <a:schemeClr val="bg1"/>
                </a:solidFill>
              </a:rPr>
              <a:t> </a:t>
            </a:r>
            <a:r>
              <a:rPr lang="en-US" sz="2000" dirty="0" smtClean="0">
                <a:solidFill>
                  <a:schemeClr val="bg1"/>
                </a:solidFill>
              </a:rPr>
              <a:t>or</a:t>
            </a:r>
            <a:r>
              <a:rPr lang="en-US" sz="2000" b="1" dirty="0" smtClean="0">
                <a:solidFill>
                  <a:schemeClr val="bg1"/>
                </a:solidFill>
              </a:rPr>
              <a:t> </a:t>
            </a:r>
            <a:r>
              <a:rPr lang="en-US" sz="2000" b="1" u="sng" dirty="0" smtClean="0">
                <a:solidFill>
                  <a:schemeClr val="bg1"/>
                </a:solidFill>
              </a:rPr>
              <a:t>immediate (within 120 hours) past abuse</a:t>
            </a:r>
            <a:endParaRPr lang="en-US" sz="2000" u="sng" dirty="0">
              <a:solidFill>
                <a:schemeClr val="bg1"/>
              </a:solidFill>
            </a:endParaRPr>
          </a:p>
        </p:txBody>
      </p:sp>
    </p:spTree>
    <p:extLst>
      <p:ext uri="{BB962C8B-B14F-4D97-AF65-F5344CB8AC3E}">
        <p14:creationId xmlns:p14="http://schemas.microsoft.com/office/powerpoint/2010/main" val="99038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work_in_Motion Animated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mwork_in_Motion  Still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8915</TotalTime>
  <Words>984</Words>
  <Application>Microsoft Office PowerPoint</Application>
  <PresentationFormat>On-screen Show (4:3)</PresentationFormat>
  <Paragraphs>109</Paragraphs>
  <Slides>19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Franklin Gothic Heavy</vt:lpstr>
      <vt:lpstr>Verdana</vt:lpstr>
      <vt:lpstr>Wingdings</vt:lpstr>
      <vt:lpstr>Teamwork_in_Motion Animated Layout</vt:lpstr>
      <vt:lpstr>Teamwork_in_Motion  Still Layout</vt:lpstr>
      <vt:lpstr>Prison Rape Elimination Act</vt:lpstr>
      <vt:lpstr>Response</vt:lpstr>
      <vt:lpstr>Response</vt:lpstr>
      <vt:lpstr>Response</vt:lpstr>
      <vt:lpstr>Response</vt:lpstr>
      <vt:lpstr>First Responder</vt:lpstr>
      <vt:lpstr>    First Responder Duties  PREA Standard 115.364</vt:lpstr>
      <vt:lpstr>First Responders</vt:lpstr>
      <vt:lpstr>First Responder Considerations</vt:lpstr>
      <vt:lpstr>First Responders to Reports of Past Abuse</vt:lpstr>
      <vt:lpstr>Primary Objectives  First Responders to Reports of Past Abuse</vt:lpstr>
      <vt:lpstr>Primary Objectives First Responders to Reports of Past Abuse</vt:lpstr>
      <vt:lpstr>First Responder and Victims of Abuse</vt:lpstr>
      <vt:lpstr>First Responder and Victims of Abuse</vt:lpstr>
      <vt:lpstr>Coordinated Response</vt:lpstr>
      <vt:lpstr>This is the end of the section</vt:lpstr>
      <vt:lpstr>Standard 115.364</vt:lpstr>
      <vt:lpstr>Standard 115.364 (cont)</vt:lpstr>
      <vt:lpstr>Standard 115.365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Caleb Asbridge</cp:lastModifiedBy>
  <cp:revision>268</cp:revision>
  <cp:lastPrinted>2014-01-15T11:49:08Z</cp:lastPrinted>
  <dcterms:created xsi:type="dcterms:W3CDTF">2010-10-20T20:28:13Z</dcterms:created>
  <dcterms:modified xsi:type="dcterms:W3CDTF">2014-08-18T12:17:36Z</dcterms:modified>
</cp:coreProperties>
</file>