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96"/>
  </p:notesMasterIdLst>
  <p:handoutMasterIdLst>
    <p:handoutMasterId r:id="rId97"/>
  </p:handoutMasterIdLst>
  <p:sldIdLst>
    <p:sldId id="256" r:id="rId3"/>
    <p:sldId id="467" r:id="rId4"/>
    <p:sldId id="463" r:id="rId5"/>
    <p:sldId id="285" r:id="rId6"/>
    <p:sldId id="287" r:id="rId7"/>
    <p:sldId id="288" r:id="rId8"/>
    <p:sldId id="292" r:id="rId9"/>
    <p:sldId id="316" r:id="rId10"/>
    <p:sldId id="317" r:id="rId11"/>
    <p:sldId id="323" r:id="rId12"/>
    <p:sldId id="313" r:id="rId13"/>
    <p:sldId id="314" r:id="rId14"/>
    <p:sldId id="324" r:id="rId15"/>
    <p:sldId id="315" r:id="rId16"/>
    <p:sldId id="471" r:id="rId17"/>
    <p:sldId id="472" r:id="rId18"/>
    <p:sldId id="473" r:id="rId19"/>
    <p:sldId id="474" r:id="rId20"/>
    <p:sldId id="475" r:id="rId21"/>
    <p:sldId id="476" r:id="rId22"/>
    <p:sldId id="477" r:id="rId23"/>
    <p:sldId id="478" r:id="rId24"/>
    <p:sldId id="479" r:id="rId25"/>
    <p:sldId id="480" r:id="rId26"/>
    <p:sldId id="481" r:id="rId27"/>
    <p:sldId id="482" r:id="rId28"/>
    <p:sldId id="483" r:id="rId29"/>
    <p:sldId id="492" r:id="rId30"/>
    <p:sldId id="493" r:id="rId31"/>
    <p:sldId id="494" r:id="rId32"/>
    <p:sldId id="495" r:id="rId33"/>
    <p:sldId id="496" r:id="rId34"/>
    <p:sldId id="500" r:id="rId35"/>
    <p:sldId id="501" r:id="rId36"/>
    <p:sldId id="502" r:id="rId37"/>
    <p:sldId id="503" r:id="rId38"/>
    <p:sldId id="504" r:id="rId39"/>
    <p:sldId id="505" r:id="rId40"/>
    <p:sldId id="506" r:id="rId41"/>
    <p:sldId id="507" r:id="rId42"/>
    <p:sldId id="510" r:id="rId43"/>
    <p:sldId id="511" r:id="rId44"/>
    <p:sldId id="512" r:id="rId45"/>
    <p:sldId id="513" r:id="rId46"/>
    <p:sldId id="514" r:id="rId47"/>
    <p:sldId id="515" r:id="rId48"/>
    <p:sldId id="516" r:id="rId49"/>
    <p:sldId id="517" r:id="rId50"/>
    <p:sldId id="518" r:id="rId51"/>
    <p:sldId id="519" r:id="rId52"/>
    <p:sldId id="520" r:id="rId53"/>
    <p:sldId id="521" r:id="rId54"/>
    <p:sldId id="522" r:id="rId55"/>
    <p:sldId id="523" r:id="rId56"/>
    <p:sldId id="524" r:id="rId57"/>
    <p:sldId id="525" r:id="rId58"/>
    <p:sldId id="526" r:id="rId59"/>
    <p:sldId id="527" r:id="rId60"/>
    <p:sldId id="528" r:id="rId61"/>
    <p:sldId id="529" r:id="rId62"/>
    <p:sldId id="530" r:id="rId63"/>
    <p:sldId id="531" r:id="rId64"/>
    <p:sldId id="532" r:id="rId65"/>
    <p:sldId id="533" r:id="rId66"/>
    <p:sldId id="534" r:id="rId67"/>
    <p:sldId id="535" r:id="rId68"/>
    <p:sldId id="536" r:id="rId69"/>
    <p:sldId id="537" r:id="rId70"/>
    <p:sldId id="538" r:id="rId71"/>
    <p:sldId id="539" r:id="rId72"/>
    <p:sldId id="540" r:id="rId73"/>
    <p:sldId id="541" r:id="rId74"/>
    <p:sldId id="542" r:id="rId75"/>
    <p:sldId id="543" r:id="rId76"/>
    <p:sldId id="544" r:id="rId77"/>
    <p:sldId id="545" r:id="rId78"/>
    <p:sldId id="546" r:id="rId79"/>
    <p:sldId id="484" r:id="rId80"/>
    <p:sldId id="464" r:id="rId81"/>
    <p:sldId id="466" r:id="rId82"/>
    <p:sldId id="485" r:id="rId83"/>
    <p:sldId id="486" r:id="rId84"/>
    <p:sldId id="487" r:id="rId85"/>
    <p:sldId id="488" r:id="rId86"/>
    <p:sldId id="489" r:id="rId87"/>
    <p:sldId id="490" r:id="rId88"/>
    <p:sldId id="491" r:id="rId89"/>
    <p:sldId id="497" r:id="rId90"/>
    <p:sldId id="498" r:id="rId91"/>
    <p:sldId id="499" r:id="rId92"/>
    <p:sldId id="547" r:id="rId93"/>
    <p:sldId id="548" r:id="rId94"/>
    <p:sldId id="549" r:id="rId95"/>
  </p:sldIdLst>
  <p:sldSz cx="9144000" cy="6858000" type="screen4x3"/>
  <p:notesSz cx="7315200" cy="9601200"/>
  <p:defaultText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eb Asbridge" initials="CA" lastIdx="2" clrIdx="0">
    <p:extLst>
      <p:ext uri="{19B8F6BF-5375-455C-9EA6-DF929625EA0E}">
        <p15:presenceInfo xmlns:p15="http://schemas.microsoft.com/office/powerpoint/2012/main" userId="eaff3b3c5068b5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673"/>
    <a:srgbClr val="67B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2569" autoAdjust="0"/>
  </p:normalViewPr>
  <p:slideViewPr>
    <p:cSldViewPr>
      <p:cViewPr varScale="1">
        <p:scale>
          <a:sx n="54" d="100"/>
          <a:sy n="54" d="100"/>
        </p:scale>
        <p:origin x="1650" y="72"/>
      </p:cViewPr>
      <p:guideLst>
        <p:guide orient="horz" pos="2160"/>
        <p:guide pos="2880"/>
      </p:guideLst>
    </p:cSldViewPr>
  </p:slideViewPr>
  <p:notesTextViewPr>
    <p:cViewPr>
      <p:scale>
        <a:sx n="1" d="1"/>
        <a:sy n="1" d="1"/>
      </p:scale>
      <p:origin x="0" y="0"/>
    </p:cViewPr>
  </p:notesTextViewPr>
  <p:sorterViewPr>
    <p:cViewPr>
      <p:scale>
        <a:sx n="100" d="100"/>
        <a:sy n="100" d="100"/>
      </p:scale>
      <p:origin x="0" y="-12990"/>
    </p:cViewPr>
  </p:sorterViewPr>
  <p:notesViewPr>
    <p:cSldViewPr>
      <p:cViewPr varScale="1">
        <p:scale>
          <a:sx n="70" d="100"/>
          <a:sy n="70" d="100"/>
        </p:scale>
        <p:origin x="3144"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BD936149-2C69-4F1C-9517-F65DE29EFA87}" type="datetimeFigureOut">
              <a:rPr lang="en-US" smtClean="0"/>
              <a:t>8/27/2014</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28178CEA-F7C7-4664-86C9-C6C229440F96}" type="slidenum">
              <a:rPr lang="en-US" smtClean="0"/>
              <a:t>‹#›</a:t>
            </a:fld>
            <a:endParaRPr lang="en-US"/>
          </a:p>
        </p:txBody>
      </p:sp>
    </p:spTree>
    <p:extLst>
      <p:ext uri="{BB962C8B-B14F-4D97-AF65-F5344CB8AC3E}">
        <p14:creationId xmlns:p14="http://schemas.microsoft.com/office/powerpoint/2010/main" val="2425229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621138B-2377-491E-9E58-FECDF0D0D976}" type="datetimeFigureOut">
              <a:rPr lang="en-US" smtClean="0"/>
              <a:t>8/27/2014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8010EEC-3170-446D-8292-F17AAE4ACF11}" type="slidenum">
              <a:rPr lang="en-US" smtClean="0"/>
              <a:t>‹#›</a:t>
            </a:fld>
            <a:endParaRPr lang="en-US"/>
          </a:p>
        </p:txBody>
      </p:sp>
    </p:spTree>
    <p:extLst>
      <p:ext uri="{BB962C8B-B14F-4D97-AF65-F5344CB8AC3E}">
        <p14:creationId xmlns:p14="http://schemas.microsoft.com/office/powerpoint/2010/main" val="287514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39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35</a:t>
            </a:fld>
            <a:endParaRPr lang="en-US"/>
          </a:p>
        </p:txBody>
      </p:sp>
    </p:spTree>
    <p:extLst>
      <p:ext uri="{BB962C8B-B14F-4D97-AF65-F5344CB8AC3E}">
        <p14:creationId xmlns:p14="http://schemas.microsoft.com/office/powerpoint/2010/main" val="2505322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37</a:t>
            </a:fld>
            <a:endParaRPr lang="en-US"/>
          </a:p>
        </p:txBody>
      </p:sp>
    </p:spTree>
    <p:extLst>
      <p:ext uri="{BB962C8B-B14F-4D97-AF65-F5344CB8AC3E}">
        <p14:creationId xmlns:p14="http://schemas.microsoft.com/office/powerpoint/2010/main" val="662544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38</a:t>
            </a:fld>
            <a:endParaRPr lang="en-US"/>
          </a:p>
        </p:txBody>
      </p:sp>
    </p:spTree>
    <p:extLst>
      <p:ext uri="{BB962C8B-B14F-4D97-AF65-F5344CB8AC3E}">
        <p14:creationId xmlns:p14="http://schemas.microsoft.com/office/powerpoint/2010/main" val="2794842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0729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417635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564074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42864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78019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9057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52</a:t>
            </a:fld>
            <a:endParaRPr lang="en-US"/>
          </a:p>
        </p:txBody>
      </p:sp>
    </p:spTree>
    <p:extLst>
      <p:ext uri="{BB962C8B-B14F-4D97-AF65-F5344CB8AC3E}">
        <p14:creationId xmlns:p14="http://schemas.microsoft.com/office/powerpoint/2010/main" val="139755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3559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713016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7785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6881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4094595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944848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1546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3420146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75</a:t>
            </a:fld>
            <a:endParaRPr lang="en-US"/>
          </a:p>
        </p:txBody>
      </p:sp>
    </p:spTree>
    <p:extLst>
      <p:ext uri="{BB962C8B-B14F-4D97-AF65-F5344CB8AC3E}">
        <p14:creationId xmlns:p14="http://schemas.microsoft.com/office/powerpoint/2010/main" val="3496265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82</a:t>
            </a:fld>
            <a:endParaRPr lang="en-US"/>
          </a:p>
        </p:txBody>
      </p:sp>
    </p:spTree>
    <p:extLst>
      <p:ext uri="{BB962C8B-B14F-4D97-AF65-F5344CB8AC3E}">
        <p14:creationId xmlns:p14="http://schemas.microsoft.com/office/powerpoint/2010/main" val="3514324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84</a:t>
            </a:fld>
            <a:endParaRPr lang="en-US"/>
          </a:p>
        </p:txBody>
      </p:sp>
    </p:spTree>
    <p:extLst>
      <p:ext uri="{BB962C8B-B14F-4D97-AF65-F5344CB8AC3E}">
        <p14:creationId xmlns:p14="http://schemas.microsoft.com/office/powerpoint/2010/main" val="3226880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Juvenile</a:t>
            </a:r>
            <a:r>
              <a:rPr lang="en-US" baseline="0" dirty="0" smtClean="0"/>
              <a:t> Toolkit</a:t>
            </a:r>
            <a:endParaRPr lang="en-US" dirty="0"/>
          </a:p>
        </p:txBody>
      </p:sp>
    </p:spTree>
    <p:extLst>
      <p:ext uri="{BB962C8B-B14F-4D97-AF65-F5344CB8AC3E}">
        <p14:creationId xmlns:p14="http://schemas.microsoft.com/office/powerpoint/2010/main" val="3110631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86</a:t>
            </a:fld>
            <a:endParaRPr lang="en-US"/>
          </a:p>
        </p:txBody>
      </p:sp>
    </p:spTree>
    <p:extLst>
      <p:ext uri="{BB962C8B-B14F-4D97-AF65-F5344CB8AC3E}">
        <p14:creationId xmlns:p14="http://schemas.microsoft.com/office/powerpoint/2010/main" val="2382056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87</a:t>
            </a:fld>
            <a:endParaRPr lang="en-US"/>
          </a:p>
        </p:txBody>
      </p:sp>
    </p:spTree>
    <p:extLst>
      <p:ext uri="{BB962C8B-B14F-4D97-AF65-F5344CB8AC3E}">
        <p14:creationId xmlns:p14="http://schemas.microsoft.com/office/powerpoint/2010/main" val="2878093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89</a:t>
            </a:fld>
            <a:endParaRPr lang="en-US"/>
          </a:p>
        </p:txBody>
      </p:sp>
    </p:spTree>
    <p:extLst>
      <p:ext uri="{BB962C8B-B14F-4D97-AF65-F5344CB8AC3E}">
        <p14:creationId xmlns:p14="http://schemas.microsoft.com/office/powerpoint/2010/main" val="515417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90</a:t>
            </a:fld>
            <a:endParaRPr lang="en-US"/>
          </a:p>
        </p:txBody>
      </p:sp>
    </p:spTree>
    <p:extLst>
      <p:ext uri="{BB962C8B-B14F-4D97-AF65-F5344CB8AC3E}">
        <p14:creationId xmlns:p14="http://schemas.microsoft.com/office/powerpoint/2010/main" val="2364112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0239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29054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20</a:t>
            </a:fld>
            <a:endParaRPr lang="en-US"/>
          </a:p>
        </p:txBody>
      </p:sp>
    </p:spTree>
    <p:extLst>
      <p:ext uri="{BB962C8B-B14F-4D97-AF65-F5344CB8AC3E}">
        <p14:creationId xmlns:p14="http://schemas.microsoft.com/office/powerpoint/2010/main" val="1250438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21</a:t>
            </a:fld>
            <a:endParaRPr lang="en-US"/>
          </a:p>
        </p:txBody>
      </p:sp>
    </p:spTree>
    <p:extLst>
      <p:ext uri="{BB962C8B-B14F-4D97-AF65-F5344CB8AC3E}">
        <p14:creationId xmlns:p14="http://schemas.microsoft.com/office/powerpoint/2010/main" val="3467268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23</a:t>
            </a:fld>
            <a:endParaRPr lang="en-US"/>
          </a:p>
        </p:txBody>
      </p:sp>
    </p:spTree>
    <p:extLst>
      <p:ext uri="{BB962C8B-B14F-4D97-AF65-F5344CB8AC3E}">
        <p14:creationId xmlns:p14="http://schemas.microsoft.com/office/powerpoint/2010/main" val="1956258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25</a:t>
            </a:fld>
            <a:endParaRPr lang="en-US"/>
          </a:p>
        </p:txBody>
      </p:sp>
    </p:spTree>
    <p:extLst>
      <p:ext uri="{BB962C8B-B14F-4D97-AF65-F5344CB8AC3E}">
        <p14:creationId xmlns:p14="http://schemas.microsoft.com/office/powerpoint/2010/main" val="3421262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0" name="box"/>
          <p:cNvSpPr/>
          <p:nvPr userDrawn="1"/>
        </p:nvSpPr>
        <p:spPr>
          <a:xfrm rot="10800000">
            <a:off x="0" y="1066801"/>
            <a:ext cx="9144000" cy="627063"/>
          </a:xfrm>
          <a:prstGeom prst="rect">
            <a:avLst/>
          </a:prstGeom>
          <a:gradFill flip="none" rotWithShape="1">
            <a:gsLst>
              <a:gs pos="69000">
                <a:schemeClr val="accent1">
                  <a:lumMod val="90000"/>
                  <a:lumOff val="10000"/>
                </a:schemeClr>
              </a:gs>
              <a:gs pos="100000">
                <a:schemeClr val="accent1">
                  <a:lumMod val="7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Subtitle 2"/>
          <p:cNvSpPr>
            <a:spLocks noGrp="1"/>
          </p:cNvSpPr>
          <p:nvPr>
            <p:ph type="subTitle" idx="1"/>
          </p:nvPr>
        </p:nvSpPr>
        <p:spPr>
          <a:xfrm>
            <a:off x="1295400" y="1143000"/>
            <a:ext cx="6096000" cy="609600"/>
          </a:xfrm>
        </p:spPr>
        <p:txBody>
          <a:bodyPr>
            <a:normAutofit/>
          </a:bodyPr>
          <a:lstStyle>
            <a:lvl1pPr marL="0" indent="0" algn="ctr">
              <a:buNone/>
              <a:defRPr sz="2400">
                <a:solidFill>
                  <a:schemeClr val="bg1">
                    <a:lumMod val="85000"/>
                  </a:schemeClr>
                </a:solidFill>
              </a:defRPr>
            </a:lvl1pPr>
            <a:lvl2pPr marL="457130" indent="0" algn="ctr">
              <a:buNone/>
              <a:defRPr>
                <a:solidFill>
                  <a:schemeClr val="tx1">
                    <a:tint val="75000"/>
                  </a:schemeClr>
                </a:solidFill>
              </a:defRPr>
            </a:lvl2pPr>
            <a:lvl3pPr marL="914262" indent="0" algn="ctr">
              <a:buNone/>
              <a:defRPr>
                <a:solidFill>
                  <a:schemeClr val="tx1">
                    <a:tint val="75000"/>
                  </a:schemeClr>
                </a:solidFill>
              </a:defRPr>
            </a:lvl3pPr>
            <a:lvl4pPr marL="1371392" indent="0" algn="ctr">
              <a:buNone/>
              <a:defRPr>
                <a:solidFill>
                  <a:schemeClr val="tx1">
                    <a:tint val="75000"/>
                  </a:schemeClr>
                </a:solidFill>
              </a:defRPr>
            </a:lvl4pPr>
            <a:lvl5pPr marL="1828523" indent="0" algn="ctr">
              <a:buNone/>
              <a:defRPr>
                <a:solidFill>
                  <a:schemeClr val="tx1">
                    <a:tint val="75000"/>
                  </a:schemeClr>
                </a:solidFill>
              </a:defRPr>
            </a:lvl5pPr>
            <a:lvl6pPr marL="2285654" indent="0" algn="ctr">
              <a:buNone/>
              <a:defRPr>
                <a:solidFill>
                  <a:schemeClr val="tx1">
                    <a:tint val="75000"/>
                  </a:schemeClr>
                </a:solidFill>
              </a:defRPr>
            </a:lvl6pPr>
            <a:lvl7pPr marL="2742784" indent="0" algn="ctr">
              <a:buNone/>
              <a:defRPr>
                <a:solidFill>
                  <a:schemeClr val="tx1">
                    <a:tint val="75000"/>
                  </a:schemeClr>
                </a:solidFill>
              </a:defRPr>
            </a:lvl7pPr>
            <a:lvl8pPr marL="3199915" indent="0" algn="ctr">
              <a:buNone/>
              <a:defRPr>
                <a:solidFill>
                  <a:schemeClr val="tx1">
                    <a:tint val="75000"/>
                  </a:schemeClr>
                </a:solidFill>
              </a:defRPr>
            </a:lvl8pPr>
            <a:lvl9pPr marL="3657046"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33400" y="542049"/>
            <a:ext cx="8458200" cy="677151"/>
          </a:xfrm>
        </p:spPr>
        <p:txBody>
          <a:bodyPr anchor="b">
            <a:noAutofit/>
          </a:bodyPr>
          <a:lstStyle>
            <a:lvl1pPr algn="ctr">
              <a:defRPr sz="4000"/>
            </a:lvl1pPr>
          </a:lstStyle>
          <a:p>
            <a:r>
              <a:rPr lang="en-US" dirty="0" smtClean="0"/>
              <a:t>Click to edit Master title style</a:t>
            </a:r>
            <a:endParaRPr lang="en-US" dirty="0"/>
          </a:p>
        </p:txBody>
      </p:sp>
      <p:sp>
        <p:nvSpPr>
          <p:cNvPr id="29" name="box"/>
          <p:cNvSpPr/>
          <p:nvPr userDrawn="1"/>
        </p:nvSpPr>
        <p:spPr>
          <a:xfrm rot="10800000">
            <a:off x="0" y="1070360"/>
            <a:ext cx="914400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4" name="help_the_team.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714500"/>
            <a:ext cx="9144000" cy="5143500"/>
          </a:xfrm>
          <a:prstGeom prst="rect">
            <a:avLst/>
          </a:prstGeom>
        </p:spPr>
      </p:pic>
    </p:spTree>
    <p:extLst>
      <p:ext uri="{BB962C8B-B14F-4D97-AF65-F5344CB8AC3E}">
        <p14:creationId xmlns:p14="http://schemas.microsoft.com/office/powerpoint/2010/main" val="304298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4"/>
                                        </p:tgtEl>
                                      </p:cBhvr>
                                    </p:cmd>
                                  </p:childTnLst>
                                </p:cTn>
                              </p:par>
                              <p:par>
                                <p:cTn id="7" presetID="10" presetClass="entr" presetSubtype="0" fill="hold" grpId="0" nodeType="withEffect">
                                  <p:stCondLst>
                                    <p:cond delay="20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29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remove" display="0">
                  <p:stCondLst>
                    <p:cond delay="indefinite"/>
                  </p:st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build="p">
        <p:tmplLst>
          <p:tmpl lvl="1">
            <p:tnLst>
              <p:par>
                <p:cTn presetID="10" presetClass="entr" presetSubtype="0" fill="hold" nodeType="withEffect">
                  <p:stCondLst>
                    <p:cond delay="29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381000"/>
            <a:ext cx="5486400" cy="4114800"/>
          </a:xfrm>
        </p:spPr>
        <p:txBody>
          <a:bodyPr/>
          <a:lstStyle>
            <a:lvl1pPr marL="0" indent="0">
              <a:buNone/>
              <a:defRPr sz="3200"/>
            </a:lvl1pPr>
            <a:lvl2pPr marL="457130" indent="0">
              <a:buNone/>
              <a:defRPr sz="2800"/>
            </a:lvl2pPr>
            <a:lvl3pPr marL="914262" indent="0">
              <a:buNone/>
              <a:defRPr sz="2400"/>
            </a:lvl3pPr>
            <a:lvl4pPr marL="1371392" indent="0">
              <a:buNone/>
              <a:defRPr sz="2000"/>
            </a:lvl4pPr>
            <a:lvl5pPr marL="1828523" indent="0">
              <a:buNone/>
              <a:defRPr sz="2000"/>
            </a:lvl5pPr>
            <a:lvl6pPr marL="2285654" indent="0">
              <a:buNone/>
              <a:defRPr sz="2000"/>
            </a:lvl6pPr>
            <a:lvl7pPr marL="2742784" indent="0">
              <a:buNone/>
              <a:defRPr sz="2000"/>
            </a:lvl7pPr>
            <a:lvl8pPr marL="3199915" indent="0">
              <a:buNone/>
              <a:defRPr sz="2000"/>
            </a:lvl8pPr>
            <a:lvl9pPr marL="3657046" indent="0">
              <a:buNone/>
              <a:defRPr sz="2000"/>
            </a:lvl9pPr>
          </a:lstStyle>
          <a:p>
            <a:endParaRPr lang="en-US"/>
          </a:p>
        </p:txBody>
      </p:sp>
      <p:sp>
        <p:nvSpPr>
          <p:cNvPr id="4" name="Text Placeholder 3"/>
          <p:cNvSpPr>
            <a:spLocks noGrp="1"/>
          </p:cNvSpPr>
          <p:nvPr>
            <p:ph type="body" sz="half" idx="2"/>
          </p:nvPr>
        </p:nvSpPr>
        <p:spPr>
          <a:xfrm>
            <a:off x="1828800" y="5443538"/>
            <a:ext cx="5486400" cy="804862"/>
          </a:xfrm>
        </p:spPr>
        <p:txBody>
          <a:bodyPr/>
          <a:lstStyle>
            <a:lvl1pPr marL="0" indent="0" algn="ctr">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dirty="0" smtClean="0"/>
              <a:t>Click to edit Master text styles</a:t>
            </a:r>
          </a:p>
        </p:txBody>
      </p:sp>
      <p:sp>
        <p:nvSpPr>
          <p:cNvPr id="2" name="Title 1"/>
          <p:cNvSpPr>
            <a:spLocks noGrp="1"/>
          </p:cNvSpPr>
          <p:nvPr>
            <p:ph type="title"/>
          </p:nvPr>
        </p:nvSpPr>
        <p:spPr>
          <a:xfrm>
            <a:off x="1828800" y="4876800"/>
            <a:ext cx="5486400" cy="566738"/>
          </a:xfrm>
        </p:spPr>
        <p:txBody>
          <a:bodyPr anchor="b"/>
          <a:lstStyle>
            <a:lvl1pPr algn="ctr">
              <a:defRPr sz="2000" b="1"/>
            </a:lvl1pPr>
          </a:lstStyle>
          <a:p>
            <a:r>
              <a:rPr lang="en-US" dirty="0" smtClean="0"/>
              <a:t>Click to edit Master title style</a:t>
            </a:r>
            <a:endParaRPr lang="en-US" dirty="0"/>
          </a:p>
        </p:txBody>
      </p:sp>
    </p:spTree>
    <p:extLst>
      <p:ext uri="{BB962C8B-B14F-4D97-AF65-F5344CB8AC3E}">
        <p14:creationId xmlns:p14="http://schemas.microsoft.com/office/powerpoint/2010/main" val="23953966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Contact Us">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1"/>
            <a:ext cx="6324600" cy="715962"/>
          </a:xfrm>
        </p:spPr>
        <p:txBody>
          <a:bodyPr>
            <a:noAutofit/>
          </a:bodyPr>
          <a:lstStyle>
            <a:lvl1pPr algn="ct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295400" y="1066800"/>
            <a:ext cx="4076700" cy="529971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638800" y="1447800"/>
            <a:ext cx="32766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39683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43707-D22F-4204-A7C8-4F8185DDA1A8}" type="datetime1">
              <a:rPr lang="en-US" smtClean="0"/>
              <a:t>8/27/2014</a:t>
            </a:fld>
            <a:endParaRPr lang="en-US"/>
          </a:p>
        </p:txBody>
      </p:sp>
      <p:sp>
        <p:nvSpPr>
          <p:cNvPr id="14"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Developed by The Moss Group</a:t>
            </a:r>
            <a:endParaRPr lang="en-US" dirty="0"/>
          </a:p>
        </p:txBody>
      </p:sp>
      <p:sp>
        <p:nvSpPr>
          <p:cNvPr id="15"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a:xfrm>
            <a:off x="304800" y="670091"/>
            <a:ext cx="7696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7084" y="-4822"/>
            <a:ext cx="6553202" cy="525463"/>
          </a:xfrm>
        </p:spPr>
        <p:txBody>
          <a:bodyPr/>
          <a:lstStyle/>
          <a:p>
            <a:r>
              <a:rPr lang="en-US" smtClean="0"/>
              <a:t>Click to edit Master title style</a:t>
            </a:r>
            <a:endParaRPr lang="en-US"/>
          </a:p>
        </p:txBody>
      </p:sp>
    </p:spTree>
    <p:extLst>
      <p:ext uri="{BB962C8B-B14F-4D97-AF65-F5344CB8AC3E}">
        <p14:creationId xmlns:p14="http://schemas.microsoft.com/office/powerpoint/2010/main" val="36677597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0" name="box"/>
          <p:cNvSpPr/>
          <p:nvPr userDrawn="1"/>
        </p:nvSpPr>
        <p:spPr>
          <a:xfrm rot="10800000">
            <a:off x="0" y="1066801"/>
            <a:ext cx="9144000" cy="627063"/>
          </a:xfrm>
          <a:prstGeom prst="rect">
            <a:avLst/>
          </a:prstGeom>
          <a:gradFill flip="none" rotWithShape="1">
            <a:gsLst>
              <a:gs pos="69000">
                <a:schemeClr val="accent1">
                  <a:lumMod val="90000"/>
                  <a:lumOff val="10000"/>
                </a:schemeClr>
              </a:gs>
              <a:gs pos="100000">
                <a:schemeClr val="accent1">
                  <a:lumMod val="7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Subtitle 2"/>
          <p:cNvSpPr>
            <a:spLocks noGrp="1"/>
          </p:cNvSpPr>
          <p:nvPr>
            <p:ph type="subTitle" idx="1"/>
          </p:nvPr>
        </p:nvSpPr>
        <p:spPr>
          <a:xfrm>
            <a:off x="1295400" y="1143000"/>
            <a:ext cx="6096000" cy="609600"/>
          </a:xfrm>
        </p:spPr>
        <p:txBody>
          <a:bodyPr>
            <a:normAutofit/>
          </a:bodyPr>
          <a:lstStyle>
            <a:lvl1pPr marL="0" indent="0" algn="ctr">
              <a:buNone/>
              <a:defRPr sz="2400">
                <a:solidFill>
                  <a:schemeClr val="bg1">
                    <a:lumMod val="85000"/>
                  </a:schemeClr>
                </a:solidFill>
              </a:defRPr>
            </a:lvl1pPr>
            <a:lvl2pPr marL="457130" indent="0" algn="ctr">
              <a:buNone/>
              <a:defRPr>
                <a:solidFill>
                  <a:schemeClr val="tx1">
                    <a:tint val="75000"/>
                  </a:schemeClr>
                </a:solidFill>
              </a:defRPr>
            </a:lvl2pPr>
            <a:lvl3pPr marL="914262" indent="0" algn="ctr">
              <a:buNone/>
              <a:defRPr>
                <a:solidFill>
                  <a:schemeClr val="tx1">
                    <a:tint val="75000"/>
                  </a:schemeClr>
                </a:solidFill>
              </a:defRPr>
            </a:lvl3pPr>
            <a:lvl4pPr marL="1371392" indent="0" algn="ctr">
              <a:buNone/>
              <a:defRPr>
                <a:solidFill>
                  <a:schemeClr val="tx1">
                    <a:tint val="75000"/>
                  </a:schemeClr>
                </a:solidFill>
              </a:defRPr>
            </a:lvl4pPr>
            <a:lvl5pPr marL="1828523" indent="0" algn="ctr">
              <a:buNone/>
              <a:defRPr>
                <a:solidFill>
                  <a:schemeClr val="tx1">
                    <a:tint val="75000"/>
                  </a:schemeClr>
                </a:solidFill>
              </a:defRPr>
            </a:lvl5pPr>
            <a:lvl6pPr marL="2285654" indent="0" algn="ctr">
              <a:buNone/>
              <a:defRPr>
                <a:solidFill>
                  <a:schemeClr val="tx1">
                    <a:tint val="75000"/>
                  </a:schemeClr>
                </a:solidFill>
              </a:defRPr>
            </a:lvl6pPr>
            <a:lvl7pPr marL="2742784" indent="0" algn="ctr">
              <a:buNone/>
              <a:defRPr>
                <a:solidFill>
                  <a:schemeClr val="tx1">
                    <a:tint val="75000"/>
                  </a:schemeClr>
                </a:solidFill>
              </a:defRPr>
            </a:lvl7pPr>
            <a:lvl8pPr marL="3199915" indent="0" algn="ctr">
              <a:buNone/>
              <a:defRPr>
                <a:solidFill>
                  <a:schemeClr val="tx1">
                    <a:tint val="75000"/>
                  </a:schemeClr>
                </a:solidFill>
              </a:defRPr>
            </a:lvl8pPr>
            <a:lvl9pPr marL="3657046"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33400" y="542049"/>
            <a:ext cx="8458200" cy="677151"/>
          </a:xfrm>
        </p:spPr>
        <p:txBody>
          <a:bodyPr anchor="b">
            <a:noAutofit/>
          </a:bodyPr>
          <a:lstStyle>
            <a:lvl1pPr algn="ctr">
              <a:defRPr sz="4000"/>
            </a:lvl1pPr>
          </a:lstStyle>
          <a:p>
            <a:r>
              <a:rPr lang="en-US" dirty="0" smtClean="0"/>
              <a:t>Click to edit Master title style</a:t>
            </a:r>
            <a:endParaRPr lang="en-US" dirty="0"/>
          </a:p>
        </p:txBody>
      </p:sp>
      <p:sp>
        <p:nvSpPr>
          <p:cNvPr id="29" name="box"/>
          <p:cNvSpPr/>
          <p:nvPr userDrawn="1"/>
        </p:nvSpPr>
        <p:spPr>
          <a:xfrm rot="10800000">
            <a:off x="0" y="1070360"/>
            <a:ext cx="914400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151577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9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29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09800" y="990601"/>
            <a:ext cx="6324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19961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2" name="box"/>
          <p:cNvSpPr/>
          <p:nvPr userDrawn="1"/>
        </p:nvSpPr>
        <p:spPr>
          <a:xfrm rot="10800000">
            <a:off x="1718938" y="0"/>
            <a:ext cx="186061" cy="6858000"/>
          </a:xfrm>
          <a:prstGeom prst="rect">
            <a:avLst/>
          </a:prstGeom>
          <a:gradFill flip="none" rotWithShape="1">
            <a:gsLst>
              <a:gs pos="0">
                <a:schemeClr val="bg1"/>
              </a:gs>
              <a:gs pos="100000">
                <a:schemeClr val="tx1">
                  <a:lumMod val="65000"/>
                  <a:lumOff val="3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3"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4" name="line"/>
          <p:cNvSpPr/>
          <p:nvPr userDrawn="1"/>
        </p:nvSpPr>
        <p:spPr>
          <a:xfrm rot="10800000">
            <a:off x="1783080" y="713567"/>
            <a:ext cx="7360920" cy="18288"/>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5" name="line"/>
          <p:cNvSpPr/>
          <p:nvPr userDrawn="1"/>
        </p:nvSpPr>
        <p:spPr>
          <a:xfrm>
            <a:off x="1762648" y="4779"/>
            <a:ext cx="18288" cy="6858000"/>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14500" cy="6858000"/>
          </a:xfrm>
          <a:prstGeom prst="rect">
            <a:avLst/>
          </a:prstGeom>
        </p:spPr>
      </p:pic>
    </p:spTree>
    <p:extLst>
      <p:ext uri="{BB962C8B-B14F-4D97-AF65-F5344CB8AC3E}">
        <p14:creationId xmlns:p14="http://schemas.microsoft.com/office/powerpoint/2010/main" val="32434246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lements - Clip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6858000" cy="715962"/>
          </a:xfrm>
        </p:spPr>
        <p:txBody>
          <a:bodyPr>
            <a:normAutofit/>
          </a:bodyPr>
          <a:lstStyle>
            <a:lvl1pPr algn="ctr">
              <a:defRPr sz="36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072858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40" indent="-231740">
              <a:buFont typeface="Arial" pitchFamily="34" charset="0"/>
              <a:buChar char="•"/>
              <a:defRPr sz="2400"/>
            </a:lvl1pPr>
            <a:lvl2pPr marL="457130" indent="-231740">
              <a:buFont typeface="Arial" pitchFamily="34" charset="0"/>
              <a:buChar char="•"/>
              <a:defRPr/>
            </a:lvl2pPr>
            <a:lvl3pPr marL="855534" indent="-231740">
              <a:buFont typeface="Arial" pitchFamily="34" charset="0"/>
              <a:buChar char="•"/>
              <a:defRPr sz="1800"/>
            </a:lvl3pPr>
            <a:lvl4pPr marL="1146002" indent="-231740">
              <a:buFont typeface="Arial" pitchFamily="34" charset="0"/>
              <a:buChar char="•"/>
              <a:tabLst/>
              <a:defRPr sz="1600"/>
            </a:lvl4pPr>
            <a:lvl5pPr marL="1487263" indent="-231740">
              <a:buFont typeface="Arial" pitchFamily="34" charset="0"/>
              <a:buChar char="•"/>
              <a:tabL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87296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4114800" y="9906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4114800" y="18288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4114800" y="26670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4114800" y="35052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11" name="Title 1"/>
          <p:cNvSpPr>
            <a:spLocks noGrp="1"/>
          </p:cNvSpPr>
          <p:nvPr>
            <p:ph type="title"/>
          </p:nvPr>
        </p:nvSpPr>
        <p:spPr>
          <a:xfrm>
            <a:off x="1828800" y="-30162"/>
            <a:ext cx="7315200" cy="7159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094047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066800"/>
            <a:ext cx="3200400"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1763713"/>
            <a:ext cx="3200400"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559426" y="1055688"/>
            <a:ext cx="2898775"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559426" y="1752600"/>
            <a:ext cx="2898775"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73867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09800" y="990601"/>
            <a:ext cx="6324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87659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3209924"/>
            <a:ext cx="5751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0" y="1676400"/>
            <a:ext cx="5751513"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2" indent="0">
              <a:buNone/>
              <a:defRPr sz="1600">
                <a:solidFill>
                  <a:schemeClr val="tx1">
                    <a:tint val="75000"/>
                  </a:schemeClr>
                </a:solidFill>
              </a:defRPr>
            </a:lvl3pPr>
            <a:lvl4pPr marL="1371392" indent="0">
              <a:buNone/>
              <a:defRPr sz="1400">
                <a:solidFill>
                  <a:schemeClr val="tx1">
                    <a:tint val="75000"/>
                  </a:schemeClr>
                </a:solidFill>
              </a:defRPr>
            </a:lvl4pPr>
            <a:lvl5pPr marL="1828523" indent="0">
              <a:buNone/>
              <a:defRPr sz="1400">
                <a:solidFill>
                  <a:schemeClr val="tx1">
                    <a:tint val="75000"/>
                  </a:schemeClr>
                </a:solidFill>
              </a:defRPr>
            </a:lvl5pPr>
            <a:lvl6pPr marL="2285654" indent="0">
              <a:buNone/>
              <a:defRPr sz="1400">
                <a:solidFill>
                  <a:schemeClr val="tx1">
                    <a:tint val="75000"/>
                  </a:schemeClr>
                </a:solidFill>
              </a:defRPr>
            </a:lvl6pPr>
            <a:lvl7pPr marL="2742784" indent="0">
              <a:buNone/>
              <a:defRPr sz="1400">
                <a:solidFill>
                  <a:schemeClr val="tx1">
                    <a:tint val="75000"/>
                  </a:schemeClr>
                </a:solidFill>
              </a:defRPr>
            </a:lvl7pPr>
            <a:lvl8pPr marL="3199915" indent="0">
              <a:buNone/>
              <a:defRPr sz="1400">
                <a:solidFill>
                  <a:schemeClr val="tx1">
                    <a:tint val="75000"/>
                  </a:schemeClr>
                </a:solidFill>
              </a:defRPr>
            </a:lvl8pPr>
            <a:lvl9pPr marL="3657046"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80281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912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29740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438400" y="3276600"/>
            <a:ext cx="26670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1934936" y="1600200"/>
            <a:ext cx="3551464" cy="2362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5943600" y="3276600"/>
            <a:ext cx="26670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5516336" y="1600200"/>
            <a:ext cx="3551464" cy="24384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Title 1"/>
          <p:cNvSpPr>
            <a:spLocks noGrp="1"/>
          </p:cNvSpPr>
          <p:nvPr>
            <p:ph type="title"/>
          </p:nvPr>
        </p:nvSpPr>
        <p:spPr>
          <a:xfrm>
            <a:off x="1828800" y="0"/>
            <a:ext cx="7315200" cy="715962"/>
          </a:xfrm>
        </p:spPr>
        <p:txBody>
          <a:bodyPr/>
          <a:lstStyle/>
          <a:p>
            <a:r>
              <a:rPr lang="en-US" smtClean="0"/>
              <a:t>Click to edit Master title style</a:t>
            </a:r>
            <a:endParaRPr lang="en-US"/>
          </a:p>
        </p:txBody>
      </p:sp>
    </p:spTree>
    <p:extLst>
      <p:ext uri="{BB962C8B-B14F-4D97-AF65-F5344CB8AC3E}">
        <p14:creationId xmlns:p14="http://schemas.microsoft.com/office/powerpoint/2010/main" val="3129666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22098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43434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4770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2209801"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4343401"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477002"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438215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77000" cy="685800"/>
          </a:xfrm>
        </p:spPr>
        <p:txBody>
          <a:bodyPr anchor="b">
            <a:no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419600" y="1004887"/>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09800" y="990600"/>
            <a:ext cx="1981200" cy="4095749"/>
          </a:xfrm>
        </p:spPr>
        <p:txBody>
          <a:bodyPr/>
          <a:lstStyle>
            <a:lvl1pPr marL="0" indent="0">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smtClean="0"/>
              <a:t>Click to edit Master text styles</a:t>
            </a:r>
          </a:p>
        </p:txBody>
      </p:sp>
    </p:spTree>
    <p:extLst>
      <p:ext uri="{BB962C8B-B14F-4D97-AF65-F5344CB8AC3E}">
        <p14:creationId xmlns:p14="http://schemas.microsoft.com/office/powerpoint/2010/main" val="12755419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381000"/>
            <a:ext cx="5486400" cy="4114800"/>
          </a:xfrm>
        </p:spPr>
        <p:txBody>
          <a:bodyPr/>
          <a:lstStyle>
            <a:lvl1pPr marL="0" indent="0">
              <a:buNone/>
              <a:defRPr sz="3200"/>
            </a:lvl1pPr>
            <a:lvl2pPr marL="457130" indent="0">
              <a:buNone/>
              <a:defRPr sz="2800"/>
            </a:lvl2pPr>
            <a:lvl3pPr marL="914262" indent="0">
              <a:buNone/>
              <a:defRPr sz="2400"/>
            </a:lvl3pPr>
            <a:lvl4pPr marL="1371392" indent="0">
              <a:buNone/>
              <a:defRPr sz="2000"/>
            </a:lvl4pPr>
            <a:lvl5pPr marL="1828523" indent="0">
              <a:buNone/>
              <a:defRPr sz="2000"/>
            </a:lvl5pPr>
            <a:lvl6pPr marL="2285654" indent="0">
              <a:buNone/>
              <a:defRPr sz="2000"/>
            </a:lvl6pPr>
            <a:lvl7pPr marL="2742784" indent="0">
              <a:buNone/>
              <a:defRPr sz="2000"/>
            </a:lvl7pPr>
            <a:lvl8pPr marL="3199915" indent="0">
              <a:buNone/>
              <a:defRPr sz="2000"/>
            </a:lvl8pPr>
            <a:lvl9pPr marL="3657046" indent="0">
              <a:buNone/>
              <a:defRPr sz="2000"/>
            </a:lvl9pPr>
          </a:lstStyle>
          <a:p>
            <a:endParaRPr lang="en-US"/>
          </a:p>
        </p:txBody>
      </p:sp>
      <p:sp>
        <p:nvSpPr>
          <p:cNvPr id="4" name="Text Placeholder 3"/>
          <p:cNvSpPr>
            <a:spLocks noGrp="1"/>
          </p:cNvSpPr>
          <p:nvPr>
            <p:ph type="body" sz="half" idx="2"/>
          </p:nvPr>
        </p:nvSpPr>
        <p:spPr>
          <a:xfrm>
            <a:off x="1828800" y="5443538"/>
            <a:ext cx="5486400" cy="804862"/>
          </a:xfrm>
        </p:spPr>
        <p:txBody>
          <a:bodyPr/>
          <a:lstStyle>
            <a:lvl1pPr marL="0" indent="0" algn="ctr">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dirty="0" smtClean="0"/>
              <a:t>Click to edit Master text styles</a:t>
            </a:r>
          </a:p>
        </p:txBody>
      </p:sp>
      <p:sp>
        <p:nvSpPr>
          <p:cNvPr id="2" name="Title 1"/>
          <p:cNvSpPr>
            <a:spLocks noGrp="1"/>
          </p:cNvSpPr>
          <p:nvPr>
            <p:ph type="title"/>
          </p:nvPr>
        </p:nvSpPr>
        <p:spPr>
          <a:xfrm>
            <a:off x="1828800" y="4876800"/>
            <a:ext cx="5486400" cy="566738"/>
          </a:xfrm>
        </p:spPr>
        <p:txBody>
          <a:bodyPr anchor="b"/>
          <a:lstStyle>
            <a:lvl1pPr algn="ctr">
              <a:defRPr sz="2000" b="1"/>
            </a:lvl1pPr>
          </a:lstStyle>
          <a:p>
            <a:r>
              <a:rPr lang="en-US" dirty="0" smtClean="0"/>
              <a:t>Click to edit Master title style</a:t>
            </a:r>
            <a:endParaRPr lang="en-US" dirty="0"/>
          </a:p>
        </p:txBody>
      </p:sp>
    </p:spTree>
    <p:extLst>
      <p:ext uri="{BB962C8B-B14F-4D97-AF65-F5344CB8AC3E}">
        <p14:creationId xmlns:p14="http://schemas.microsoft.com/office/powerpoint/2010/main" val="22035120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Contact Us">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1"/>
            <a:ext cx="6324600" cy="715962"/>
          </a:xfrm>
        </p:spPr>
        <p:txBody>
          <a:bodyPr>
            <a:noAutofit/>
          </a:bodyPr>
          <a:lstStyle>
            <a:lvl1pPr algn="ct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295400" y="1066800"/>
            <a:ext cx="4076700" cy="529971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638800" y="1447800"/>
            <a:ext cx="32766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4403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bg1"/>
        </a:solidFill>
        <a:effectLst/>
      </p:bgPr>
    </p:bg>
    <p:spTree>
      <p:nvGrpSpPr>
        <p:cNvPr id="1" name=""/>
        <p:cNvGrpSpPr/>
        <p:nvPr/>
      </p:nvGrpSpPr>
      <p:grpSpPr>
        <a:xfrm>
          <a:off x="0" y="0"/>
          <a:ext cx="0" cy="0"/>
          <a:chOff x="0" y="0"/>
          <a:chExt cx="0" cy="0"/>
        </a:xfrm>
      </p:grpSpPr>
      <p:pic>
        <p:nvPicPr>
          <p:cNvPr id="7" name="teamwork_in_motion_slide.mo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714500" cy="6858000"/>
          </a:xfrm>
          <a:prstGeom prst="rect">
            <a:avLst/>
          </a:prstGeom>
        </p:spPr>
      </p:pic>
      <p:sp>
        <p:nvSpPr>
          <p:cNvPr id="12" name="box"/>
          <p:cNvSpPr/>
          <p:nvPr userDrawn="1"/>
        </p:nvSpPr>
        <p:spPr>
          <a:xfrm rot="10800000">
            <a:off x="1718938" y="0"/>
            <a:ext cx="186061" cy="6858000"/>
          </a:xfrm>
          <a:prstGeom prst="rect">
            <a:avLst/>
          </a:prstGeom>
          <a:gradFill flip="none" rotWithShape="1">
            <a:gsLst>
              <a:gs pos="0">
                <a:schemeClr val="bg1"/>
              </a:gs>
              <a:gs pos="100000">
                <a:schemeClr val="tx1">
                  <a:lumMod val="65000"/>
                  <a:lumOff val="3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3"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4" name="line"/>
          <p:cNvSpPr/>
          <p:nvPr userDrawn="1"/>
        </p:nvSpPr>
        <p:spPr>
          <a:xfrm rot="10800000">
            <a:off x="1783080" y="713567"/>
            <a:ext cx="7360920" cy="18288"/>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5" name="line"/>
          <p:cNvSpPr/>
          <p:nvPr userDrawn="1"/>
        </p:nvSpPr>
        <p:spPr>
          <a:xfrm>
            <a:off x="1762648" y="4779"/>
            <a:ext cx="18288" cy="6858000"/>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0551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remove" display="0">
                  <p:stCondLst>
                    <p:cond delay="indefinite"/>
                  </p:stCondLst>
                </p:cTn>
                <p:tgtEl>
                  <p:spTgt spid="7"/>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lements - Clip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6858000" cy="715962"/>
          </a:xfrm>
        </p:spPr>
        <p:txBody>
          <a:bodyPr>
            <a:normAutofit/>
          </a:bodyPr>
          <a:lstStyle>
            <a:lvl1pPr algn="ctr">
              <a:defRPr sz="36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487864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40" indent="-231740">
              <a:buFont typeface="Arial" pitchFamily="34" charset="0"/>
              <a:buChar char="•"/>
              <a:defRPr sz="2400"/>
            </a:lvl1pPr>
            <a:lvl2pPr marL="457130" indent="-231740">
              <a:buFont typeface="Arial" pitchFamily="34" charset="0"/>
              <a:buChar char="•"/>
              <a:defRPr/>
            </a:lvl2pPr>
            <a:lvl3pPr marL="855534" indent="-231740">
              <a:buFont typeface="Arial" pitchFamily="34" charset="0"/>
              <a:buChar char="•"/>
              <a:defRPr sz="1800"/>
            </a:lvl3pPr>
            <a:lvl4pPr marL="1146002" indent="-231740">
              <a:buFont typeface="Arial" pitchFamily="34" charset="0"/>
              <a:buChar char="•"/>
              <a:tabLst/>
              <a:defRPr sz="1600"/>
            </a:lvl4pPr>
            <a:lvl5pPr marL="1487263" indent="-231740">
              <a:buFont typeface="Arial" pitchFamily="34" charset="0"/>
              <a:buChar char="•"/>
              <a:tabL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9533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066800"/>
            <a:ext cx="3200400"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1763713"/>
            <a:ext cx="3200400"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559426" y="1055688"/>
            <a:ext cx="2898775"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559426" y="1752600"/>
            <a:ext cx="2898775"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24099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3209924"/>
            <a:ext cx="5751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0" y="1676400"/>
            <a:ext cx="5751513"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2" indent="0">
              <a:buNone/>
              <a:defRPr sz="1600">
                <a:solidFill>
                  <a:schemeClr val="tx1">
                    <a:tint val="75000"/>
                  </a:schemeClr>
                </a:solidFill>
              </a:defRPr>
            </a:lvl3pPr>
            <a:lvl4pPr marL="1371392" indent="0">
              <a:buNone/>
              <a:defRPr sz="1400">
                <a:solidFill>
                  <a:schemeClr val="tx1">
                    <a:tint val="75000"/>
                  </a:schemeClr>
                </a:solidFill>
              </a:defRPr>
            </a:lvl4pPr>
            <a:lvl5pPr marL="1828523" indent="0">
              <a:buNone/>
              <a:defRPr sz="1400">
                <a:solidFill>
                  <a:schemeClr val="tx1">
                    <a:tint val="75000"/>
                  </a:schemeClr>
                </a:solidFill>
              </a:defRPr>
            </a:lvl5pPr>
            <a:lvl6pPr marL="2285654" indent="0">
              <a:buNone/>
              <a:defRPr sz="1400">
                <a:solidFill>
                  <a:schemeClr val="tx1">
                    <a:tint val="75000"/>
                  </a:schemeClr>
                </a:solidFill>
              </a:defRPr>
            </a:lvl6pPr>
            <a:lvl7pPr marL="2742784" indent="0">
              <a:buNone/>
              <a:defRPr sz="1400">
                <a:solidFill>
                  <a:schemeClr val="tx1">
                    <a:tint val="75000"/>
                  </a:schemeClr>
                </a:solidFill>
              </a:defRPr>
            </a:lvl7pPr>
            <a:lvl8pPr marL="3199915" indent="0">
              <a:buNone/>
              <a:defRPr sz="1400">
                <a:solidFill>
                  <a:schemeClr val="tx1">
                    <a:tint val="75000"/>
                  </a:schemeClr>
                </a:solidFill>
              </a:defRPr>
            </a:lvl8pPr>
            <a:lvl9pPr marL="3657046"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00816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912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882680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77000" cy="685800"/>
          </a:xfrm>
        </p:spPr>
        <p:txBody>
          <a:bodyPr anchor="b">
            <a:no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419600" y="1004887"/>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09800" y="990600"/>
            <a:ext cx="1981200" cy="4095749"/>
          </a:xfrm>
        </p:spPr>
        <p:txBody>
          <a:bodyPr/>
          <a:lstStyle>
            <a:lvl1pPr marL="0" indent="0">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smtClean="0"/>
              <a:t>Click to edit Master text styles</a:t>
            </a:r>
          </a:p>
        </p:txBody>
      </p:sp>
    </p:spTree>
    <p:extLst>
      <p:ext uri="{BB962C8B-B14F-4D97-AF65-F5344CB8AC3E}">
        <p14:creationId xmlns:p14="http://schemas.microsoft.com/office/powerpoint/2010/main" val="17672197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ideo" Target="../media/media1.wm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media" Target="../media/media1.wm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box"/>
          <p:cNvSpPr/>
          <p:nvPr userDrawn="1"/>
        </p:nvSpPr>
        <p:spPr>
          <a:xfrm rot="10800000">
            <a:off x="1718938" y="0"/>
            <a:ext cx="186061" cy="6858000"/>
          </a:xfrm>
          <a:prstGeom prst="rect">
            <a:avLst/>
          </a:prstGeom>
          <a:gradFill flip="none" rotWithShape="1">
            <a:gsLst>
              <a:gs pos="0">
                <a:schemeClr val="accent1">
                  <a:lumMod val="100000"/>
                </a:schemeClr>
              </a:gs>
              <a:gs pos="100000">
                <a:schemeClr val="accent1">
                  <a:lumMod val="7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4" name="teamwork_in_motion_slide.mov">
            <a:hlinkClick r:id="" action="ppaction://media"/>
          </p:cNvPr>
          <p:cNvPicPr>
            <a:picLocks noChangeAspect="1"/>
          </p:cNvPicPr>
          <p:nvPr>
            <a:videoFile r:link="rId15"/>
            <p:extLst>
              <p:ext uri="{DAA4B4D4-6D71-4841-9C94-3DE7FCFB9230}">
                <p14:media xmlns:p14="http://schemas.microsoft.com/office/powerpoint/2010/main" r:embed="rId14"/>
              </p:ext>
            </p:extLst>
          </p:nvPr>
        </p:nvPicPr>
        <p:blipFill>
          <a:blip r:embed="rId16"/>
          <a:stretch>
            <a:fillRect/>
          </a:stretch>
        </p:blipFill>
        <p:spPr>
          <a:xfrm>
            <a:off x="0" y="0"/>
            <a:ext cx="1714500" cy="6858000"/>
          </a:xfrm>
          <a:prstGeom prst="rect">
            <a:avLst/>
          </a:prstGeom>
        </p:spPr>
      </p:pic>
      <p:sp>
        <p:nvSpPr>
          <p:cNvPr id="7"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9" name="line"/>
          <p:cNvSpPr/>
          <p:nvPr userDrawn="1"/>
        </p:nvSpPr>
        <p:spPr>
          <a:xfrm rot="10800000">
            <a:off x="1783080" y="713567"/>
            <a:ext cx="736092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0" name="line"/>
          <p:cNvSpPr/>
          <p:nvPr userDrawn="1"/>
        </p:nvSpPr>
        <p:spPr>
          <a:xfrm>
            <a:off x="1762648" y="4779"/>
            <a:ext cx="18288" cy="6858000"/>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2" name="Title Placeholder 1"/>
          <p:cNvSpPr>
            <a:spLocks noGrp="1"/>
          </p:cNvSpPr>
          <p:nvPr>
            <p:ph type="title"/>
          </p:nvPr>
        </p:nvSpPr>
        <p:spPr>
          <a:xfrm>
            <a:off x="1811968" y="0"/>
            <a:ext cx="7332032" cy="715962"/>
          </a:xfrm>
          <a:prstGeom prst="rect">
            <a:avLst/>
          </a:prstGeom>
        </p:spPr>
        <p:txBody>
          <a:bodyPr vert="horz" lIns="91426" tIns="45714" rIns="91426" bIns="45714"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05000" y="914400"/>
            <a:ext cx="7086600" cy="5715000"/>
          </a:xfrm>
          <a:prstGeom prst="rect">
            <a:avLst/>
          </a:prstGeom>
        </p:spPr>
        <p:txBody>
          <a:bodyPr vert="horz" lIns="91426" tIns="45714" rIns="91426"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300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5" r:id="rId4"/>
    <p:sldLayoutId id="2147483664" r:id="rId5"/>
    <p:sldLayoutId id="2147483653" r:id="rId6"/>
    <p:sldLayoutId id="2147483651" r:id="rId7"/>
    <p:sldLayoutId id="2147483652" r:id="rId8"/>
    <p:sldLayoutId id="2147483656" r:id="rId9"/>
    <p:sldLayoutId id="2147483657" r:id="rId10"/>
    <p:sldLayoutId id="2147483666" r:id="rId11"/>
    <p:sldLayoutId id="214748368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txStyles>
    <p:titleStyle>
      <a:lvl1pPr algn="l" defTabSz="914262" rtl="0" eaLnBrk="1" latinLnBrk="0" hangingPunct="1">
        <a:spcBef>
          <a:spcPct val="0"/>
        </a:spcBef>
        <a:buNone/>
        <a:defRPr sz="4000" kern="1200">
          <a:solidFill>
            <a:schemeClr val="bg1"/>
          </a:solidFill>
          <a:latin typeface="+mj-lt"/>
          <a:ea typeface="+mj-ea"/>
          <a:cs typeface="+mj-cs"/>
        </a:defRPr>
      </a:lvl1pPr>
    </p:titleStyle>
    <p:body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1" name="box"/>
          <p:cNvSpPr/>
          <p:nvPr userDrawn="1"/>
        </p:nvSpPr>
        <p:spPr>
          <a:xfrm rot="10800000">
            <a:off x="1718938" y="0"/>
            <a:ext cx="186061" cy="6858000"/>
          </a:xfrm>
          <a:prstGeom prst="rect">
            <a:avLst/>
          </a:prstGeom>
          <a:gradFill flip="none" rotWithShape="1">
            <a:gsLst>
              <a:gs pos="0">
                <a:schemeClr val="accent1">
                  <a:lumMod val="100000"/>
                </a:schemeClr>
              </a:gs>
              <a:gs pos="100000">
                <a:schemeClr val="accent1">
                  <a:lumMod val="7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7"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9" name="line"/>
          <p:cNvSpPr/>
          <p:nvPr userDrawn="1"/>
        </p:nvSpPr>
        <p:spPr>
          <a:xfrm rot="10800000">
            <a:off x="1783080" y="713567"/>
            <a:ext cx="736092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0" name="line"/>
          <p:cNvSpPr/>
          <p:nvPr userDrawn="1"/>
        </p:nvSpPr>
        <p:spPr>
          <a:xfrm>
            <a:off x="1762648" y="4779"/>
            <a:ext cx="18288" cy="6858000"/>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2" name="Title Placeholder 1"/>
          <p:cNvSpPr>
            <a:spLocks noGrp="1"/>
          </p:cNvSpPr>
          <p:nvPr>
            <p:ph type="title"/>
          </p:nvPr>
        </p:nvSpPr>
        <p:spPr>
          <a:xfrm>
            <a:off x="1811968" y="0"/>
            <a:ext cx="7332032" cy="715962"/>
          </a:xfrm>
          <a:prstGeom prst="rect">
            <a:avLst/>
          </a:prstGeom>
        </p:spPr>
        <p:txBody>
          <a:bodyPr vert="horz" lIns="91426" tIns="45714" rIns="91426" bIns="45714"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05000" y="914400"/>
            <a:ext cx="7086600" cy="5715000"/>
          </a:xfrm>
          <a:prstGeom prst="rect">
            <a:avLst/>
          </a:prstGeom>
        </p:spPr>
        <p:txBody>
          <a:bodyPr vert="horz" lIns="91426" tIns="45714" rIns="91426"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714500" cy="6858000"/>
          </a:xfrm>
          <a:prstGeom prst="rect">
            <a:avLst/>
          </a:prstGeom>
        </p:spPr>
      </p:pic>
    </p:spTree>
    <p:extLst>
      <p:ext uri="{BB962C8B-B14F-4D97-AF65-F5344CB8AC3E}">
        <p14:creationId xmlns:p14="http://schemas.microsoft.com/office/powerpoint/2010/main" val="28217380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iming>
    <p:tnLst>
      <p:par>
        <p:cTn id="1" dur="indefinite" restart="never" nodeType="tmRoot"/>
      </p:par>
    </p:tnLst>
  </p:timing>
  <p:txStyles>
    <p:titleStyle>
      <a:lvl1pPr algn="l" defTabSz="914262" rtl="0" eaLnBrk="1" latinLnBrk="0" hangingPunct="1">
        <a:spcBef>
          <a:spcPct val="0"/>
        </a:spcBef>
        <a:buNone/>
        <a:defRPr sz="4000" kern="1200">
          <a:solidFill>
            <a:schemeClr val="bg1"/>
          </a:solidFill>
          <a:latin typeface="+mj-lt"/>
          <a:ea typeface="+mj-ea"/>
          <a:cs typeface="+mj-cs"/>
        </a:defRPr>
      </a:lvl1pPr>
    </p:titleStyle>
    <p:body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 Target="slide8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 Target="slide9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slide" Target="slide79.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8.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69.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6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47800" y="1143000"/>
            <a:ext cx="6096000" cy="609600"/>
          </a:xfrm>
        </p:spPr>
        <p:txBody>
          <a:bodyPr/>
          <a:lstStyle/>
          <a:p>
            <a:r>
              <a:rPr lang="en-US" dirty="0" smtClean="0"/>
              <a:t>PREA Refresher Course</a:t>
            </a:r>
            <a:endParaRPr lang="en-US" dirty="0"/>
          </a:p>
        </p:txBody>
      </p:sp>
      <p:sp>
        <p:nvSpPr>
          <p:cNvPr id="4" name="Title 3"/>
          <p:cNvSpPr>
            <a:spLocks noGrp="1"/>
          </p:cNvSpPr>
          <p:nvPr>
            <p:ph type="ctrTitle"/>
          </p:nvPr>
        </p:nvSpPr>
        <p:spPr>
          <a:xfrm>
            <a:off x="228600" y="465849"/>
            <a:ext cx="8458200" cy="677151"/>
          </a:xfrm>
        </p:spPr>
        <p:txBody>
          <a:bodyPr/>
          <a:lstStyle/>
          <a:p>
            <a:r>
              <a:rPr lang="en-US" sz="4400" dirty="0" smtClean="0">
                <a:ln w="12700" cmpd="sng">
                  <a:noFill/>
                </a:ln>
                <a:solidFill>
                  <a:schemeClr val="accent5">
                    <a:lumMod val="75000"/>
                  </a:schemeClr>
                </a:solidFill>
                <a:effectLst>
                  <a:reflection blurRad="6350" stA="16000" endPos="23000" dist="12700" dir="5400000" sy="-100000" algn="bl" rotWithShape="0"/>
                </a:effectLst>
              </a:rPr>
              <a:t>Prison Rape Elimination Act</a:t>
            </a:r>
            <a:endParaRPr lang="en-US" sz="4400" dirty="0">
              <a:ln w="12700" cmpd="sng">
                <a:noFill/>
              </a:ln>
              <a:effectLst>
                <a:reflection blurRad="6350" stA="16000" endPos="23000" dist="12700" dir="5400000" sy="-100000" algn="bl" rotWithShape="0"/>
              </a:effectLst>
            </a:endParaRPr>
          </a:p>
        </p:txBody>
      </p:sp>
      <p:pic>
        <p:nvPicPr>
          <p:cNvPr id="2" name="Picture 1"/>
          <p:cNvPicPr>
            <a:picLocks noChangeAspect="1"/>
          </p:cNvPicPr>
          <p:nvPr/>
        </p:nvPicPr>
        <p:blipFill>
          <a:blip r:embed="rId2">
            <a:clrChange>
              <a:clrFrom>
                <a:srgbClr val="FFFEFD"/>
              </a:clrFrom>
              <a:clrTo>
                <a:srgbClr val="FFFEFD">
                  <a:alpha val="0"/>
                </a:srgbClr>
              </a:clrTo>
            </a:clrChange>
          </a:blip>
          <a:stretch>
            <a:fillRect/>
          </a:stretch>
        </p:blipFill>
        <p:spPr>
          <a:xfrm>
            <a:off x="8155891" y="381001"/>
            <a:ext cx="835709" cy="666516"/>
          </a:xfrm>
          <a:prstGeom prst="rect">
            <a:avLst/>
          </a:prstGeom>
          <a:effectLst>
            <a:innerShdw blurRad="114300">
              <a:prstClr val="black"/>
            </a:innerShdw>
          </a:effectLst>
        </p:spPr>
      </p:pic>
    </p:spTree>
    <p:extLst>
      <p:ext uri="{BB962C8B-B14F-4D97-AF65-F5344CB8AC3E}">
        <p14:creationId xmlns:p14="http://schemas.microsoft.com/office/powerpoint/2010/main" val="3067575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PREA Definitions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629400" cy="5105399"/>
          </a:xfrm>
        </p:spPr>
        <p:txBody>
          <a:bodyPr>
            <a:normAutofit/>
          </a:bodyPr>
          <a:lstStyle/>
          <a:p>
            <a:pPr lvl="1"/>
            <a:r>
              <a:rPr lang="en-US" b="1" u="sng" dirty="0"/>
              <a:t>Sexual abuse by another inmate, detainee, or resident </a:t>
            </a:r>
            <a:r>
              <a:rPr lang="en-US" dirty="0"/>
              <a:t>includes any of the following acts, if the victim does not consent, is coerced into such act by overt or implied threats of violence, or is unable to consent or refuse:</a:t>
            </a:r>
          </a:p>
          <a:p>
            <a:pPr marL="342900" lvl="1" indent="-342900">
              <a:buFont typeface="Arial" panose="020B0604020202020204" pitchFamily="34" charset="0"/>
              <a:buChar char="•"/>
            </a:pPr>
            <a:r>
              <a:rPr lang="en-US" dirty="0"/>
              <a:t>Contact between the penis and the vulva or the penis and the anus, including penetration, however slight;</a:t>
            </a:r>
          </a:p>
          <a:p>
            <a:pPr marL="342900" lvl="1" indent="-342900">
              <a:buFont typeface="Arial" panose="020B0604020202020204" pitchFamily="34" charset="0"/>
              <a:buChar char="•"/>
            </a:pPr>
            <a:r>
              <a:rPr lang="en-US" dirty="0"/>
              <a:t>Contact between the mouth and the penis, vulva, or anus;</a:t>
            </a:r>
          </a:p>
          <a:p>
            <a:pPr marL="342900" lvl="1" indent="-342900">
              <a:buFont typeface="Arial" panose="020B0604020202020204" pitchFamily="34" charset="0"/>
              <a:buChar char="•"/>
            </a:pPr>
            <a:r>
              <a:rPr lang="en-US" dirty="0"/>
              <a:t>Penetration of the anal or genital opening of another person, however slight, by a hand, finger, object, or other instrument; and</a:t>
            </a:r>
          </a:p>
          <a:p>
            <a:pPr marL="342900" lvl="1" indent="-342900">
              <a:buFont typeface="Arial" panose="020B0604020202020204" pitchFamily="34" charset="0"/>
              <a:buChar char="•"/>
            </a:pPr>
            <a:r>
              <a:rPr lang="en-US" dirty="0"/>
              <a:t> Any other intentional touching, either directly or through the clothing, of the genitalia, anus, groin, breast, inner thigh, or the buttocks of any person, excluding contact incidental to a physical altercation.</a:t>
            </a:r>
          </a:p>
          <a:p>
            <a:endParaRPr lang="en-US" dirty="0"/>
          </a:p>
        </p:txBody>
      </p:sp>
    </p:spTree>
    <p:extLst>
      <p:ext uri="{BB962C8B-B14F-4D97-AF65-F5344CB8AC3E}">
        <p14:creationId xmlns:p14="http://schemas.microsoft.com/office/powerpoint/2010/main" val="4274902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PREA Definitions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629400" cy="5562599"/>
          </a:xfrm>
        </p:spPr>
        <p:txBody>
          <a:bodyPr>
            <a:normAutofit fontScale="92500" lnSpcReduction="20000"/>
          </a:bodyPr>
          <a:lstStyle/>
          <a:p>
            <a:pPr lvl="1"/>
            <a:r>
              <a:rPr lang="en-US" sz="2500" b="1" dirty="0"/>
              <a:t>Sexual abuse by a staff member, contractor, or volunteer </a:t>
            </a:r>
            <a:r>
              <a:rPr lang="en-US" sz="2500" dirty="0"/>
              <a:t>includes—</a:t>
            </a:r>
          </a:p>
          <a:p>
            <a:pPr marL="342900" lvl="1" indent="-342900">
              <a:buFont typeface="Arial" panose="020B0604020202020204" pitchFamily="34" charset="0"/>
              <a:buChar char="•"/>
            </a:pPr>
            <a:r>
              <a:rPr lang="en-US" sz="2500" dirty="0" smtClean="0"/>
              <a:t>Contact </a:t>
            </a:r>
            <a:r>
              <a:rPr lang="en-US" sz="2500" dirty="0"/>
              <a:t>between the penis and the vulva or the penis and the anus, including penetration, however slight;</a:t>
            </a:r>
          </a:p>
          <a:p>
            <a:pPr marL="342900" lvl="1" indent="-342900">
              <a:buFont typeface="Arial" panose="020B0604020202020204" pitchFamily="34" charset="0"/>
              <a:buChar char="•"/>
            </a:pPr>
            <a:r>
              <a:rPr lang="en-US" sz="2500" dirty="0"/>
              <a:t>Contact between the mouth and the penis, vulva, or anus;</a:t>
            </a:r>
          </a:p>
          <a:p>
            <a:pPr marL="342900" lvl="1" indent="-342900">
              <a:buFont typeface="Arial" panose="020B0604020202020204" pitchFamily="34" charset="0"/>
              <a:buChar char="•"/>
            </a:pPr>
            <a:r>
              <a:rPr lang="en-US" sz="2500" dirty="0" smtClean="0"/>
              <a:t>Contact </a:t>
            </a:r>
            <a:r>
              <a:rPr lang="en-US" sz="2500" dirty="0"/>
              <a:t>between the mouth and any body part where the staff member, contractor, or volunteer has the intent to abuse, arouse, or gratify sexual desire;</a:t>
            </a:r>
          </a:p>
          <a:p>
            <a:pPr marL="342900" lvl="1" indent="-342900">
              <a:buFont typeface="Arial" panose="020B0604020202020204" pitchFamily="34" charset="0"/>
              <a:buChar char="•"/>
            </a:pPr>
            <a:r>
              <a:rPr lang="en-US" sz="2500" dirty="0" smtClean="0"/>
              <a:t>Penetration </a:t>
            </a:r>
            <a:r>
              <a:rPr lang="en-US" sz="2500" dirty="0"/>
              <a:t>of the anal or genital opening, however slight, by a hand, finger, object, or other instrument, that is unrelated to official duties or where the staff member, contractor, or volunteer has the intent to abuse, arouse, or gratify sexual desire;</a:t>
            </a:r>
          </a:p>
          <a:p>
            <a:endParaRPr lang="en-US" dirty="0"/>
          </a:p>
        </p:txBody>
      </p:sp>
    </p:spTree>
    <p:extLst>
      <p:ext uri="{BB962C8B-B14F-4D97-AF65-F5344CB8AC3E}">
        <p14:creationId xmlns:p14="http://schemas.microsoft.com/office/powerpoint/2010/main" val="3615237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PREA Definitions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553200" cy="5562599"/>
          </a:xfrm>
        </p:spPr>
        <p:txBody>
          <a:bodyPr>
            <a:normAutofit/>
          </a:bodyPr>
          <a:lstStyle/>
          <a:p>
            <a:pPr marL="342900" lvl="1" indent="-342900">
              <a:buFont typeface="Arial" panose="020B0604020202020204" pitchFamily="34" charset="0"/>
              <a:buChar char="•"/>
            </a:pPr>
            <a:r>
              <a:rPr lang="en-US" sz="2300" dirty="0"/>
              <a:t>Any other intentional contact, either directly or through the clothing, of or with the genitalia, anus, groin, breast, inner thigh, or the buttocks, that is unrelated to official duties or where the staff member, contractor, or volunteer has the intent to abuse, arouse, or gratify sexual desire;</a:t>
            </a:r>
          </a:p>
          <a:p>
            <a:pPr marL="342900" lvl="1" indent="-342900">
              <a:buFont typeface="Arial" panose="020B0604020202020204" pitchFamily="34" charset="0"/>
              <a:buChar char="•"/>
            </a:pPr>
            <a:r>
              <a:rPr lang="en-US" sz="2300" dirty="0"/>
              <a:t>Any attempt, threat, or request by a staff member, contractor, or volunteer to engage in the activities described in paragraphs (1)-(5) of this </a:t>
            </a:r>
            <a:r>
              <a:rPr lang="en-US" sz="2300" dirty="0" smtClean="0"/>
              <a:t>section;</a:t>
            </a:r>
          </a:p>
          <a:p>
            <a:pPr marL="342900" lvl="1" indent="-342900">
              <a:buFont typeface="Arial" panose="020B0604020202020204" pitchFamily="34" charset="0"/>
              <a:buChar char="•"/>
            </a:pPr>
            <a:r>
              <a:rPr lang="en-US" sz="2300" dirty="0" smtClean="0"/>
              <a:t>Any </a:t>
            </a:r>
            <a:r>
              <a:rPr lang="en-US" sz="2300" dirty="0"/>
              <a:t>display by a staff member, contractor, or volunteer of his or her uncovered genitalia, buttocks, or breast in the presence of an inmate, detainee, or resident, </a:t>
            </a:r>
            <a:r>
              <a:rPr lang="en-US" sz="2300" dirty="0" smtClean="0"/>
              <a:t>and</a:t>
            </a:r>
          </a:p>
          <a:p>
            <a:pPr marL="342900" lvl="1" indent="-342900">
              <a:buFont typeface="Arial" panose="020B0604020202020204" pitchFamily="34" charset="0"/>
              <a:buChar char="•"/>
            </a:pPr>
            <a:r>
              <a:rPr lang="en-US" sz="2300" dirty="0" smtClean="0"/>
              <a:t>Voyeurism </a:t>
            </a:r>
            <a:r>
              <a:rPr lang="en-US" sz="2300" dirty="0"/>
              <a:t>by a staff member, contractor, or volunteer</a:t>
            </a:r>
            <a:r>
              <a:rPr lang="en-US" sz="2300" dirty="0" smtClean="0"/>
              <a:t>.</a:t>
            </a:r>
          </a:p>
          <a:p>
            <a:pPr lvl="1"/>
            <a:endParaRPr lang="en-US" dirty="0"/>
          </a:p>
          <a:p>
            <a:endParaRPr lang="en-US" dirty="0"/>
          </a:p>
        </p:txBody>
      </p:sp>
    </p:spTree>
    <p:extLst>
      <p:ext uri="{BB962C8B-B14F-4D97-AF65-F5344CB8AC3E}">
        <p14:creationId xmlns:p14="http://schemas.microsoft.com/office/powerpoint/2010/main" val="4125087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PREA Definitions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324600" cy="5105399"/>
          </a:xfrm>
        </p:spPr>
        <p:txBody>
          <a:bodyPr>
            <a:normAutofit/>
          </a:bodyPr>
          <a:lstStyle/>
          <a:p>
            <a:pPr lvl="1"/>
            <a:r>
              <a:rPr lang="en-US" sz="2400" b="1" dirty="0"/>
              <a:t>Sexual harassment </a:t>
            </a:r>
            <a:r>
              <a:rPr lang="en-US" sz="2400" dirty="0"/>
              <a:t>includes—</a:t>
            </a:r>
          </a:p>
          <a:p>
            <a:pPr lvl="1"/>
            <a:r>
              <a:rPr lang="en-US" sz="2400" dirty="0"/>
              <a:t>Repeated and unwelcome sexual advances, requests for sexual favors, or verbal comments, gestures, or actions of a derogatory or offensive sexual nature by one inmate, detainee, or resident directed toward another; and</a:t>
            </a:r>
          </a:p>
          <a:p>
            <a:pPr lvl="1"/>
            <a:r>
              <a:rPr lang="en-US" sz="2400" dirty="0"/>
              <a:t>Repeated verbal comments or gestures of a sexual nature to an inmate, detainee, or resident by a staff member, contractor, or volunteer, including demeaning references to gender, sexually suggestive or derogatory comments about body or clothing, or obscene language or gestures.</a:t>
            </a:r>
          </a:p>
          <a:p>
            <a:endParaRPr lang="en-US" dirty="0"/>
          </a:p>
        </p:txBody>
      </p:sp>
    </p:spTree>
    <p:extLst>
      <p:ext uri="{BB962C8B-B14F-4D97-AF65-F5344CB8AC3E}">
        <p14:creationId xmlns:p14="http://schemas.microsoft.com/office/powerpoint/2010/main" val="2180519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PREA Definitions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477000" cy="5257799"/>
          </a:xfrm>
        </p:spPr>
        <p:txBody>
          <a:bodyPr>
            <a:normAutofit fontScale="92500"/>
          </a:bodyPr>
          <a:lstStyle/>
          <a:p>
            <a:pPr lvl="1"/>
            <a:r>
              <a:rPr lang="en-US" sz="2600" b="1" dirty="0"/>
              <a:t>Voyeurism by a staff member, contractor, or volunteer </a:t>
            </a:r>
            <a:r>
              <a:rPr lang="en-US" sz="2600" dirty="0"/>
              <a:t>means an invasion of privacy of an inmate, detainee, or resident by staff for reasons unrelated to official duties, such as peering at an inmate who is using a toilet in his or her cell to perform bodily functions; requiring an inmate to expose his or her buttocks, genitals, or breasts; or taking images of all or part of an inmate’s naked body or of an inmate performing bodily functions.</a:t>
            </a:r>
          </a:p>
          <a:p>
            <a:r>
              <a:rPr lang="en-US" sz="2600" dirty="0"/>
              <a:t> </a:t>
            </a:r>
          </a:p>
          <a:p>
            <a:r>
              <a:rPr lang="en-US" sz="2600" dirty="0"/>
              <a:t> </a:t>
            </a:r>
          </a:p>
          <a:p>
            <a:r>
              <a:rPr lang="en-US" sz="2600" dirty="0"/>
              <a:t> </a:t>
            </a:r>
          </a:p>
          <a:p>
            <a:r>
              <a:rPr lang="en-US" dirty="0"/>
              <a:t> </a:t>
            </a:r>
          </a:p>
          <a:p>
            <a:endParaRPr lang="en-US" dirty="0"/>
          </a:p>
        </p:txBody>
      </p:sp>
    </p:spTree>
    <p:extLst>
      <p:ext uri="{BB962C8B-B14F-4D97-AF65-F5344CB8AC3E}">
        <p14:creationId xmlns:p14="http://schemas.microsoft.com/office/powerpoint/2010/main" val="4220244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828800" y="1891903"/>
            <a:ext cx="7315200" cy="3074194"/>
          </a:xfrm>
        </p:spPr>
        <p:txBody>
          <a:bodyPr anchor="ctr">
            <a:normAutofit/>
          </a:bodyPr>
          <a:lstStyle/>
          <a:p>
            <a:pPr algn="ctr"/>
            <a:r>
              <a:rPr lang="en-US" sz="4000" b="1" i="1" dirty="0" smtClean="0">
                <a:solidFill>
                  <a:schemeClr val="bg1"/>
                </a:solidFill>
                <a:effectLst>
                  <a:outerShdw blurRad="38100" dist="38100" dir="2700000" algn="tl">
                    <a:srgbClr val="000000">
                      <a:alpha val="43137"/>
                    </a:srgbClr>
                  </a:outerShdw>
                </a:effectLst>
              </a:rPr>
              <a:t>Reporting</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322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Reporting</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638800" y="1295400"/>
            <a:ext cx="3124200" cy="5181600"/>
          </a:xfrm>
          <a:prstGeom prst="rect">
            <a:avLst/>
          </a:prstGeom>
        </p:spPr>
        <p:txBody>
          <a:bodyPr>
            <a:noAutofit/>
          </a:bodyPr>
          <a:lstStyle/>
          <a:p>
            <a:pPr lvl="0"/>
            <a:r>
              <a:rPr lang="en-US" sz="2600" dirty="0" smtClean="0"/>
              <a:t>Other residents</a:t>
            </a:r>
            <a:endParaRPr lang="en-US" sz="2600" dirty="0"/>
          </a:p>
          <a:p>
            <a:pPr lvl="0"/>
            <a:r>
              <a:rPr lang="en-US" sz="2600" dirty="0"/>
              <a:t>Family members</a:t>
            </a:r>
          </a:p>
          <a:p>
            <a:pPr lvl="0"/>
            <a:r>
              <a:rPr lang="en-US" sz="2600" dirty="0"/>
              <a:t>Living unit staff</a:t>
            </a:r>
          </a:p>
          <a:p>
            <a:pPr lvl="0"/>
            <a:r>
              <a:rPr lang="en-US" sz="2600" dirty="0"/>
              <a:t>S</a:t>
            </a:r>
            <a:r>
              <a:rPr lang="en-US" sz="2600" dirty="0" smtClean="0"/>
              <a:t>taff </a:t>
            </a:r>
            <a:r>
              <a:rPr lang="en-US" sz="2600" dirty="0"/>
              <a:t>outside the unit</a:t>
            </a:r>
          </a:p>
          <a:p>
            <a:pPr lvl="0"/>
            <a:r>
              <a:rPr lang="en-US" sz="2600" dirty="0"/>
              <a:t>Medical staff</a:t>
            </a:r>
          </a:p>
          <a:p>
            <a:pPr lvl="0"/>
            <a:r>
              <a:rPr lang="en-US" sz="2600" dirty="0"/>
              <a:t>Mental </a:t>
            </a:r>
            <a:r>
              <a:rPr lang="en-US" sz="2600" dirty="0" smtClean="0"/>
              <a:t>health </a:t>
            </a:r>
            <a:r>
              <a:rPr lang="en-US" sz="2600" dirty="0"/>
              <a:t>staff</a:t>
            </a:r>
          </a:p>
          <a:p>
            <a:pPr lvl="0"/>
            <a:r>
              <a:rPr lang="en-US" sz="2600" dirty="0"/>
              <a:t>Teachers</a:t>
            </a:r>
          </a:p>
          <a:p>
            <a:pPr lvl="0"/>
            <a:r>
              <a:rPr lang="en-US" sz="2600" dirty="0"/>
              <a:t>Work supervisors</a:t>
            </a:r>
          </a:p>
          <a:p>
            <a:pPr lvl="0"/>
            <a:r>
              <a:rPr lang="en-US" sz="2600" dirty="0"/>
              <a:t>Volunteers</a:t>
            </a:r>
          </a:p>
          <a:p>
            <a:r>
              <a:rPr lang="en-US" sz="2600" dirty="0"/>
              <a:t>Chaplains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295400"/>
            <a:ext cx="3794124" cy="5770153"/>
          </a:xfrm>
          <a:prstGeom prst="rect">
            <a:avLst/>
          </a:prstGeom>
        </p:spPr>
      </p:pic>
      <p:sp>
        <p:nvSpPr>
          <p:cNvPr id="5" name="TextBox 4"/>
          <p:cNvSpPr txBox="1"/>
          <p:nvPr/>
        </p:nvSpPr>
        <p:spPr>
          <a:xfrm>
            <a:off x="1828800" y="774848"/>
            <a:ext cx="67818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Residents </a:t>
            </a:r>
            <a:r>
              <a:rPr lang="en-US" sz="2400" b="1" dirty="0">
                <a:solidFill>
                  <a:schemeClr val="bg1"/>
                </a:solidFill>
                <a:effectLst>
                  <a:outerShdw blurRad="38100" dist="38100" dir="2700000" algn="tl">
                    <a:srgbClr val="000000">
                      <a:alpha val="43137"/>
                    </a:srgbClr>
                  </a:outerShdw>
                </a:effectLst>
              </a:rPr>
              <a:t>may Disclose Sexual Assault to . . . </a:t>
            </a:r>
            <a:endParaRPr lang="en-US"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74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5000"/>
                            </p:stCondLst>
                            <p:childTnLst>
                              <p:par>
                                <p:cTn id="21" presetID="10" presetClass="entr" presetSubtype="0" fill="hold"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6500"/>
                            </p:stCondLst>
                            <p:childTnLst>
                              <p:par>
                                <p:cTn id="25" presetID="10" presetClass="entr" presetSubtype="0" fill="hold"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8000"/>
                            </p:stCondLst>
                            <p:childTnLst>
                              <p:par>
                                <p:cTn id="29" presetID="10" presetClass="entr" presetSubtype="0" fill="hold" nodeType="after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9500"/>
                            </p:stCondLst>
                            <p:childTnLst>
                              <p:par>
                                <p:cTn id="33" presetID="10" presetClass="entr" presetSubtype="0" fill="hold" nodeType="afterEffect">
                                  <p:stCondLst>
                                    <p:cond delay="5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11000"/>
                            </p:stCondLst>
                            <p:childTnLst>
                              <p:par>
                                <p:cTn id="37" presetID="10" presetClass="entr" presetSubtype="0" fill="hold" nodeType="afterEffect">
                                  <p:stCondLst>
                                    <p:cond delay="50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childTnLst>
                          </p:cTn>
                        </p:par>
                        <p:par>
                          <p:cTn id="40" fill="hold">
                            <p:stCondLst>
                              <p:cond delay="12500"/>
                            </p:stCondLst>
                            <p:childTnLst>
                              <p:par>
                                <p:cTn id="41" presetID="10" presetClass="entr" presetSubtype="0" fill="hold" nodeType="afterEffect">
                                  <p:stCondLst>
                                    <p:cond delay="50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Reporting</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86000" y="1066800"/>
            <a:ext cx="6324600" cy="4114800"/>
          </a:xfrm>
          <a:prstGeom prst="rect">
            <a:avLst/>
          </a:prstGeom>
        </p:spPr>
        <p:txBody>
          <a:bodyPr>
            <a:noAutofit/>
          </a:bodyPr>
          <a:lstStyle/>
          <a:p>
            <a:r>
              <a:rPr lang="en-US" sz="2600" dirty="0" smtClean="0"/>
              <a:t>What </a:t>
            </a:r>
            <a:r>
              <a:rPr lang="en-US" sz="2600" dirty="0"/>
              <a:t>should be reported?</a:t>
            </a:r>
          </a:p>
          <a:p>
            <a:pPr marL="342900" lvl="1" indent="-342900">
              <a:buFont typeface="Arial" panose="020B0604020202020204" pitchFamily="34" charset="0"/>
              <a:buChar char="•"/>
            </a:pPr>
            <a:r>
              <a:rPr lang="en-US" sz="2600" dirty="0"/>
              <a:t>Sexual abuse</a:t>
            </a:r>
          </a:p>
          <a:p>
            <a:pPr marL="342900" lvl="1" indent="-342900">
              <a:buFont typeface="Arial" panose="020B0604020202020204" pitchFamily="34" charset="0"/>
              <a:buChar char="•"/>
            </a:pPr>
            <a:r>
              <a:rPr lang="en-US" sz="2600" dirty="0"/>
              <a:t>Sexual harassment</a:t>
            </a:r>
          </a:p>
          <a:p>
            <a:pPr marL="342900" lvl="1" indent="-342900">
              <a:buFont typeface="Arial" panose="020B0604020202020204" pitchFamily="34" charset="0"/>
              <a:buChar char="•"/>
            </a:pPr>
            <a:r>
              <a:rPr lang="en-US" sz="2600" dirty="0"/>
              <a:t>Retaliation by other </a:t>
            </a:r>
            <a:r>
              <a:rPr lang="en-US" sz="2600" dirty="0" smtClean="0"/>
              <a:t>residents </a:t>
            </a:r>
            <a:r>
              <a:rPr lang="en-US" sz="2600" dirty="0"/>
              <a:t>or staff for reporting sexual abuse/harassment</a:t>
            </a:r>
          </a:p>
          <a:p>
            <a:pPr marL="342900" lvl="1" indent="-342900">
              <a:buFont typeface="Arial" panose="020B0604020202020204" pitchFamily="34" charset="0"/>
              <a:buChar char="•"/>
            </a:pPr>
            <a:r>
              <a:rPr lang="en-US" sz="2600" dirty="0"/>
              <a:t>Staff neglect or violation of responsibilities that may have contributed to such incidents</a:t>
            </a:r>
          </a:p>
          <a:p>
            <a:endParaRPr lang="en-US" sz="2600" dirty="0"/>
          </a:p>
        </p:txBody>
      </p:sp>
    </p:spTree>
    <p:extLst>
      <p:ext uri="{BB962C8B-B14F-4D97-AF65-F5344CB8AC3E}">
        <p14:creationId xmlns:p14="http://schemas.microsoft.com/office/powerpoint/2010/main" val="39176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par>
                          <p:cTn id="8" fill="hold">
                            <p:stCondLst>
                              <p:cond delay="500"/>
                            </p:stCondLst>
                            <p:childTnLst>
                              <p:par>
                                <p:cTn id="9" presetID="16" presetClass="entr" presetSubtype="21" fill="hold" nodeType="afterEffect">
                                  <p:stCondLst>
                                    <p:cond delay="5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barn(inVertical)">
                                      <p:cBhvr>
                                        <p:cTn id="11" dur="1000"/>
                                        <p:tgtEl>
                                          <p:spTgt spid="5">
                                            <p:txEl>
                                              <p:pRg st="2" end="2"/>
                                            </p:txEl>
                                          </p:spTgt>
                                        </p:tgtEl>
                                      </p:cBhvr>
                                    </p:animEffect>
                                  </p:childTnLst>
                                </p:cTn>
                              </p:par>
                            </p:childTnLst>
                          </p:cTn>
                        </p:par>
                        <p:par>
                          <p:cTn id="12" fill="hold">
                            <p:stCondLst>
                              <p:cond delay="2000"/>
                            </p:stCondLst>
                            <p:childTnLst>
                              <p:par>
                                <p:cTn id="13" presetID="16" presetClass="entr" presetSubtype="21" fill="hold" nodeType="afterEffect">
                                  <p:stCondLst>
                                    <p:cond delay="50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1000"/>
                                        <p:tgtEl>
                                          <p:spTgt spid="5">
                                            <p:txEl>
                                              <p:pRg st="3" end="3"/>
                                            </p:txEl>
                                          </p:spTgt>
                                        </p:tgtEl>
                                      </p:cBhvr>
                                    </p:animEffect>
                                  </p:childTnLst>
                                </p:cTn>
                              </p:par>
                            </p:childTnLst>
                          </p:cTn>
                        </p:par>
                        <p:par>
                          <p:cTn id="16" fill="hold">
                            <p:stCondLst>
                              <p:cond delay="3500"/>
                            </p:stCondLst>
                            <p:childTnLst>
                              <p:par>
                                <p:cTn id="17" presetID="16" presetClass="entr" presetSubtype="21"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Who should report?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57400" y="2590800"/>
            <a:ext cx="6324600" cy="4114800"/>
          </a:xfrm>
          <a:prstGeom prst="rect">
            <a:avLst/>
          </a:prstGeom>
        </p:spPr>
        <p:txBody>
          <a:bodyPr/>
          <a:lstStyle/>
          <a:p>
            <a:pPr marL="342900" indent="-342900">
              <a:buFont typeface="Arial" panose="020B0604020202020204" pitchFamily="34" charset="0"/>
              <a:buChar char="•"/>
            </a:pPr>
            <a:r>
              <a:rPr lang="en-US" sz="2600" dirty="0" smtClean="0"/>
              <a:t>Residents</a:t>
            </a:r>
            <a:endParaRPr lang="en-US" sz="2600" dirty="0"/>
          </a:p>
          <a:p>
            <a:pPr marL="342900" indent="-342900">
              <a:buFont typeface="Arial" panose="020B0604020202020204" pitchFamily="34" charset="0"/>
              <a:buChar char="•"/>
            </a:pPr>
            <a:r>
              <a:rPr lang="en-US" sz="2600" dirty="0"/>
              <a:t>Staff</a:t>
            </a:r>
          </a:p>
          <a:p>
            <a:pPr marL="342900" indent="-342900">
              <a:buFont typeface="Arial" panose="020B0604020202020204" pitchFamily="34" charset="0"/>
              <a:buChar char="•"/>
            </a:pPr>
            <a:r>
              <a:rPr lang="en-US" sz="2600" dirty="0"/>
              <a:t>Volunteers</a:t>
            </a:r>
          </a:p>
          <a:p>
            <a:pPr marL="342900" indent="-342900">
              <a:buFont typeface="Arial" panose="020B0604020202020204" pitchFamily="34" charset="0"/>
              <a:buChar char="•"/>
            </a:pPr>
            <a:r>
              <a:rPr lang="en-US" sz="2600" dirty="0"/>
              <a:t>Contractors</a:t>
            </a:r>
          </a:p>
          <a:p>
            <a:pPr marL="342900" indent="-342900">
              <a:buFont typeface="Arial" panose="020B0604020202020204" pitchFamily="34" charset="0"/>
              <a:buChar char="•"/>
            </a:pPr>
            <a:r>
              <a:rPr lang="en-US" sz="2600" dirty="0"/>
              <a:t>Anyone who witnesses or suspects sexual abuse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5073" y="1066800"/>
            <a:ext cx="3810000" cy="3810000"/>
          </a:xfrm>
          <a:prstGeom prst="rect">
            <a:avLst/>
          </a:prstGeom>
        </p:spPr>
      </p:pic>
    </p:spTree>
    <p:extLst>
      <p:ext uri="{BB962C8B-B14F-4D97-AF65-F5344CB8AC3E}">
        <p14:creationId xmlns:p14="http://schemas.microsoft.com/office/powerpoint/2010/main" val="3297033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effectLst>
                  <a:outerShdw blurRad="38100" dist="38100" dir="2700000" algn="tl">
                    <a:srgbClr val="000000">
                      <a:alpha val="43137"/>
                    </a:srgbClr>
                  </a:outerShdw>
                </a:effectLst>
              </a:rPr>
              <a:t>Resident </a:t>
            </a:r>
            <a:r>
              <a:rPr lang="en-US" sz="2600" dirty="0">
                <a:effectLst>
                  <a:outerShdw blurRad="38100" dist="38100" dir="2700000" algn="tl">
                    <a:srgbClr val="000000">
                      <a:alpha val="43137"/>
                    </a:srgbClr>
                  </a:outerShdw>
                </a:effectLst>
              </a:rPr>
              <a:t>Reporting</a:t>
            </a:r>
          </a:p>
        </p:txBody>
      </p:sp>
      <p:sp>
        <p:nvSpPr>
          <p:cNvPr id="3" name="Content Placeholder 2"/>
          <p:cNvSpPr>
            <a:spLocks noGrp="1"/>
          </p:cNvSpPr>
          <p:nvPr>
            <p:ph idx="1"/>
          </p:nvPr>
        </p:nvSpPr>
        <p:spPr>
          <a:xfrm>
            <a:off x="2209800" y="990601"/>
            <a:ext cx="6324600" cy="3657599"/>
          </a:xfrm>
          <a:prstGeom prst="rect">
            <a:avLst/>
          </a:prstGeom>
        </p:spPr>
        <p:txBody>
          <a:bodyPr>
            <a:normAutofit fontScale="92500" lnSpcReduction="10000"/>
          </a:bodyPr>
          <a:lstStyle/>
          <a:p>
            <a:r>
              <a:rPr lang="en-US" sz="2400" b="1" dirty="0"/>
              <a:t>Staff must accept and promptly document reports that are made</a:t>
            </a:r>
            <a:r>
              <a:rPr lang="en-US" sz="2400" b="1" dirty="0" smtClean="0"/>
              <a:t>:</a:t>
            </a:r>
            <a:br>
              <a:rPr lang="en-US" sz="2400" b="1" dirty="0" smtClean="0"/>
            </a:br>
            <a:endParaRPr lang="en-US" sz="2400" dirty="0"/>
          </a:p>
          <a:p>
            <a:pPr marL="342900" indent="-342900">
              <a:buFont typeface="Arial" panose="020B0604020202020204" pitchFamily="34" charset="0"/>
              <a:buChar char="•"/>
            </a:pPr>
            <a:r>
              <a:rPr lang="en-US" sz="2400" dirty="0" smtClean="0"/>
              <a:t>Verbally</a:t>
            </a:r>
            <a:br>
              <a:rPr lang="en-US" sz="2400" dirty="0" smtClean="0"/>
            </a:br>
            <a:endParaRPr lang="en-US" sz="2400" dirty="0"/>
          </a:p>
          <a:p>
            <a:pPr marL="342900" indent="-342900">
              <a:buFont typeface="Arial" panose="020B0604020202020204" pitchFamily="34" charset="0"/>
              <a:buChar char="•"/>
            </a:pPr>
            <a:r>
              <a:rPr lang="en-US" sz="2400" dirty="0"/>
              <a:t>In </a:t>
            </a:r>
            <a:r>
              <a:rPr lang="en-US" sz="2400" dirty="0" smtClean="0"/>
              <a:t>writing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Anonymously</a:t>
            </a:r>
            <a:br>
              <a:rPr lang="en-US" sz="2400" dirty="0" smtClean="0"/>
            </a:br>
            <a:endParaRPr lang="en-US" sz="2400" dirty="0"/>
          </a:p>
          <a:p>
            <a:pPr marL="342900" indent="-342900">
              <a:buFont typeface="Arial" panose="020B0604020202020204" pitchFamily="34" charset="0"/>
              <a:buChar char="•"/>
            </a:pPr>
            <a:r>
              <a:rPr lang="en-US" sz="2400" dirty="0"/>
              <a:t>From third parties</a:t>
            </a:r>
          </a:p>
        </p:txBody>
      </p:sp>
      <p:sp>
        <p:nvSpPr>
          <p:cNvPr id="4" name="TextBox 3"/>
          <p:cNvSpPr txBox="1"/>
          <p:nvPr/>
        </p:nvSpPr>
        <p:spPr>
          <a:xfrm>
            <a:off x="2225842" y="4765119"/>
            <a:ext cx="6324600" cy="2092881"/>
          </a:xfrm>
          <a:prstGeom prst="rect">
            <a:avLst/>
          </a:prstGeom>
          <a:noFill/>
        </p:spPr>
        <p:txBody>
          <a:bodyPr wrap="square" rtlCol="0">
            <a:spAutoFit/>
          </a:bodyPr>
          <a:lstStyle/>
          <a:p>
            <a:r>
              <a:rPr lang="en-US" sz="2800" b="1" dirty="0">
                <a:solidFill>
                  <a:schemeClr val="bg1"/>
                </a:solidFill>
              </a:rPr>
              <a:t>When an agency learns that a resident is subject to a substantial risk of imminent sexual abuse, it shall take immediate action to protect the resident.</a:t>
            </a:r>
          </a:p>
          <a:p>
            <a:endParaRPr lang="en-US" dirty="0"/>
          </a:p>
        </p:txBody>
      </p:sp>
    </p:spTree>
    <p:extLst>
      <p:ext uri="{BB962C8B-B14F-4D97-AF65-F5344CB8AC3E}">
        <p14:creationId xmlns:p14="http://schemas.microsoft.com/office/powerpoint/2010/main" val="132888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childTnLst>
                                </p:cTn>
                              </p:par>
                            </p:childTnLst>
                          </p:cTn>
                        </p:par>
                        <p:par>
                          <p:cTn id="20" fill="hold">
                            <p:stCondLst>
                              <p:cond delay="5500"/>
                            </p:stCondLst>
                            <p:childTnLst>
                              <p:par>
                                <p:cTn id="21" presetID="10" presetClass="entr" presetSubtype="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828800" y="1891903"/>
            <a:ext cx="7315200" cy="3074194"/>
          </a:xfrm>
        </p:spPr>
        <p:txBody>
          <a:bodyPr anchor="ctr">
            <a:normAutofit/>
          </a:bodyPr>
          <a:lstStyle/>
          <a:p>
            <a:pPr algn="ctr"/>
            <a:r>
              <a:rPr lang="en-US" sz="4000" b="1" i="1" dirty="0" smtClean="0">
                <a:solidFill>
                  <a:schemeClr val="bg1"/>
                </a:solidFill>
                <a:effectLst>
                  <a:outerShdw blurRad="38100" dist="38100" dir="2700000" algn="tl">
                    <a:srgbClr val="000000">
                      <a:alpha val="43137"/>
                    </a:srgbClr>
                  </a:outerShdw>
                </a:effectLst>
              </a:rPr>
              <a:t>PREA and Zero Tolerance</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059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effectLst>
                  <a:outerShdw blurRad="38100" dist="38100" dir="2700000" algn="tl">
                    <a:srgbClr val="000000">
                      <a:alpha val="43137"/>
                    </a:srgbClr>
                  </a:outerShdw>
                </a:effectLst>
              </a:rPr>
              <a:t>What to Tell Third-Party Reporters </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248400" cy="5029199"/>
          </a:xfrm>
          <a:prstGeom prst="rect">
            <a:avLst/>
          </a:prstGeom>
        </p:spPr>
        <p:txBody>
          <a:bodyPr>
            <a:normAutofit lnSpcReduction="10000"/>
          </a:bodyPr>
          <a:lstStyle/>
          <a:p>
            <a:r>
              <a:rPr lang="en-US" sz="2600" b="1" dirty="0"/>
              <a:t>If a staff member is approached by someone other than the alleged victim with a </a:t>
            </a:r>
            <a:r>
              <a:rPr lang="en-US" sz="2600" b="1" dirty="0" smtClean="0"/>
              <a:t>report ensure </a:t>
            </a:r>
            <a:r>
              <a:rPr lang="en-US" sz="2600" b="1" dirty="0"/>
              <a:t>that </a:t>
            </a:r>
            <a:r>
              <a:rPr lang="en-US" sz="2600" b="1" dirty="0" smtClean="0"/>
              <a:t>staff tell that person the following: </a:t>
            </a:r>
            <a:br>
              <a:rPr lang="en-US" sz="2600" b="1" dirty="0" smtClean="0"/>
            </a:br>
            <a:endParaRPr lang="en-US" sz="2600" b="1" dirty="0" smtClean="0"/>
          </a:p>
          <a:p>
            <a:pPr marL="342900" indent="-342900">
              <a:buFont typeface="Arial" panose="020B0604020202020204" pitchFamily="34" charset="0"/>
              <a:buChar char="•"/>
            </a:pPr>
            <a:r>
              <a:rPr lang="en-US" sz="2600" dirty="0" smtClean="0"/>
              <a:t>Relevant agency policy information</a:t>
            </a:r>
            <a:endParaRPr lang="en-US" sz="2600" dirty="0"/>
          </a:p>
          <a:p>
            <a:pPr marL="342900" indent="-342900">
              <a:buFont typeface="Arial" panose="020B0604020202020204" pitchFamily="34" charset="0"/>
              <a:buChar char="•"/>
            </a:pPr>
            <a:r>
              <a:rPr lang="en-US" sz="2600" dirty="0"/>
              <a:t>What </a:t>
            </a:r>
            <a:r>
              <a:rPr lang="en-US" sz="2600" dirty="0" smtClean="0"/>
              <a:t>may </a:t>
            </a:r>
            <a:r>
              <a:rPr lang="en-US" sz="2600" dirty="0"/>
              <a:t>happen with the information they have disclosed</a:t>
            </a:r>
          </a:p>
          <a:p>
            <a:pPr marL="342900" indent="-342900">
              <a:buFont typeface="Arial" panose="020B0604020202020204" pitchFamily="34" charset="0"/>
              <a:buChar char="•"/>
            </a:pPr>
            <a:r>
              <a:rPr lang="en-US" sz="2600" dirty="0"/>
              <a:t>What their involvement with the investigation </a:t>
            </a:r>
            <a:r>
              <a:rPr lang="en-US" sz="2600" dirty="0" smtClean="0"/>
              <a:t>may be</a:t>
            </a:r>
          </a:p>
          <a:p>
            <a:pPr marL="342900" indent="-342900">
              <a:buFont typeface="Arial" panose="020B0604020202020204" pitchFamily="34" charset="0"/>
              <a:buChar char="•"/>
            </a:pPr>
            <a:r>
              <a:rPr lang="en-US" sz="2600" dirty="0" smtClean="0"/>
              <a:t>Whether </a:t>
            </a:r>
            <a:r>
              <a:rPr lang="en-US" sz="2600" dirty="0"/>
              <a:t>they will be informed of the outcome of the investigation</a:t>
            </a:r>
          </a:p>
          <a:p>
            <a:endParaRPr lang="en-US" dirty="0"/>
          </a:p>
        </p:txBody>
      </p:sp>
    </p:spTree>
    <p:extLst>
      <p:ext uri="{BB962C8B-B14F-4D97-AF65-F5344CB8AC3E}">
        <p14:creationId xmlns:p14="http://schemas.microsoft.com/office/powerpoint/2010/main" val="891409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Responses to Third-Party Source</a:t>
            </a:r>
          </a:p>
        </p:txBody>
      </p:sp>
      <p:sp>
        <p:nvSpPr>
          <p:cNvPr id="3" name="Content Placeholder 2"/>
          <p:cNvSpPr>
            <a:spLocks noGrp="1"/>
          </p:cNvSpPr>
          <p:nvPr>
            <p:ph idx="1"/>
          </p:nvPr>
        </p:nvSpPr>
        <p:spPr>
          <a:xfrm>
            <a:off x="2209800" y="990600"/>
            <a:ext cx="6553200" cy="5181599"/>
          </a:xfrm>
          <a:prstGeom prst="rect">
            <a:avLst/>
          </a:prstGeom>
        </p:spPr>
        <p:txBody>
          <a:bodyPr>
            <a:normAutofit/>
          </a:bodyPr>
          <a:lstStyle/>
          <a:p>
            <a:pPr marL="342900" indent="-342900">
              <a:buFont typeface="Arial" panose="020B0604020202020204" pitchFamily="34" charset="0"/>
              <a:buChar char="•"/>
            </a:pPr>
            <a:r>
              <a:rPr lang="en-US" sz="2600" dirty="0" smtClean="0"/>
              <a:t>Let the person making the report know that </a:t>
            </a:r>
            <a:r>
              <a:rPr lang="en-US" sz="2600" dirty="0"/>
              <a:t>the information they have given will be passed </a:t>
            </a:r>
            <a:r>
              <a:rPr lang="en-US" sz="2600" dirty="0" smtClean="0"/>
              <a:t>up your chain of command in a set timeframe as defined by agency policy.</a:t>
            </a:r>
            <a:br>
              <a:rPr lang="en-US" sz="2600" dirty="0" smtClean="0"/>
            </a:br>
            <a:endParaRPr lang="en-US" sz="2600" dirty="0"/>
          </a:p>
          <a:p>
            <a:pPr marL="342900" indent="-342900">
              <a:buFont typeface="Arial" panose="020B0604020202020204" pitchFamily="34" charset="0"/>
              <a:buChar char="•"/>
            </a:pPr>
            <a:r>
              <a:rPr lang="en-US" sz="2600" dirty="0"/>
              <a:t>Let the </a:t>
            </a:r>
            <a:r>
              <a:rPr lang="en-US" sz="2600" dirty="0" smtClean="0"/>
              <a:t>reporter </a:t>
            </a:r>
            <a:r>
              <a:rPr lang="en-US" sz="2600" dirty="0"/>
              <a:t>know that </a:t>
            </a:r>
            <a:r>
              <a:rPr lang="en-US" sz="2600" dirty="0" smtClean="0"/>
              <a:t>an investigator may need to conduct an interview.</a:t>
            </a:r>
            <a:br>
              <a:rPr lang="en-US" sz="2600" dirty="0" smtClean="0"/>
            </a:br>
            <a:endParaRPr lang="en-US" sz="2600" dirty="0"/>
          </a:p>
        </p:txBody>
      </p:sp>
    </p:spTree>
    <p:extLst>
      <p:ext uri="{BB962C8B-B14F-4D97-AF65-F5344CB8AC3E}">
        <p14:creationId xmlns:p14="http://schemas.microsoft.com/office/powerpoint/2010/main" val="2446095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04800"/>
            <a:ext cx="8458200" cy="677151"/>
          </a:xfrm>
        </p:spPr>
        <p:txBody>
          <a:bodyPr>
            <a:normAutofit fontScale="90000"/>
          </a:bodyPr>
          <a:lstStyle/>
          <a:p>
            <a:r>
              <a:rPr lang="en-US" dirty="0" smtClean="0">
                <a:effectLst>
                  <a:outerShdw blurRad="38100" dist="38100" dir="2700000" algn="tl">
                    <a:srgbClr val="000000">
                      <a:alpha val="43137"/>
                    </a:srgbClr>
                  </a:outerShdw>
                </a:effectLst>
              </a:rPr>
              <a:t>Mandatory Reporting</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4686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000" dirty="0" smtClean="0">
                <a:effectLst>
                  <a:outerShdw blurRad="38100" dist="38100" dir="2700000" algn="tl">
                    <a:srgbClr val="000000">
                      <a:alpha val="43137"/>
                    </a:srgbClr>
                  </a:outerShdw>
                </a:effectLst>
              </a:rPr>
              <a:t>PREA Standard Requirements</a:t>
            </a:r>
            <a:endParaRPr lang="en-US" sz="30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09800" y="990600"/>
            <a:ext cx="6324600" cy="5105399"/>
          </a:xfrm>
          <a:prstGeom prst="rect">
            <a:avLst/>
          </a:prstGeom>
        </p:spPr>
        <p:txBody>
          <a:bodyPr>
            <a:normAutofit/>
          </a:bodyPr>
          <a:lstStyle/>
          <a:p>
            <a:pPr lvl="0"/>
            <a:r>
              <a:rPr lang="en-US" sz="2400" b="1" dirty="0" smtClean="0"/>
              <a:t>Standard </a:t>
            </a:r>
            <a:r>
              <a:rPr lang="en-US" sz="2400" b="1" dirty="0" smtClean="0">
                <a:hlinkClick r:id="rId3" action="ppaction://hlinksldjump"/>
              </a:rPr>
              <a:t>115.361</a:t>
            </a:r>
            <a:r>
              <a:rPr lang="en-US" sz="2400" b="1" dirty="0" smtClean="0"/>
              <a:t> requires </a:t>
            </a:r>
            <a:r>
              <a:rPr lang="en-US" sz="2400" b="1" dirty="0"/>
              <a:t>all staff to immediately report:</a:t>
            </a:r>
            <a:endParaRPr lang="en-US" sz="2400" dirty="0"/>
          </a:p>
          <a:p>
            <a:pPr lvl="1">
              <a:buFont typeface="Arial" pitchFamily="34" charset="0"/>
              <a:buChar char="•"/>
            </a:pPr>
            <a:r>
              <a:rPr lang="en-US" sz="2400" dirty="0"/>
              <a:t>Knowledge, suspicion, or information regarding an </a:t>
            </a:r>
            <a:r>
              <a:rPr lang="en-US" sz="2400" dirty="0" smtClean="0"/>
              <a:t>incident</a:t>
            </a:r>
            <a:endParaRPr lang="en-US" sz="2400" dirty="0"/>
          </a:p>
          <a:p>
            <a:pPr lvl="1">
              <a:buFont typeface="Arial" pitchFamily="34" charset="0"/>
              <a:buChar char="•"/>
            </a:pPr>
            <a:r>
              <a:rPr lang="en-US" sz="2400" dirty="0"/>
              <a:t>Retaliation against </a:t>
            </a:r>
            <a:r>
              <a:rPr lang="en-US" sz="2400" dirty="0" smtClean="0"/>
              <a:t>residents </a:t>
            </a:r>
            <a:r>
              <a:rPr lang="en-US" sz="2400" dirty="0"/>
              <a:t>or staff who </a:t>
            </a:r>
            <a:r>
              <a:rPr lang="en-US" sz="2400" dirty="0" smtClean="0"/>
              <a:t>report</a:t>
            </a:r>
            <a:endParaRPr lang="en-US" sz="2400" dirty="0"/>
          </a:p>
          <a:p>
            <a:pPr lvl="1">
              <a:buFont typeface="Arial" pitchFamily="34" charset="0"/>
              <a:buChar char="•"/>
            </a:pPr>
            <a:r>
              <a:rPr lang="en-US" sz="2400" dirty="0"/>
              <a:t>Staff neglect or violation of responsibilities that may have contributed to an incident or retaliation</a:t>
            </a:r>
          </a:p>
          <a:p>
            <a:r>
              <a:rPr lang="en-US" sz="2400" b="1" dirty="0" smtClean="0"/>
              <a:t>Standard </a:t>
            </a:r>
            <a:r>
              <a:rPr lang="en-US" sz="2400" b="1" dirty="0" smtClean="0">
                <a:hlinkClick r:id="rId4" action="ppaction://hlinksldjump"/>
              </a:rPr>
              <a:t>115.351</a:t>
            </a:r>
            <a:r>
              <a:rPr lang="en-US" sz="2400" b="1" dirty="0" smtClean="0">
                <a:hlinkClick r:id="" action="ppaction://noaction"/>
              </a:rPr>
              <a:t> </a:t>
            </a:r>
            <a:r>
              <a:rPr lang="en-US" sz="2400" b="1" dirty="0"/>
              <a:t>r</a:t>
            </a:r>
            <a:r>
              <a:rPr lang="en-US" sz="2400" b="1" dirty="0" smtClean="0"/>
              <a:t>equires </a:t>
            </a:r>
            <a:r>
              <a:rPr lang="en-US" sz="2400" b="1" dirty="0"/>
              <a:t>a way </a:t>
            </a:r>
            <a:r>
              <a:rPr lang="en-US" sz="2400" b="1" dirty="0" smtClean="0"/>
              <a:t>for residents:</a:t>
            </a:r>
            <a:endParaRPr lang="en-US" sz="2400" b="1" dirty="0"/>
          </a:p>
          <a:p>
            <a:pPr lvl="1">
              <a:buFont typeface="Arial" pitchFamily="34" charset="0"/>
              <a:buChar char="•"/>
            </a:pPr>
            <a:r>
              <a:rPr lang="en-US" sz="2400" dirty="0"/>
              <a:t>To report to an entity that is not part of the agency</a:t>
            </a:r>
          </a:p>
          <a:p>
            <a:endParaRPr lang="en-US" sz="2400" dirty="0"/>
          </a:p>
        </p:txBody>
      </p:sp>
    </p:spTree>
    <p:extLst>
      <p:ext uri="{BB962C8B-B14F-4D97-AF65-F5344CB8AC3E}">
        <p14:creationId xmlns:p14="http://schemas.microsoft.com/office/powerpoint/2010/main" val="49139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5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1000"/>
                                        <p:tgtEl>
                                          <p:spTgt spid="5">
                                            <p:txEl>
                                              <p:pRg st="4" end="4"/>
                                            </p:txEl>
                                          </p:spTgt>
                                        </p:tgtEl>
                                      </p:cBhvr>
                                    </p:animEffect>
                                    <p:anim calcmode="lin" valueType="num">
                                      <p:cBhvr>
                                        <p:cTn id="2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50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1000"/>
                                        <p:tgtEl>
                                          <p:spTgt spid="5">
                                            <p:txEl>
                                              <p:pRg st="5" end="5"/>
                                            </p:txEl>
                                          </p:spTgt>
                                        </p:tgtEl>
                                      </p:cBhvr>
                                    </p:animEffect>
                                    <p:anim calcmode="lin" valueType="num">
                                      <p:cBhvr>
                                        <p:cTn id="3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Mandatory Reporter</a:t>
            </a:r>
            <a:endParaRPr lang="en-US"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2209800" y="990600"/>
            <a:ext cx="6629400" cy="5638799"/>
          </a:xfrm>
        </p:spPr>
        <p:txBody>
          <a:bodyPr>
            <a:noAutofit/>
          </a:bodyPr>
          <a:lstStyle/>
          <a:p>
            <a:r>
              <a:rPr lang="en-US" sz="2400" dirty="0" smtClean="0"/>
              <a:t>     Oregon Revised Statute § 419B.010</a:t>
            </a:r>
          </a:p>
          <a:p>
            <a:endParaRPr lang="en-US" sz="2400" dirty="0"/>
          </a:p>
          <a:p>
            <a:pPr marL="342900" indent="-342900">
              <a:buFont typeface="Arial" panose="020B0604020202020204" pitchFamily="34" charset="0"/>
              <a:buChar char="•"/>
            </a:pPr>
            <a:r>
              <a:rPr lang="en-US" sz="2400" dirty="0" smtClean="0"/>
              <a:t>Any </a:t>
            </a:r>
            <a:r>
              <a:rPr lang="en-US" sz="2400" b="1" dirty="0" smtClean="0"/>
              <a:t>public or private official</a:t>
            </a:r>
            <a:r>
              <a:rPr lang="en-US" sz="2400" dirty="0" smtClean="0"/>
              <a:t> having reasonable cause to believe that a child has suffered abuse is required to report</a:t>
            </a:r>
          </a:p>
          <a:p>
            <a:endParaRPr lang="en-US" sz="2400" dirty="0" smtClean="0"/>
          </a:p>
          <a:p>
            <a:pPr marL="342900" indent="-342900">
              <a:buFont typeface="Arial" panose="020B0604020202020204" pitchFamily="34" charset="0"/>
              <a:buChar char="•"/>
            </a:pPr>
            <a:r>
              <a:rPr lang="en-US" sz="2400" dirty="0" smtClean="0"/>
              <a:t>This includes anyone who works in a juvenile detention center or in a supervisory capacity</a:t>
            </a:r>
          </a:p>
          <a:p>
            <a:endParaRPr lang="en-US" sz="2400" dirty="0" smtClean="0"/>
          </a:p>
          <a:p>
            <a:pPr marL="342900" indent="-342900">
              <a:buFont typeface="Arial" panose="020B0604020202020204" pitchFamily="34" charset="0"/>
              <a:buChar char="•"/>
            </a:pPr>
            <a:r>
              <a:rPr lang="en-US" sz="2400" b="1" u="sng" dirty="0" smtClean="0"/>
              <a:t>If you are participating in this training, you are a mandatory reporter</a:t>
            </a:r>
            <a:endParaRPr lang="en-US" sz="2400" b="1" u="sng" dirty="0"/>
          </a:p>
        </p:txBody>
      </p:sp>
    </p:spTree>
    <p:extLst>
      <p:ext uri="{BB962C8B-B14F-4D97-AF65-F5344CB8AC3E}">
        <p14:creationId xmlns:p14="http://schemas.microsoft.com/office/powerpoint/2010/main" val="424440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Mandatory Reporting</a:t>
            </a:r>
            <a:endParaRPr lang="en-US" dirty="0">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2209800" y="990600"/>
            <a:ext cx="6705600" cy="5638800"/>
          </a:xfrm>
        </p:spPr>
        <p:txBody>
          <a:bodyPr>
            <a:normAutofit lnSpcReduction="10000"/>
          </a:bodyPr>
          <a:lstStyle/>
          <a:p>
            <a:r>
              <a:rPr lang="en-US" dirty="0"/>
              <a:t>In addition to mandatory reporting obligations, staff members limit information dissemination to those staff that need to know the information.  </a:t>
            </a:r>
            <a:endParaRPr lang="en-US" dirty="0" smtClean="0"/>
          </a:p>
          <a:p>
            <a:endParaRPr lang="en-US" dirty="0"/>
          </a:p>
          <a:p>
            <a:r>
              <a:rPr lang="en-US" dirty="0" smtClean="0"/>
              <a:t>Notes </a:t>
            </a:r>
            <a:r>
              <a:rPr lang="en-US" dirty="0"/>
              <a:t>made in the JJIS program will be made restricted so that only staff directly involved with the resident will have access.</a:t>
            </a:r>
          </a:p>
          <a:p>
            <a:r>
              <a:rPr lang="en-US" dirty="0"/>
              <a:t> </a:t>
            </a:r>
          </a:p>
          <a:p>
            <a:r>
              <a:rPr lang="en-US" dirty="0"/>
              <a:t>All medical and mental health professionals specifically tell residents about their duty to report before beginning an initial meeting or screening with them.  </a:t>
            </a:r>
          </a:p>
          <a:p>
            <a:endParaRPr lang="en-US" dirty="0" smtClean="0"/>
          </a:p>
          <a:p>
            <a:r>
              <a:rPr lang="en-US" dirty="0" smtClean="0"/>
              <a:t>Upon </a:t>
            </a:r>
            <a:r>
              <a:rPr lang="en-US" dirty="0"/>
              <a:t>receiving an allegation of sexual abuse, secure program managers immediately notify:</a:t>
            </a:r>
          </a:p>
          <a:p>
            <a:pPr lvl="0"/>
            <a:r>
              <a:rPr lang="en-US" dirty="0"/>
              <a:t>The DYS director</a:t>
            </a:r>
          </a:p>
          <a:p>
            <a:pPr lvl="0"/>
            <a:r>
              <a:rPr lang="en-US" dirty="0"/>
              <a:t>The resident’s counselor</a:t>
            </a:r>
          </a:p>
          <a:p>
            <a:pPr lvl="0"/>
            <a:r>
              <a:rPr lang="en-US" dirty="0"/>
              <a:t>The resident’s parents or legal guardians, unless there is no record noting the parents should not be notified</a:t>
            </a:r>
          </a:p>
          <a:p>
            <a:pPr lvl="0"/>
            <a:r>
              <a:rPr lang="en-US" dirty="0"/>
              <a:t>The resident’s DHS caseworker, when applicable</a:t>
            </a:r>
          </a:p>
          <a:p>
            <a:endParaRPr lang="en-US" dirty="0"/>
          </a:p>
        </p:txBody>
      </p:sp>
    </p:spTree>
    <p:extLst>
      <p:ext uri="{BB962C8B-B14F-4D97-AF65-F5344CB8AC3E}">
        <p14:creationId xmlns:p14="http://schemas.microsoft.com/office/powerpoint/2010/main" val="380957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1000"/>
                                        <p:tgtEl>
                                          <p:spTgt spid="3">
                                            <p:txEl>
                                              <p:pRg st="7" end="7"/>
                                            </p:txEl>
                                          </p:spTgt>
                                        </p:tgtEl>
                                      </p:cBhvr>
                                    </p:animEffect>
                                  </p:childTnLst>
                                </p:cTn>
                              </p:par>
                            </p:childTnLst>
                          </p:cTn>
                        </p:par>
                        <p:par>
                          <p:cTn id="28" fill="hold">
                            <p:stCondLst>
                              <p:cond delay="1000"/>
                            </p:stCondLst>
                            <p:childTnLst>
                              <p:par>
                                <p:cTn id="29" presetID="16" presetClass="entr" presetSubtype="21" fill="hold" nodeType="afterEffect">
                                  <p:stCondLst>
                                    <p:cond delay="50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arn(inVertical)">
                                      <p:cBhvr>
                                        <p:cTn id="31" dur="1000"/>
                                        <p:tgtEl>
                                          <p:spTgt spid="3">
                                            <p:txEl>
                                              <p:pRg st="8" end="8"/>
                                            </p:txEl>
                                          </p:spTgt>
                                        </p:tgtEl>
                                      </p:cBhvr>
                                    </p:animEffect>
                                  </p:childTnLst>
                                </p:cTn>
                              </p:par>
                            </p:childTnLst>
                          </p:cTn>
                        </p:par>
                        <p:par>
                          <p:cTn id="32" fill="hold">
                            <p:stCondLst>
                              <p:cond delay="2500"/>
                            </p:stCondLst>
                            <p:childTnLst>
                              <p:par>
                                <p:cTn id="33" presetID="16" presetClass="entr" presetSubtype="21" fill="hold" nodeType="afterEffect">
                                  <p:stCondLst>
                                    <p:cond delay="50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arn(inVertical)">
                                      <p:cBhvr>
                                        <p:cTn id="35" dur="1000"/>
                                        <p:tgtEl>
                                          <p:spTgt spid="3">
                                            <p:txEl>
                                              <p:pRg st="9" end="9"/>
                                            </p:txEl>
                                          </p:spTgt>
                                        </p:tgtEl>
                                      </p:cBhvr>
                                    </p:animEffect>
                                  </p:childTnLst>
                                </p:cTn>
                              </p:par>
                            </p:childTnLst>
                          </p:cTn>
                        </p:par>
                        <p:par>
                          <p:cTn id="36" fill="hold">
                            <p:stCondLst>
                              <p:cond delay="4000"/>
                            </p:stCondLst>
                            <p:childTnLst>
                              <p:par>
                                <p:cTn id="37" presetID="16" presetClass="entr" presetSubtype="21" fill="hold" nodeType="afterEffect">
                                  <p:stCondLst>
                                    <p:cond delay="50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barn(inVertical)">
                                      <p:cBhvr>
                                        <p:cTn id="39"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Consent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Autofit/>
          </a:bodyPr>
          <a:lstStyle/>
          <a:p>
            <a:r>
              <a:rPr lang="en-US" sz="2600" dirty="0" smtClean="0"/>
              <a:t>When perpetrated by staff/employee, contractor or volunteer, the resident is always the victim</a:t>
            </a:r>
          </a:p>
          <a:p>
            <a:pPr marL="342900" lvl="1" indent="-342900">
              <a:buFont typeface="Arial" panose="020B0604020202020204" pitchFamily="34" charset="0"/>
              <a:buChar char="•"/>
            </a:pPr>
            <a:r>
              <a:rPr lang="en-US" sz="2600" dirty="0" smtClean="0"/>
              <a:t>Victim is not able to consent in these situations</a:t>
            </a:r>
          </a:p>
          <a:p>
            <a:r>
              <a:rPr lang="en-US" sz="2600" dirty="0" smtClean="0"/>
              <a:t>Occurs when:</a:t>
            </a:r>
          </a:p>
          <a:p>
            <a:pPr marL="342900" lvl="1" indent="-342900">
              <a:buFont typeface="Arial" panose="020B0604020202020204" pitchFamily="34" charset="0"/>
              <a:buChar char="•"/>
            </a:pPr>
            <a:r>
              <a:rPr lang="en-US" sz="2600" dirty="0" smtClean="0"/>
              <a:t>The victim does not consent to sexual contact</a:t>
            </a:r>
          </a:p>
          <a:p>
            <a:pPr marL="342900" lvl="1" indent="-342900">
              <a:buFont typeface="Arial" panose="020B0604020202020204" pitchFamily="34" charset="0"/>
              <a:buChar char="•"/>
            </a:pPr>
            <a:r>
              <a:rPr lang="en-US" sz="2600" dirty="0" smtClean="0"/>
              <a:t>The victim is coerced into sexual contact by overt or implied threats of violence</a:t>
            </a:r>
          </a:p>
          <a:p>
            <a:pPr marL="342900" lvl="1" indent="-342900">
              <a:buFont typeface="Arial" panose="020B0604020202020204" pitchFamily="34" charset="0"/>
              <a:buChar char="•"/>
            </a:pPr>
            <a:r>
              <a:rPr lang="en-US" sz="2600" dirty="0" smtClean="0"/>
              <a:t>The victim is unable to consent or refuse</a:t>
            </a:r>
            <a:endParaRPr lang="en-US" sz="2600" dirty="0"/>
          </a:p>
        </p:txBody>
      </p:sp>
    </p:spTree>
    <p:extLst>
      <p:ext uri="{BB962C8B-B14F-4D97-AF65-F5344CB8AC3E}">
        <p14:creationId xmlns:p14="http://schemas.microsoft.com/office/powerpoint/2010/main" val="3039125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Statute</a:t>
            </a:r>
            <a:endParaRPr lang="en-US" dirty="0"/>
          </a:p>
        </p:txBody>
      </p:sp>
      <p:sp>
        <p:nvSpPr>
          <p:cNvPr id="3" name="Content Placeholder 2"/>
          <p:cNvSpPr>
            <a:spLocks noGrp="1"/>
          </p:cNvSpPr>
          <p:nvPr>
            <p:ph idx="1"/>
          </p:nvPr>
        </p:nvSpPr>
        <p:spPr>
          <a:xfrm>
            <a:off x="1828800" y="1524000"/>
            <a:ext cx="7086600" cy="4648200"/>
          </a:xfrm>
        </p:spPr>
        <p:txBody>
          <a:bodyPr/>
          <a:lstStyle/>
          <a:p>
            <a:pPr marL="342900" indent="-342900">
              <a:buFont typeface="Arial" panose="020B0604020202020204" pitchFamily="34" charset="0"/>
              <a:buChar char="•"/>
            </a:pPr>
            <a:r>
              <a:rPr lang="en-US" b="1" dirty="0" smtClean="0"/>
              <a:t>Oregon Revised Statute 163.315</a:t>
            </a:r>
          </a:p>
          <a:p>
            <a:pPr marL="342900"/>
            <a:r>
              <a:rPr lang="en-US" dirty="0" smtClean="0"/>
              <a:t>A person is considered incapable of consenting to a sexual act if the person is under 18 years of age</a:t>
            </a:r>
          </a:p>
          <a:p>
            <a:endParaRPr lang="en-US" dirty="0"/>
          </a:p>
          <a:p>
            <a:pPr marL="342900" indent="-342900">
              <a:buFont typeface="Arial" panose="020B0604020202020204" pitchFamily="34" charset="0"/>
              <a:buChar char="•"/>
            </a:pPr>
            <a:r>
              <a:rPr lang="en-US" b="1" dirty="0" smtClean="0"/>
              <a:t>Oregon Revised Statute 164.452/454</a:t>
            </a:r>
          </a:p>
          <a:p>
            <a:pPr marL="342900"/>
            <a:r>
              <a:rPr lang="en-US" dirty="0" smtClean="0"/>
              <a:t>Custodial Sexual Misconduct</a:t>
            </a:r>
          </a:p>
          <a:p>
            <a:pPr marL="342900"/>
            <a:r>
              <a:rPr lang="en-US" dirty="0" smtClean="0"/>
              <a:t>A person commits the crime of custodial sexual misconduct. . . if the person engages in sexual intercourse or deviate sexual intercourse with another person…knowing that the other person is </a:t>
            </a:r>
            <a:r>
              <a:rPr lang="en-US" u="sng" dirty="0" smtClean="0"/>
              <a:t>confined or detained in a correctional facility</a:t>
            </a:r>
            <a:r>
              <a:rPr lang="en-US" dirty="0" smtClean="0"/>
              <a:t>.</a:t>
            </a:r>
          </a:p>
          <a:p>
            <a:pPr marL="342900"/>
            <a:endParaRPr lang="en-US" dirty="0" smtClean="0"/>
          </a:p>
        </p:txBody>
      </p:sp>
    </p:spTree>
    <p:extLst>
      <p:ext uri="{BB962C8B-B14F-4D97-AF65-F5344CB8AC3E}">
        <p14:creationId xmlns:p14="http://schemas.microsoft.com/office/powerpoint/2010/main" val="2464214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828800" y="1891903"/>
            <a:ext cx="7315200" cy="3074194"/>
          </a:xfrm>
        </p:spPr>
        <p:txBody>
          <a:bodyPr anchor="ctr">
            <a:normAutofit/>
          </a:bodyPr>
          <a:lstStyle/>
          <a:p>
            <a:pPr algn="ctr"/>
            <a:r>
              <a:rPr lang="en-US" sz="4000" b="1" i="1" dirty="0" smtClean="0">
                <a:solidFill>
                  <a:schemeClr val="bg1"/>
                </a:solidFill>
                <a:effectLst>
                  <a:outerShdw blurRad="38100" dist="38100" dir="2700000" algn="tl">
                    <a:srgbClr val="000000">
                      <a:alpha val="43137"/>
                    </a:srgbClr>
                  </a:outerShdw>
                </a:effectLst>
              </a:rPr>
              <a:t>Retaliation</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888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Retaliation</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prstGeom prst="rect">
            <a:avLst/>
          </a:prstGeom>
        </p:spPr>
        <p:txBody>
          <a:bodyPr/>
          <a:lstStyle/>
          <a:p>
            <a:r>
              <a:rPr lang="en-US" sz="3200" dirty="0"/>
              <a:t>Retaliation occurs when </a:t>
            </a:r>
            <a:r>
              <a:rPr lang="en-US" sz="3200" dirty="0" smtClean="0"/>
              <a:t>a resident </a:t>
            </a:r>
            <a:r>
              <a:rPr lang="en-US" sz="3200" dirty="0"/>
              <a:t>or staff injures, harms, or intimidates a person who has reported sexual abuse and assault—or attempts to do so—in response to the report.</a:t>
            </a:r>
          </a:p>
          <a:p>
            <a:endParaRPr lang="en-US" dirty="0"/>
          </a:p>
        </p:txBody>
      </p:sp>
    </p:spTree>
    <p:extLst>
      <p:ext uri="{BB962C8B-B14F-4D97-AF65-F5344CB8AC3E}">
        <p14:creationId xmlns:p14="http://schemas.microsoft.com/office/powerpoint/2010/main" val="3482510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04800"/>
            <a:ext cx="8458200" cy="677151"/>
          </a:xfrm>
        </p:spPr>
        <p:txBody>
          <a:bodyPr>
            <a:normAutofit fontScale="90000"/>
          </a:bodyPr>
          <a:lstStyle/>
          <a:p>
            <a:r>
              <a:rPr lang="en-US" dirty="0" smtClean="0">
                <a:effectLst>
                  <a:outerShdw blurRad="38100" dist="38100" dir="2700000" algn="tl">
                    <a:srgbClr val="000000">
                      <a:alpha val="43137"/>
                    </a:srgbClr>
                  </a:outerShdw>
                </a:effectLst>
              </a:rPr>
              <a:t>What is PREA?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8585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Retaliation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rmAutofit lnSpcReduction="10000"/>
          </a:bodyPr>
          <a:lstStyle/>
          <a:p>
            <a:r>
              <a:rPr lang="en-US" sz="2600" dirty="0"/>
              <a:t>PREA Standard </a:t>
            </a:r>
            <a:r>
              <a:rPr lang="en-US" sz="2600" dirty="0" smtClean="0">
                <a:hlinkClick r:id="rId2" action="ppaction://hlinksldjump"/>
              </a:rPr>
              <a:t>115.367</a:t>
            </a:r>
            <a:r>
              <a:rPr lang="en-US" sz="2600" dirty="0"/>
              <a:t>:</a:t>
            </a:r>
          </a:p>
          <a:p>
            <a:pPr marL="342900" lvl="1" indent="-342900">
              <a:buFont typeface="Arial" panose="020B0604020202020204" pitchFamily="34" charset="0"/>
              <a:buChar char="•"/>
            </a:pPr>
            <a:r>
              <a:rPr lang="en-US" sz="2600" dirty="0"/>
              <a:t>Agency must have policy protecting staff and </a:t>
            </a:r>
            <a:r>
              <a:rPr lang="en-US" sz="2600" dirty="0" smtClean="0"/>
              <a:t>residents </a:t>
            </a:r>
            <a:r>
              <a:rPr lang="en-US" sz="2600" dirty="0"/>
              <a:t>from </a:t>
            </a:r>
            <a:r>
              <a:rPr lang="en-US" sz="2600" dirty="0" smtClean="0"/>
              <a:t>retaliation</a:t>
            </a:r>
          </a:p>
          <a:p>
            <a:pPr marL="342900" lvl="1" indent="-342900">
              <a:buFont typeface="Arial" panose="020B0604020202020204" pitchFamily="34" charset="0"/>
              <a:buChar char="•"/>
            </a:pPr>
            <a:r>
              <a:rPr lang="en-US" sz="2600" dirty="0"/>
              <a:t>Agency must have multiple ways to protect </a:t>
            </a:r>
            <a:r>
              <a:rPr lang="en-US" sz="2600" dirty="0" smtClean="0"/>
              <a:t>residents </a:t>
            </a:r>
            <a:r>
              <a:rPr lang="en-US" sz="2600" dirty="0"/>
              <a:t>and staff from </a:t>
            </a:r>
            <a:r>
              <a:rPr lang="en-US" sz="2600" dirty="0" smtClean="0"/>
              <a:t>retaliation</a:t>
            </a:r>
            <a:endParaRPr lang="en-US" sz="2600" dirty="0"/>
          </a:p>
          <a:p>
            <a:pPr marL="342900" lvl="1" indent="-342900">
              <a:buFont typeface="Arial" panose="020B0604020202020204" pitchFamily="34" charset="0"/>
              <a:buChar char="•"/>
            </a:pPr>
            <a:r>
              <a:rPr lang="en-US" sz="2600" dirty="0"/>
              <a:t>Agency must also monitor retaliation for at least 90 days following a report of sexual abuse for both staff and </a:t>
            </a:r>
            <a:r>
              <a:rPr lang="en-US" sz="2600" dirty="0" smtClean="0"/>
              <a:t>residents </a:t>
            </a:r>
            <a:r>
              <a:rPr lang="en-US" sz="2600" dirty="0"/>
              <a:t>and conduct periodic status checks for </a:t>
            </a:r>
            <a:r>
              <a:rPr lang="en-US" sz="2600" dirty="0" smtClean="0"/>
              <a:t>residents</a:t>
            </a:r>
            <a:endParaRPr lang="en-US" sz="2600" dirty="0"/>
          </a:p>
          <a:p>
            <a:pPr marL="342900" indent="-342900">
              <a:buFont typeface="Arial" panose="020B0604020202020204" pitchFamily="34" charset="0"/>
              <a:buChar char="•"/>
            </a:pPr>
            <a:endParaRPr lang="en-US" sz="2600" dirty="0"/>
          </a:p>
        </p:txBody>
      </p:sp>
    </p:spTree>
    <p:extLst>
      <p:ext uri="{BB962C8B-B14F-4D97-AF65-F5344CB8AC3E}">
        <p14:creationId xmlns:p14="http://schemas.microsoft.com/office/powerpoint/2010/main" val="2598778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Retaliation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324600" cy="5333999"/>
          </a:xfrm>
          <a:prstGeom prst="rect">
            <a:avLst/>
          </a:prstGeom>
        </p:spPr>
        <p:txBody>
          <a:bodyPr>
            <a:normAutofit/>
          </a:bodyPr>
          <a:lstStyle/>
          <a:p>
            <a:pPr lvl="0"/>
            <a:r>
              <a:rPr lang="en-US" sz="3200" dirty="0"/>
              <a:t>Retaliation comes in many forms</a:t>
            </a:r>
          </a:p>
          <a:p>
            <a:pPr marL="742950" lvl="1" indent="-285750">
              <a:buFont typeface="Arial" pitchFamily="34" charset="0"/>
              <a:buChar char="–"/>
            </a:pPr>
            <a:r>
              <a:rPr lang="en-US" sz="2800" dirty="0"/>
              <a:t>Overt retaliation</a:t>
            </a:r>
          </a:p>
          <a:p>
            <a:pPr marL="1143000" lvl="2" indent="-228600">
              <a:buFont typeface="Arial" pitchFamily="34" charset="0"/>
              <a:buChar char="•"/>
            </a:pPr>
            <a:r>
              <a:rPr lang="en-US" sz="2400" dirty="0"/>
              <a:t>Slashing car tires</a:t>
            </a:r>
          </a:p>
          <a:p>
            <a:pPr marL="1143000" lvl="2" indent="-228600">
              <a:buFont typeface="Arial" pitchFamily="34" charset="0"/>
              <a:buChar char="•"/>
            </a:pPr>
            <a:r>
              <a:rPr lang="en-US" sz="2400" dirty="0"/>
              <a:t>Verbal or emotional abuse</a:t>
            </a:r>
          </a:p>
          <a:p>
            <a:pPr marL="1143000" lvl="2" indent="-228600">
              <a:buFont typeface="Arial" pitchFamily="34" charset="0"/>
              <a:buChar char="•"/>
            </a:pPr>
            <a:r>
              <a:rPr lang="en-US" sz="2400" dirty="0"/>
              <a:t>Physical assault</a:t>
            </a:r>
          </a:p>
          <a:p>
            <a:pPr marL="742950" lvl="1" indent="-285750">
              <a:buFont typeface="Arial" pitchFamily="34" charset="0"/>
              <a:buChar char="–"/>
            </a:pPr>
            <a:r>
              <a:rPr lang="en-US" sz="2800" dirty="0"/>
              <a:t>Indirect retaliation</a:t>
            </a:r>
          </a:p>
          <a:p>
            <a:pPr marL="1143000" lvl="2" indent="-228600">
              <a:buFont typeface="Arial" pitchFamily="34" charset="0"/>
              <a:buChar char="•"/>
            </a:pPr>
            <a:r>
              <a:rPr lang="en-US" sz="2400" dirty="0"/>
              <a:t>Veiled threats</a:t>
            </a:r>
          </a:p>
          <a:p>
            <a:pPr marL="1143000" lvl="2" indent="-228600">
              <a:buFont typeface="Arial" pitchFamily="34" charset="0"/>
              <a:buChar char="•"/>
            </a:pPr>
            <a:r>
              <a:rPr lang="en-US" sz="2400" dirty="0"/>
              <a:t>Shunning from a group</a:t>
            </a:r>
          </a:p>
          <a:p>
            <a:pPr marL="1143000" lvl="2" indent="-228600">
              <a:buFont typeface="Arial" pitchFamily="34" charset="0"/>
              <a:buChar char="•"/>
            </a:pPr>
            <a:r>
              <a:rPr lang="en-US" sz="2400" dirty="0"/>
              <a:t>Sudden change in demeanor without explanation </a:t>
            </a:r>
          </a:p>
          <a:p>
            <a:endParaRPr lang="en-US" dirty="0"/>
          </a:p>
        </p:txBody>
      </p:sp>
    </p:spTree>
    <p:extLst>
      <p:ext uri="{BB962C8B-B14F-4D97-AF65-F5344CB8AC3E}">
        <p14:creationId xmlns:p14="http://schemas.microsoft.com/office/powerpoint/2010/main" val="2580306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Emotional Support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1371599"/>
            <a:ext cx="2209800" cy="3733801"/>
          </a:xfrm>
          <a:prstGeom prst="rect">
            <a:avLst/>
          </a:prstGeom>
        </p:spPr>
        <p:txBody>
          <a:bodyPr>
            <a:normAutofit/>
          </a:bodyPr>
          <a:lstStyle/>
          <a:p>
            <a:r>
              <a:rPr lang="en-US" sz="2800" dirty="0"/>
              <a:t>Agency must also provide emotional support services for </a:t>
            </a:r>
            <a:r>
              <a:rPr lang="en-US" sz="2800" dirty="0" smtClean="0"/>
              <a:t>residents </a:t>
            </a:r>
            <a:r>
              <a:rPr lang="en-US" sz="2800" dirty="0"/>
              <a:t>and staff that fear retaliation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700" y="1676400"/>
            <a:ext cx="3695700" cy="3810000"/>
          </a:xfrm>
          <a:prstGeom prst="rect">
            <a:avLst/>
          </a:prstGeom>
        </p:spPr>
      </p:pic>
    </p:spTree>
    <p:extLst>
      <p:ext uri="{BB962C8B-B14F-4D97-AF65-F5344CB8AC3E}">
        <p14:creationId xmlns:p14="http://schemas.microsoft.com/office/powerpoint/2010/main" val="1630091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828800" y="1891903"/>
            <a:ext cx="7315200" cy="3074194"/>
          </a:xfrm>
        </p:spPr>
        <p:txBody>
          <a:bodyPr anchor="ctr">
            <a:normAutofit/>
          </a:bodyPr>
          <a:lstStyle/>
          <a:p>
            <a:pPr algn="ctr"/>
            <a:r>
              <a:rPr lang="en-US" sz="4000" b="1" i="1" dirty="0" smtClean="0">
                <a:solidFill>
                  <a:schemeClr val="bg1"/>
                </a:solidFill>
                <a:effectLst>
                  <a:outerShdw blurRad="38100" dist="38100" dir="2700000" algn="tl">
                    <a:srgbClr val="000000">
                      <a:alpha val="43137"/>
                    </a:srgbClr>
                  </a:outerShdw>
                </a:effectLst>
              </a:rPr>
              <a:t>Dynamics of Sexual Abuse</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968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Consequences of Sexual Abuse</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prstGeom prst="rect">
            <a:avLst/>
          </a:prstGeom>
        </p:spPr>
        <p:txBody>
          <a:bodyPr>
            <a:normAutofit/>
          </a:bodyPr>
          <a:lstStyle/>
          <a:p>
            <a:pPr fontAlgn="auto">
              <a:lnSpc>
                <a:spcPct val="150000"/>
              </a:lnSpc>
              <a:defRPr/>
            </a:pPr>
            <a:r>
              <a:rPr lang="en-US" sz="2600" dirty="0"/>
              <a:t>Sexual abuse in custody…</a:t>
            </a:r>
          </a:p>
          <a:p>
            <a:pPr marL="342900" lvl="1" indent="-342900">
              <a:lnSpc>
                <a:spcPct val="150000"/>
              </a:lnSpc>
              <a:buFont typeface="Arial" panose="020B0604020202020204" pitchFamily="34" charset="0"/>
              <a:buChar char="•"/>
              <a:defRPr/>
            </a:pPr>
            <a:r>
              <a:rPr lang="en-US" sz="2600" b="1" dirty="0"/>
              <a:t>Triggers</a:t>
            </a:r>
            <a:r>
              <a:rPr lang="en-US" sz="2600" dirty="0"/>
              <a:t> new mental illnesses and exacerbates existing ones</a:t>
            </a:r>
          </a:p>
          <a:p>
            <a:pPr marL="342900" lvl="1" indent="-342900">
              <a:lnSpc>
                <a:spcPct val="150000"/>
              </a:lnSpc>
              <a:buFont typeface="Arial" panose="020B0604020202020204" pitchFamily="34" charset="0"/>
              <a:buChar char="•"/>
              <a:defRPr/>
            </a:pPr>
            <a:r>
              <a:rPr lang="en-US" sz="2600" b="1" dirty="0"/>
              <a:t>Spreads</a:t>
            </a:r>
            <a:r>
              <a:rPr lang="en-US" sz="2600" dirty="0"/>
              <a:t> infectious diseases</a:t>
            </a:r>
          </a:p>
          <a:p>
            <a:pPr marL="342900" lvl="1" indent="-342900">
              <a:lnSpc>
                <a:spcPct val="150000"/>
              </a:lnSpc>
              <a:buFont typeface="Arial" panose="020B0604020202020204" pitchFamily="34" charset="0"/>
              <a:buChar char="•"/>
              <a:defRPr/>
            </a:pPr>
            <a:r>
              <a:rPr lang="en-US" sz="2600" b="1" dirty="0"/>
              <a:t>Increases</a:t>
            </a:r>
            <a:r>
              <a:rPr lang="en-US" sz="2600" dirty="0"/>
              <a:t> health and mental health care expenditures</a:t>
            </a:r>
          </a:p>
          <a:p>
            <a:endParaRPr lang="en-US" sz="2600" dirty="0"/>
          </a:p>
        </p:txBody>
      </p:sp>
    </p:spTree>
    <p:extLst>
      <p:ext uri="{BB962C8B-B14F-4D97-AF65-F5344CB8AC3E}">
        <p14:creationId xmlns:p14="http://schemas.microsoft.com/office/powerpoint/2010/main" val="42801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000"/>
                                        <p:tgtEl>
                                          <p:spTgt spid="5">
                                            <p:txEl>
                                              <p:pRg st="2" end="2"/>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Dynamics of Sexual Abuse</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09800" y="990600"/>
            <a:ext cx="4191000" cy="5562599"/>
          </a:xfrm>
          <a:prstGeom prst="rect">
            <a:avLst/>
          </a:prstGeom>
        </p:spPr>
        <p:txBody>
          <a:bodyPr>
            <a:noAutofit/>
          </a:bodyPr>
          <a:lstStyle/>
          <a:p>
            <a:pPr>
              <a:lnSpc>
                <a:spcPct val="150000"/>
              </a:lnSpc>
              <a:spcBef>
                <a:spcPct val="0"/>
              </a:spcBef>
              <a:spcAft>
                <a:spcPct val="50000"/>
              </a:spcAft>
              <a:tabLst>
                <a:tab pos="457200" algn="l"/>
                <a:tab pos="6858000" algn="r"/>
              </a:tabLst>
              <a:defRPr/>
            </a:pPr>
            <a:r>
              <a:rPr lang="en-US" sz="2200" dirty="0"/>
              <a:t>Predators look for </a:t>
            </a:r>
            <a:r>
              <a:rPr lang="en-US" sz="2200" b="1" dirty="0"/>
              <a:t>means</a:t>
            </a:r>
            <a:r>
              <a:rPr lang="en-US" sz="2200" dirty="0"/>
              <a:t>, </a:t>
            </a:r>
            <a:r>
              <a:rPr lang="en-US" sz="2200" b="1" dirty="0"/>
              <a:t>opportunity</a:t>
            </a:r>
            <a:r>
              <a:rPr lang="en-US" sz="2200" dirty="0"/>
              <a:t>, and </a:t>
            </a:r>
            <a:r>
              <a:rPr lang="en-US" sz="2200" b="1" dirty="0"/>
              <a:t>vulnerability </a:t>
            </a:r>
            <a:r>
              <a:rPr lang="en-US" sz="2200" dirty="0" smtClean="0"/>
              <a:t>by selecting </a:t>
            </a:r>
            <a:r>
              <a:rPr lang="en-US" sz="2200" dirty="0"/>
              <a:t>targets…</a:t>
            </a:r>
          </a:p>
          <a:p>
            <a:pPr marL="914400" lvl="1" indent="-457200">
              <a:lnSpc>
                <a:spcPct val="150000"/>
              </a:lnSpc>
              <a:spcBef>
                <a:spcPct val="0"/>
              </a:spcBef>
              <a:spcAft>
                <a:spcPct val="50000"/>
              </a:spcAft>
              <a:buFont typeface="Arial" pitchFamily="34" charset="0"/>
              <a:buChar char="•"/>
              <a:tabLst>
                <a:tab pos="457200" algn="l"/>
                <a:tab pos="6858000" algn="r"/>
              </a:tabLst>
              <a:defRPr/>
            </a:pPr>
            <a:r>
              <a:rPr lang="en-US" sz="2200" dirty="0"/>
              <a:t>who are</a:t>
            </a:r>
            <a:r>
              <a:rPr lang="en-US" sz="2200" b="1" dirty="0"/>
              <a:t> least able to defend</a:t>
            </a:r>
            <a:r>
              <a:rPr lang="en-US" sz="2200" dirty="0"/>
              <a:t> themselves,</a:t>
            </a:r>
            <a:endParaRPr lang="en-US" sz="2200" b="1" dirty="0"/>
          </a:p>
          <a:p>
            <a:pPr marL="914400" lvl="1" indent="-457200">
              <a:lnSpc>
                <a:spcPct val="150000"/>
              </a:lnSpc>
              <a:spcBef>
                <a:spcPct val="0"/>
              </a:spcBef>
              <a:spcAft>
                <a:spcPct val="50000"/>
              </a:spcAft>
              <a:buFont typeface="Arial" pitchFamily="34" charset="0"/>
              <a:buChar char="•"/>
              <a:tabLst>
                <a:tab pos="457200" algn="l"/>
                <a:tab pos="6858000" algn="r"/>
              </a:tabLst>
              <a:defRPr/>
            </a:pPr>
            <a:r>
              <a:rPr lang="en-US" sz="2200" dirty="0"/>
              <a:t>who may be</a:t>
            </a:r>
            <a:r>
              <a:rPr lang="en-US" sz="2200" b="1" dirty="0"/>
              <a:t> less believed</a:t>
            </a:r>
            <a:r>
              <a:rPr lang="en-US" sz="2200" dirty="0"/>
              <a:t> </a:t>
            </a:r>
            <a:r>
              <a:rPr lang="en-US" sz="2200" b="1" dirty="0"/>
              <a:t>or believable</a:t>
            </a:r>
            <a:r>
              <a:rPr lang="en-US" sz="2200" dirty="0"/>
              <a:t>, or</a:t>
            </a:r>
          </a:p>
          <a:p>
            <a:pPr marL="914400" lvl="1" indent="-457200">
              <a:lnSpc>
                <a:spcPct val="150000"/>
              </a:lnSpc>
              <a:spcBef>
                <a:spcPct val="0"/>
              </a:spcBef>
              <a:spcAft>
                <a:spcPct val="50000"/>
              </a:spcAft>
              <a:buFont typeface="Arial" pitchFamily="34" charset="0"/>
              <a:buChar char="•"/>
              <a:tabLst>
                <a:tab pos="457200" algn="l"/>
                <a:tab pos="6858000" algn="r"/>
              </a:tabLst>
              <a:defRPr/>
            </a:pPr>
            <a:r>
              <a:rPr lang="en-US" sz="2200" dirty="0"/>
              <a:t>who are</a:t>
            </a:r>
            <a:r>
              <a:rPr lang="en-US" sz="2200" b="1" dirty="0"/>
              <a:t> disliked</a:t>
            </a:r>
            <a:r>
              <a:rPr lang="en-US" sz="2200" dirty="0"/>
              <a:t> </a:t>
            </a:r>
            <a:r>
              <a:rPr lang="en-US" sz="2200" b="1" dirty="0"/>
              <a:t>or</a:t>
            </a:r>
            <a:r>
              <a:rPr lang="en-US" sz="2200" dirty="0"/>
              <a:t> </a:t>
            </a:r>
            <a:r>
              <a:rPr lang="en-US" sz="2200" b="1" dirty="0"/>
              <a:t>ostracized.</a:t>
            </a:r>
            <a:r>
              <a:rPr lang="en-US" sz="2200" dirty="0"/>
              <a:t> </a:t>
            </a:r>
          </a:p>
          <a:p>
            <a:pPr>
              <a:lnSpc>
                <a:spcPct val="150000"/>
              </a:lnSpc>
              <a:tabLst>
                <a:tab pos="457200" algn="l"/>
                <a:tab pos="6858000" algn="r"/>
              </a:tabLst>
              <a:defRPr/>
            </a:pPr>
            <a:r>
              <a:rPr lang="en-US" dirty="0"/>
              <a:t>		(</a:t>
            </a:r>
            <a:r>
              <a:rPr lang="en-US" dirty="0" err="1"/>
              <a:t>Dumond</a:t>
            </a:r>
            <a:r>
              <a:rPr lang="en-US" dirty="0"/>
              <a:t>, 2005)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796" y="1676400"/>
            <a:ext cx="2247900" cy="4495800"/>
          </a:xfrm>
          <a:prstGeom prst="rect">
            <a:avLst/>
          </a:prstGeom>
        </p:spPr>
      </p:pic>
    </p:spTree>
    <p:extLst>
      <p:ext uri="{BB962C8B-B14F-4D97-AF65-F5344CB8AC3E}">
        <p14:creationId xmlns:p14="http://schemas.microsoft.com/office/powerpoint/2010/main" val="6009220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Resident Predators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324600" cy="4724399"/>
          </a:xfrm>
          <a:prstGeom prst="rect">
            <a:avLst/>
          </a:prstGeom>
        </p:spPr>
        <p:txBody>
          <a:bodyPr>
            <a:noAutofit/>
          </a:bodyPr>
          <a:lstStyle/>
          <a:p>
            <a:pPr marL="342900" indent="-342900">
              <a:buFont typeface="Arial" panose="020B0604020202020204" pitchFamily="34" charset="0"/>
              <a:buChar char="•"/>
            </a:pPr>
            <a:r>
              <a:rPr lang="en-US" sz="2400" dirty="0"/>
              <a:t>Likely to be older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Have been incarcerated for longer period of time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Physically aggressive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Manipulative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Often members </a:t>
            </a:r>
            <a:r>
              <a:rPr lang="en-US" sz="2400" dirty="0"/>
              <a:t>of a security threat group or gang</a:t>
            </a:r>
          </a:p>
          <a:p>
            <a:endParaRPr lang="en-US" sz="2400" dirty="0"/>
          </a:p>
        </p:txBody>
      </p:sp>
    </p:spTree>
    <p:extLst>
      <p:ext uri="{BB962C8B-B14F-4D97-AF65-F5344CB8AC3E}">
        <p14:creationId xmlns:p14="http://schemas.microsoft.com/office/powerpoint/2010/main" val="237317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1000"/>
                                        <p:tgtEl>
                                          <p:spTgt spid="3">
                                            <p:txEl>
                                              <p:pRg st="2" end="2"/>
                                            </p:txEl>
                                          </p:spTgt>
                                        </p:tgtEl>
                                      </p:cBhvr>
                                    </p:animEffect>
                                  </p:childTnLst>
                                </p:cTn>
                              </p:par>
                            </p:childTnLst>
                          </p:cTn>
                        </p:par>
                        <p:par>
                          <p:cTn id="12" fill="hold">
                            <p:stCondLst>
                              <p:cond delay="2500"/>
                            </p:stCondLst>
                            <p:childTnLst>
                              <p:par>
                                <p:cTn id="13" presetID="22" presetClass="entr" presetSubtype="4" fill="hold" nodeType="afterEffect">
                                  <p:stCondLst>
                                    <p:cond delay="1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1000"/>
                                        <p:tgtEl>
                                          <p:spTgt spid="3">
                                            <p:txEl>
                                              <p:pRg st="4" end="4"/>
                                            </p:txEl>
                                          </p:spTgt>
                                        </p:tgtEl>
                                      </p:cBhvr>
                                    </p:animEffect>
                                  </p:childTnLst>
                                </p:cTn>
                              </p:par>
                            </p:childTnLst>
                          </p:cTn>
                        </p:par>
                        <p:par>
                          <p:cTn id="16" fill="hold">
                            <p:stCondLst>
                              <p:cond delay="4500"/>
                            </p:stCondLst>
                            <p:childTnLst>
                              <p:par>
                                <p:cTn id="17" presetID="22" presetClass="entr" presetSubtype="4" fill="hold" nodeType="afterEffect">
                                  <p:stCondLst>
                                    <p:cond delay="100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down)">
                                      <p:cBhvr>
                                        <p:cTn id="19" dur="1000"/>
                                        <p:tgtEl>
                                          <p:spTgt spid="3">
                                            <p:txEl>
                                              <p:pRg st="6" end="6"/>
                                            </p:txEl>
                                          </p:spTgt>
                                        </p:tgtEl>
                                      </p:cBhvr>
                                    </p:animEffect>
                                  </p:childTnLst>
                                </p:cTn>
                              </p:par>
                            </p:childTnLst>
                          </p:cTn>
                        </p:par>
                        <p:par>
                          <p:cTn id="20" fill="hold">
                            <p:stCondLst>
                              <p:cond delay="6500"/>
                            </p:stCondLst>
                            <p:childTnLst>
                              <p:par>
                                <p:cTn id="21" presetID="22" presetClass="entr" presetSubtype="4" fill="hold" nodeType="afterEffect">
                                  <p:stCondLst>
                                    <p:cond delay="100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wipe(down)">
                                      <p:cBhvr>
                                        <p:cTn id="2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Dynamics of Sexual Abuse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Autofit/>
          </a:bodyPr>
          <a:lstStyle/>
          <a:p>
            <a:pPr marL="285750" indent="-285750">
              <a:lnSpc>
                <a:spcPct val="150000"/>
              </a:lnSpc>
              <a:spcBef>
                <a:spcPct val="0"/>
              </a:spcBef>
              <a:spcAft>
                <a:spcPct val="60000"/>
              </a:spcAft>
              <a:buFont typeface="Arial" charset="0"/>
              <a:buChar char="•"/>
              <a:defRPr/>
            </a:pPr>
            <a:r>
              <a:rPr lang="en-US" sz="2400" dirty="0"/>
              <a:t>In </a:t>
            </a:r>
            <a:r>
              <a:rPr lang="en-US" sz="2400" dirty="0" smtClean="0"/>
              <a:t>girl’s </a:t>
            </a:r>
            <a:r>
              <a:rPr lang="en-US" sz="2400" dirty="0"/>
              <a:t>facilities, relationships and loyalty tend to be valued highly. </a:t>
            </a:r>
            <a:r>
              <a:rPr lang="en-US" sz="2400"/>
              <a:t>B</a:t>
            </a:r>
            <a:r>
              <a:rPr lang="en-US" sz="2400" smtClean="0"/>
              <a:t>oy’s </a:t>
            </a:r>
            <a:r>
              <a:rPr lang="en-US" sz="2400" dirty="0"/>
              <a:t>facility cultures </a:t>
            </a:r>
            <a:r>
              <a:rPr lang="en-US" sz="2400" dirty="0" smtClean="0"/>
              <a:t>can value </a:t>
            </a:r>
            <a:r>
              <a:rPr lang="en-US" sz="2400" dirty="0"/>
              <a:t>aggression and power.</a:t>
            </a:r>
          </a:p>
          <a:p>
            <a:pPr marL="285750" indent="-285750">
              <a:lnSpc>
                <a:spcPct val="150000"/>
              </a:lnSpc>
              <a:spcBef>
                <a:spcPct val="0"/>
              </a:spcBef>
              <a:spcAft>
                <a:spcPct val="60000"/>
              </a:spcAft>
              <a:buFont typeface="Arial" charset="0"/>
              <a:buChar char="•"/>
              <a:defRPr/>
            </a:pPr>
            <a:r>
              <a:rPr lang="en-US" sz="2400" dirty="0"/>
              <a:t>Some see sexual aggression as a way to assert their power and control over others.</a:t>
            </a:r>
          </a:p>
          <a:p>
            <a:pPr marL="285750" indent="-285750">
              <a:lnSpc>
                <a:spcPct val="150000"/>
              </a:lnSpc>
              <a:spcBef>
                <a:spcPct val="0"/>
              </a:spcBef>
              <a:spcAft>
                <a:spcPct val="60000"/>
              </a:spcAft>
              <a:buFont typeface="Arial" charset="0"/>
              <a:buChar char="•"/>
              <a:defRPr/>
            </a:pPr>
            <a:r>
              <a:rPr lang="en-US" sz="2400" dirty="0"/>
              <a:t>Being victimized and seeking help often are viewed as signs of weakness.</a:t>
            </a:r>
          </a:p>
        </p:txBody>
      </p:sp>
    </p:spTree>
    <p:extLst>
      <p:ext uri="{BB962C8B-B14F-4D97-AF65-F5344CB8AC3E}">
        <p14:creationId xmlns:p14="http://schemas.microsoft.com/office/powerpoint/2010/main" val="95544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Dynamics of Sexual Abuse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248400" cy="4648199"/>
          </a:xfrm>
          <a:prstGeom prst="rect">
            <a:avLst/>
          </a:prstGeom>
        </p:spPr>
        <p:txBody>
          <a:bodyPr>
            <a:normAutofit fontScale="92500"/>
          </a:bodyPr>
          <a:lstStyle/>
          <a:p>
            <a:pPr lvl="0">
              <a:lnSpc>
                <a:spcPct val="150000"/>
              </a:lnSpc>
              <a:spcBef>
                <a:spcPct val="0"/>
              </a:spcBef>
              <a:spcAft>
                <a:spcPct val="50000"/>
              </a:spcAft>
              <a:defRPr/>
            </a:pPr>
            <a:r>
              <a:rPr lang="en-US" dirty="0">
                <a:latin typeface="Verdana" pitchFamily="34" charset="0"/>
                <a:ea typeface="Verdana" pitchFamily="34" charset="0"/>
                <a:cs typeface="Verdana" pitchFamily="34" charset="0"/>
              </a:rPr>
              <a:t>Aggressors typically employ one of several methods to control victims: </a:t>
            </a:r>
          </a:p>
          <a:p>
            <a:pPr marL="723900" lvl="1" indent="-495300">
              <a:lnSpc>
                <a:spcPct val="150000"/>
              </a:lnSpc>
              <a:spcBef>
                <a:spcPct val="0"/>
              </a:spcBef>
              <a:spcAft>
                <a:spcPct val="25000"/>
              </a:spcAft>
              <a:buFont typeface="Wingdings" pitchFamily="2" charset="2"/>
              <a:buAutoNum type="arabicPeriod"/>
              <a:defRPr/>
            </a:pPr>
            <a:r>
              <a:rPr lang="en-US" dirty="0">
                <a:latin typeface="Verdana" pitchFamily="34" charset="0"/>
                <a:ea typeface="Verdana" pitchFamily="34" charset="0"/>
                <a:cs typeface="Verdana" pitchFamily="34" charset="0"/>
              </a:rPr>
              <a:t>Force (physical assaults or threats of harm)</a:t>
            </a:r>
          </a:p>
          <a:p>
            <a:pPr marL="723900" lvl="1" indent="-495300">
              <a:lnSpc>
                <a:spcPct val="150000"/>
              </a:lnSpc>
              <a:spcBef>
                <a:spcPct val="0"/>
              </a:spcBef>
              <a:spcAft>
                <a:spcPct val="25000"/>
              </a:spcAft>
              <a:buFont typeface="Wingdings" pitchFamily="2" charset="2"/>
              <a:buAutoNum type="arabicPeriod"/>
              <a:defRPr/>
            </a:pPr>
            <a:r>
              <a:rPr lang="en-US" dirty="0">
                <a:latin typeface="Verdana" pitchFamily="34" charset="0"/>
                <a:ea typeface="Verdana" pitchFamily="34" charset="0"/>
                <a:cs typeface="Verdana" pitchFamily="34" charset="0"/>
              </a:rPr>
              <a:t>Entrapment or blackmail (for example, requiring debts to be repaid with sex, protection)</a:t>
            </a:r>
          </a:p>
          <a:p>
            <a:pPr marL="723900" lvl="1" indent="-495300">
              <a:lnSpc>
                <a:spcPct val="150000"/>
              </a:lnSpc>
              <a:spcBef>
                <a:spcPct val="0"/>
              </a:spcBef>
              <a:spcAft>
                <a:spcPct val="50000"/>
              </a:spcAft>
              <a:buFont typeface="Wingdings" pitchFamily="2" charset="2"/>
              <a:buAutoNum type="arabicPeriod"/>
              <a:defRPr/>
            </a:pPr>
            <a:r>
              <a:rPr lang="en-US" dirty="0">
                <a:latin typeface="Verdana" pitchFamily="34" charset="0"/>
                <a:ea typeface="Verdana" pitchFamily="34" charset="0"/>
                <a:cs typeface="Verdana" pitchFamily="34" charset="0"/>
              </a:rPr>
              <a:t>Pressure tactics (persuasion, bribes, use of alcohol and drugs)</a:t>
            </a:r>
            <a:endParaRPr lang="en-US" sz="2200" dirty="0">
              <a:latin typeface="Verdana" pitchFamily="34" charset="0"/>
              <a:ea typeface="Verdana" pitchFamily="34" charset="0"/>
              <a:cs typeface="Verdana" pitchFamily="34" charset="0"/>
            </a:endParaRPr>
          </a:p>
          <a:p>
            <a:pPr marL="533400" indent="-533400" algn="ctr">
              <a:lnSpc>
                <a:spcPct val="150000"/>
              </a:lnSpc>
              <a:spcBef>
                <a:spcPct val="0"/>
              </a:spcBef>
              <a:spcAft>
                <a:spcPct val="50000"/>
              </a:spcAft>
              <a:defRPr/>
            </a:pPr>
            <a:r>
              <a:rPr lang="en-US" b="1" dirty="0">
                <a:latin typeface="Verdana" pitchFamily="34" charset="0"/>
                <a:ea typeface="Verdana" pitchFamily="34" charset="0"/>
                <a:cs typeface="Verdana" pitchFamily="34" charset="0"/>
              </a:rPr>
              <a:t>Remember that coercion </a:t>
            </a:r>
            <a:r>
              <a:rPr lang="en-US" b="1" dirty="0">
                <a:latin typeface="Verdana" pitchFamily="34" charset="0"/>
                <a:ea typeface="Verdana" pitchFamily="34" charset="0"/>
                <a:cs typeface="Arial" charset="0"/>
              </a:rPr>
              <a:t>≠ consent</a:t>
            </a:r>
          </a:p>
        </p:txBody>
      </p:sp>
    </p:spTree>
    <p:extLst>
      <p:ext uri="{BB962C8B-B14F-4D97-AF65-F5344CB8AC3E}">
        <p14:creationId xmlns:p14="http://schemas.microsoft.com/office/powerpoint/2010/main" val="95175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Dynamics of Sexual Abuse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rmAutofit fontScale="92500" lnSpcReduction="10000"/>
          </a:bodyPr>
          <a:lstStyle/>
          <a:p>
            <a:pPr>
              <a:lnSpc>
                <a:spcPct val="150000"/>
              </a:lnSpc>
              <a:spcBef>
                <a:spcPts val="0"/>
              </a:spcBef>
              <a:defRPr/>
            </a:pPr>
            <a:r>
              <a:rPr lang="en-US" sz="2200" u="sng" dirty="0">
                <a:latin typeface="Verdana" pitchFamily="34" charset="0"/>
                <a:ea typeface="Verdana" pitchFamily="34" charset="0"/>
                <a:cs typeface="Verdana" pitchFamily="34" charset="0"/>
              </a:rPr>
              <a:t>Anyone</a:t>
            </a:r>
            <a:r>
              <a:rPr lang="en-US" sz="2200" dirty="0">
                <a:latin typeface="Verdana" pitchFamily="34" charset="0"/>
                <a:ea typeface="Verdana" pitchFamily="34" charset="0"/>
                <a:cs typeface="Verdana" pitchFamily="34" charset="0"/>
              </a:rPr>
              <a:t> can be at risk, but </a:t>
            </a:r>
            <a:r>
              <a:rPr lang="en-US" sz="2200" dirty="0" smtClean="0">
                <a:latin typeface="Verdana" pitchFamily="34" charset="0"/>
                <a:ea typeface="Verdana" pitchFamily="34" charset="0"/>
                <a:cs typeface="Verdana" pitchFamily="34" charset="0"/>
              </a:rPr>
              <a:t>residents </a:t>
            </a:r>
            <a:r>
              <a:rPr lang="en-US" sz="2200" dirty="0">
                <a:latin typeface="Verdana" pitchFamily="34" charset="0"/>
                <a:ea typeface="Verdana" pitchFamily="34" charset="0"/>
                <a:cs typeface="Verdana" pitchFamily="34" charset="0"/>
              </a:rPr>
              <a:t>are more vulnerable if:</a:t>
            </a:r>
          </a:p>
          <a:p>
            <a:pPr marL="1085850" lvl="1" indent="-342900">
              <a:lnSpc>
                <a:spcPct val="150000"/>
              </a:lnSpc>
              <a:spcBef>
                <a:spcPts val="0"/>
              </a:spcBef>
              <a:buFont typeface="Arial" pitchFamily="34" charset="0"/>
              <a:buChar char="•"/>
              <a:defRPr/>
            </a:pPr>
            <a:r>
              <a:rPr lang="en-US" sz="2200" dirty="0">
                <a:latin typeface="Verdana" pitchFamily="34" charset="0"/>
                <a:ea typeface="Verdana" pitchFamily="34" charset="0"/>
                <a:cs typeface="Verdana" pitchFamily="34" charset="0"/>
              </a:rPr>
              <a:t>Young and inexperienced</a:t>
            </a:r>
            <a:r>
              <a:rPr lang="en-US" sz="2200" b="1" dirty="0">
                <a:latin typeface="Verdana" pitchFamily="34" charset="0"/>
                <a:ea typeface="Verdana" pitchFamily="34" charset="0"/>
                <a:cs typeface="Verdana" pitchFamily="34" charset="0"/>
              </a:rPr>
              <a:t> </a:t>
            </a:r>
            <a:endParaRPr lang="en-US" sz="2200" dirty="0">
              <a:latin typeface="Verdana" pitchFamily="34" charset="0"/>
              <a:ea typeface="Verdana" pitchFamily="34" charset="0"/>
              <a:cs typeface="Verdana" pitchFamily="34" charset="0"/>
            </a:endParaRPr>
          </a:p>
          <a:p>
            <a:pPr marL="1085850" lvl="1" indent="-342900">
              <a:lnSpc>
                <a:spcPct val="150000"/>
              </a:lnSpc>
              <a:spcBef>
                <a:spcPts val="0"/>
              </a:spcBef>
              <a:buFont typeface="Arial" pitchFamily="34" charset="0"/>
              <a:buChar char="•"/>
              <a:defRPr/>
            </a:pPr>
            <a:r>
              <a:rPr lang="en-US" sz="2200" dirty="0" smtClean="0">
                <a:latin typeface="Verdana" pitchFamily="34" charset="0"/>
                <a:ea typeface="Verdana" pitchFamily="34" charset="0"/>
                <a:cs typeface="Verdana" pitchFamily="34" charset="0"/>
              </a:rPr>
              <a:t>First-time/new</a:t>
            </a:r>
            <a:r>
              <a:rPr lang="en-US" sz="2200" b="1" dirty="0" smtClean="0">
                <a:latin typeface="Verdana" pitchFamily="34" charset="0"/>
                <a:ea typeface="Verdana" pitchFamily="34" charset="0"/>
                <a:cs typeface="Verdana" pitchFamily="34" charset="0"/>
              </a:rPr>
              <a:t> </a:t>
            </a:r>
            <a:r>
              <a:rPr lang="en-US" sz="2200" dirty="0">
                <a:latin typeface="Verdana" pitchFamily="34" charset="0"/>
                <a:ea typeface="Verdana" pitchFamily="34" charset="0"/>
                <a:cs typeface="Verdana" pitchFamily="34" charset="0"/>
              </a:rPr>
              <a:t>to </a:t>
            </a:r>
            <a:r>
              <a:rPr lang="en-US" sz="2200" dirty="0" smtClean="0">
                <a:latin typeface="Verdana" pitchFamily="34" charset="0"/>
                <a:ea typeface="Verdana" pitchFamily="34" charset="0"/>
                <a:cs typeface="Verdana" pitchFamily="34" charset="0"/>
              </a:rPr>
              <a:t>confinement</a:t>
            </a:r>
            <a:endParaRPr lang="en-US" sz="2200" dirty="0">
              <a:latin typeface="Verdana" pitchFamily="34" charset="0"/>
              <a:ea typeface="Verdana" pitchFamily="34" charset="0"/>
              <a:cs typeface="Verdana" pitchFamily="34" charset="0"/>
            </a:endParaRPr>
          </a:p>
          <a:p>
            <a:pPr marL="1085850" lvl="1" indent="-342900">
              <a:lnSpc>
                <a:spcPct val="150000"/>
              </a:lnSpc>
              <a:spcBef>
                <a:spcPts val="0"/>
              </a:spcBef>
              <a:buFont typeface="Arial" pitchFamily="34" charset="0"/>
              <a:buChar char="•"/>
              <a:defRPr/>
            </a:pPr>
            <a:r>
              <a:rPr lang="en-US" sz="2200" dirty="0">
                <a:latin typeface="Verdana" pitchFamily="34" charset="0"/>
                <a:ea typeface="Verdana" pitchFamily="34" charset="0"/>
                <a:cs typeface="Verdana" pitchFamily="34" charset="0"/>
              </a:rPr>
              <a:t>Are not “tough” or “streetwise”</a:t>
            </a:r>
          </a:p>
          <a:p>
            <a:pPr marL="1085850" lvl="1" indent="-342900">
              <a:lnSpc>
                <a:spcPct val="150000"/>
              </a:lnSpc>
              <a:spcBef>
                <a:spcPts val="0"/>
              </a:spcBef>
              <a:buFont typeface="Arial" pitchFamily="34" charset="0"/>
              <a:buChar char="•"/>
              <a:defRPr/>
            </a:pPr>
            <a:r>
              <a:rPr lang="en-US" sz="2200" dirty="0">
                <a:latin typeface="Verdana" pitchFamily="34" charset="0"/>
                <a:ea typeface="Verdana" pitchFamily="34" charset="0"/>
                <a:cs typeface="Verdana" pitchFamily="34" charset="0"/>
              </a:rPr>
              <a:t>Have</a:t>
            </a:r>
            <a:r>
              <a:rPr lang="en-US" sz="2200" b="1" dirty="0">
                <a:latin typeface="Verdana" pitchFamily="34" charset="0"/>
                <a:ea typeface="Verdana" pitchFamily="34" charset="0"/>
                <a:cs typeface="Verdana" pitchFamily="34" charset="0"/>
              </a:rPr>
              <a:t> </a:t>
            </a:r>
            <a:r>
              <a:rPr lang="en-US" sz="2200" dirty="0">
                <a:latin typeface="Verdana" pitchFamily="34" charset="0"/>
                <a:ea typeface="Verdana" pitchFamily="34" charset="0"/>
                <a:cs typeface="Verdana" pitchFamily="34" charset="0"/>
              </a:rPr>
              <a:t>mental illnesses</a:t>
            </a:r>
            <a:r>
              <a:rPr lang="en-US" sz="2200" b="1" dirty="0">
                <a:latin typeface="Verdana" pitchFamily="34" charset="0"/>
                <a:ea typeface="Verdana" pitchFamily="34" charset="0"/>
                <a:cs typeface="Verdana" pitchFamily="34" charset="0"/>
              </a:rPr>
              <a:t> </a:t>
            </a:r>
            <a:r>
              <a:rPr lang="en-US" sz="2200" dirty="0">
                <a:latin typeface="Verdana" pitchFamily="34" charset="0"/>
                <a:ea typeface="Verdana" pitchFamily="34" charset="0"/>
                <a:cs typeface="Verdana" pitchFamily="34" charset="0"/>
              </a:rPr>
              <a:t>or</a:t>
            </a:r>
            <a:r>
              <a:rPr lang="en-US" sz="2200" b="1" dirty="0">
                <a:latin typeface="Verdana" pitchFamily="34" charset="0"/>
                <a:ea typeface="Verdana" pitchFamily="34" charset="0"/>
                <a:cs typeface="Verdana" pitchFamily="34" charset="0"/>
              </a:rPr>
              <a:t> </a:t>
            </a:r>
            <a:r>
              <a:rPr lang="en-US" sz="2200" dirty="0">
                <a:latin typeface="Verdana" pitchFamily="34" charset="0"/>
                <a:ea typeface="Verdana" pitchFamily="34" charset="0"/>
                <a:cs typeface="Verdana" pitchFamily="34" charset="0"/>
              </a:rPr>
              <a:t>developmental disabilities</a:t>
            </a:r>
          </a:p>
          <a:p>
            <a:pPr marL="1085850" lvl="1" indent="-342900">
              <a:lnSpc>
                <a:spcPct val="150000"/>
              </a:lnSpc>
              <a:spcBef>
                <a:spcPts val="0"/>
              </a:spcBef>
              <a:buFont typeface="Arial" pitchFamily="34" charset="0"/>
              <a:buChar char="•"/>
              <a:defRPr/>
            </a:pPr>
            <a:r>
              <a:rPr lang="en-US" sz="2200" dirty="0">
                <a:latin typeface="Verdana" pitchFamily="34" charset="0"/>
                <a:ea typeface="Verdana" pitchFamily="34" charset="0"/>
                <a:cs typeface="Verdana" pitchFamily="34" charset="0"/>
              </a:rPr>
              <a:t>Incarcerated for sexual violence against children or vulnerable adults</a:t>
            </a:r>
          </a:p>
          <a:p>
            <a:endParaRPr lang="en-US" dirty="0"/>
          </a:p>
        </p:txBody>
      </p:sp>
    </p:spTree>
    <p:extLst>
      <p:ext uri="{BB962C8B-B14F-4D97-AF65-F5344CB8AC3E}">
        <p14:creationId xmlns:p14="http://schemas.microsoft.com/office/powerpoint/2010/main" val="707920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What is PREA?</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477000" cy="5562599"/>
          </a:xfrm>
          <a:prstGeom prst="rect">
            <a:avLst/>
          </a:prstGeom>
        </p:spPr>
        <p:txBody>
          <a:bodyPr>
            <a:normAutofit/>
          </a:bodyPr>
          <a:lstStyle/>
          <a:p>
            <a:pPr marL="342900" indent="-342900">
              <a:buFont typeface="Arial" panose="020B0604020202020204" pitchFamily="34" charset="0"/>
              <a:buChar char="•"/>
            </a:pPr>
            <a:r>
              <a:rPr lang="en-US" sz="2600" b="1" dirty="0" smtClean="0"/>
              <a:t>Prison Rape Elimination Act (PREA)</a:t>
            </a:r>
          </a:p>
          <a:p>
            <a:pPr marL="342900" indent="-342900">
              <a:buFont typeface="Arial" panose="020B0604020202020204" pitchFamily="34" charset="0"/>
              <a:buChar char="•"/>
            </a:pPr>
            <a:r>
              <a:rPr lang="en-US" sz="2600" dirty="0"/>
              <a:t>Establishes zero tolerance policy for </a:t>
            </a:r>
            <a:r>
              <a:rPr lang="en-US" sz="2600" dirty="0" smtClean="0"/>
              <a:t>sexual abuse and sexual harassment</a:t>
            </a:r>
            <a:endParaRPr lang="en-US" sz="2600" dirty="0"/>
          </a:p>
          <a:p>
            <a:pPr marL="342900" indent="-342900">
              <a:buFont typeface="Arial" panose="020B0604020202020204" pitchFamily="34" charset="0"/>
              <a:buChar char="•"/>
            </a:pPr>
            <a:r>
              <a:rPr lang="en-US" sz="2600" dirty="0" smtClean="0"/>
              <a:t>Increases </a:t>
            </a:r>
            <a:r>
              <a:rPr lang="en-US" sz="2600" dirty="0"/>
              <a:t>accountability of staff who fail to detect, prevent, reduce and punish prison rape</a:t>
            </a:r>
          </a:p>
          <a:p>
            <a:pPr marL="342900" indent="-342900">
              <a:buFont typeface="Arial" panose="020B0604020202020204" pitchFamily="34" charset="0"/>
              <a:buChar char="•"/>
            </a:pPr>
            <a:r>
              <a:rPr lang="en-US" sz="2600" dirty="0"/>
              <a:t>Makes prevention a top priority in each correctional system</a:t>
            </a:r>
          </a:p>
          <a:p>
            <a:pPr marL="342900" indent="-342900">
              <a:buFont typeface="Arial" panose="020B0604020202020204" pitchFamily="34" charset="0"/>
              <a:buChar char="•"/>
            </a:pPr>
            <a:r>
              <a:rPr lang="en-US" sz="2600" dirty="0"/>
              <a:t>Protects 8</a:t>
            </a:r>
            <a:r>
              <a:rPr lang="en-US" sz="2600" baseline="30000" dirty="0"/>
              <a:t>th</a:t>
            </a:r>
            <a:r>
              <a:rPr lang="en-US" sz="2600" dirty="0"/>
              <a:t> amendment rights of federal, state and local residents</a:t>
            </a:r>
          </a:p>
          <a:p>
            <a:pPr marL="342900" indent="-342900">
              <a:buFont typeface="Arial" panose="020B0604020202020204" pitchFamily="34" charset="0"/>
              <a:buChar char="•"/>
            </a:pPr>
            <a:endParaRPr lang="en-US" sz="2600" dirty="0" smtClean="0"/>
          </a:p>
          <a:p>
            <a:endParaRPr lang="en-US" dirty="0"/>
          </a:p>
        </p:txBody>
      </p:sp>
    </p:spTree>
    <p:extLst>
      <p:ext uri="{BB962C8B-B14F-4D97-AF65-F5344CB8AC3E}">
        <p14:creationId xmlns:p14="http://schemas.microsoft.com/office/powerpoint/2010/main" val="215595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Vulnerable Populations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Autofit/>
          </a:bodyPr>
          <a:lstStyle/>
          <a:p>
            <a:r>
              <a:rPr lang="en-US" sz="2600" dirty="0" smtClean="0"/>
              <a:t>Educating </a:t>
            </a:r>
            <a:r>
              <a:rPr lang="en-US" sz="2600" dirty="0"/>
              <a:t>ourselves about the characteristics of our population will greatly assist in preventing and detecting sexual abuse. </a:t>
            </a:r>
          </a:p>
          <a:p>
            <a:endParaRPr lang="en-US" sz="2600" dirty="0"/>
          </a:p>
          <a:p>
            <a:r>
              <a:rPr lang="en-US" sz="2600" dirty="0"/>
              <a:t>Staff should also know what characteristics make </a:t>
            </a:r>
            <a:r>
              <a:rPr lang="en-US" sz="2600" dirty="0" smtClean="0"/>
              <a:t>a resident more </a:t>
            </a:r>
            <a:r>
              <a:rPr lang="en-US" sz="2600" dirty="0"/>
              <a:t>vulnerable to abuse as well as what characteristics make </a:t>
            </a:r>
            <a:r>
              <a:rPr lang="en-US" sz="2600" dirty="0" smtClean="0"/>
              <a:t>a resident more </a:t>
            </a:r>
            <a:r>
              <a:rPr lang="en-US" sz="2600" dirty="0"/>
              <a:t>prone to predatory activity. </a:t>
            </a:r>
          </a:p>
          <a:p>
            <a:endParaRPr lang="en-US" sz="2600" dirty="0"/>
          </a:p>
        </p:txBody>
      </p:sp>
    </p:spTree>
    <p:extLst>
      <p:ext uri="{BB962C8B-B14F-4D97-AF65-F5344CB8AC3E}">
        <p14:creationId xmlns:p14="http://schemas.microsoft.com/office/powerpoint/2010/main" val="11012324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smtClean="0">
                <a:effectLst>
                  <a:outerShdw blurRad="38100" dist="38100" dir="2700000" algn="tl">
                    <a:srgbClr val="000000">
                      <a:alpha val="43137"/>
                    </a:srgbClr>
                  </a:outerShdw>
                </a:effectLst>
              </a:rPr>
              <a:t>Common Reactions of Sexual Abuse Victims</a:t>
            </a:r>
            <a:endParaRPr lang="en-US" sz="2700"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247900" y="1460897"/>
            <a:ext cx="6324600" cy="4114800"/>
          </a:xfrm>
          <a:prstGeom prst="rect">
            <a:avLst/>
          </a:prstGeom>
        </p:spPr>
        <p:txBody>
          <a:bodyPr>
            <a:normAutofit/>
          </a:bodyPr>
          <a:lstStyle/>
          <a:p>
            <a:pPr marL="342900" indent="-342900">
              <a:buFont typeface="Arial" panose="020B0604020202020204" pitchFamily="34" charset="0"/>
              <a:buChar char="•"/>
            </a:pPr>
            <a:r>
              <a:rPr lang="en-US" sz="2600" dirty="0" smtClean="0"/>
              <a:t>Anger</a:t>
            </a:r>
          </a:p>
          <a:p>
            <a:pPr marL="342900" indent="-342900">
              <a:buFont typeface="Arial" panose="020B0604020202020204" pitchFamily="34" charset="0"/>
              <a:buChar char="•"/>
            </a:pPr>
            <a:r>
              <a:rPr lang="en-US" sz="2600" dirty="0" smtClean="0"/>
              <a:t>Anxiety</a:t>
            </a:r>
          </a:p>
          <a:p>
            <a:pPr marL="342900" indent="-342900">
              <a:buFont typeface="Arial" panose="020B0604020202020204" pitchFamily="34" charset="0"/>
              <a:buChar char="•"/>
            </a:pPr>
            <a:r>
              <a:rPr lang="en-US" sz="2600" dirty="0" smtClean="0"/>
              <a:t>Depression</a:t>
            </a:r>
          </a:p>
          <a:p>
            <a:pPr marL="342900" indent="-342900">
              <a:buFont typeface="Arial" panose="020B0604020202020204" pitchFamily="34" charset="0"/>
              <a:buChar char="•"/>
            </a:pPr>
            <a:r>
              <a:rPr lang="en-US" sz="2600" dirty="0" smtClean="0"/>
              <a:t>Disbelief</a:t>
            </a:r>
          </a:p>
          <a:p>
            <a:pPr marL="342900" indent="-342900">
              <a:buFont typeface="Arial" panose="020B0604020202020204" pitchFamily="34" charset="0"/>
              <a:buChar char="•"/>
            </a:pPr>
            <a:r>
              <a:rPr lang="en-US" sz="2600" dirty="0" smtClean="0"/>
              <a:t>Fear</a:t>
            </a:r>
          </a:p>
          <a:p>
            <a:pPr marL="342900" indent="-342900">
              <a:buFont typeface="Arial" panose="020B0604020202020204" pitchFamily="34" charset="0"/>
              <a:buChar char="•"/>
            </a:pPr>
            <a:r>
              <a:rPr lang="en-US" sz="2600" dirty="0" smtClean="0"/>
              <a:t>Numbness</a:t>
            </a:r>
          </a:p>
          <a:p>
            <a:pPr marL="342900" indent="-342900">
              <a:buFont typeface="Arial" panose="020B0604020202020204" pitchFamily="34" charset="0"/>
              <a:buChar char="•"/>
            </a:pPr>
            <a:r>
              <a:rPr lang="en-US" sz="2600" dirty="0" smtClean="0"/>
              <a:t>Guilt </a:t>
            </a:r>
          </a:p>
          <a:p>
            <a:pPr marL="342900" indent="-342900">
              <a:buFont typeface="Arial" panose="020B0604020202020204" pitchFamily="34" charset="0"/>
              <a:buChar char="•"/>
            </a:pPr>
            <a:r>
              <a:rPr lang="en-US" sz="2600" dirty="0" smtClean="0"/>
              <a:t>Shame</a:t>
            </a:r>
            <a:endParaRPr lang="en-US" sz="2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765697"/>
            <a:ext cx="2381250" cy="3810000"/>
          </a:xfrm>
          <a:prstGeom prst="rect">
            <a:avLst/>
          </a:prstGeom>
        </p:spPr>
      </p:pic>
    </p:spTree>
    <p:extLst>
      <p:ext uri="{BB962C8B-B14F-4D97-AF65-F5344CB8AC3E}">
        <p14:creationId xmlns:p14="http://schemas.microsoft.com/office/powerpoint/2010/main" val="6600328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Dynamics of Sexual Harassment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324600" cy="5105399"/>
          </a:xfrm>
          <a:prstGeom prst="rect">
            <a:avLst/>
          </a:prstGeom>
        </p:spPr>
        <p:txBody>
          <a:bodyPr>
            <a:normAutofit/>
          </a:bodyPr>
          <a:lstStyle/>
          <a:p>
            <a:r>
              <a:rPr lang="en-US" sz="2200" dirty="0">
                <a:solidFill>
                  <a:srgbClr val="251F35"/>
                </a:solidFill>
              </a:rPr>
              <a:t>      </a:t>
            </a:r>
            <a:r>
              <a:rPr lang="en-US" sz="2400" dirty="0"/>
              <a:t>May precede sexual abuse and is used to </a:t>
            </a:r>
          </a:p>
          <a:p>
            <a:pPr marL="1085850" lvl="1" indent="-342900">
              <a:buFont typeface="Arial" panose="020B0604020202020204" pitchFamily="34" charset="0"/>
              <a:buChar char="•"/>
            </a:pPr>
            <a:r>
              <a:rPr lang="en-US" sz="2400" dirty="0"/>
              <a:t>test a target</a:t>
            </a:r>
          </a:p>
          <a:p>
            <a:pPr marL="1085850" lvl="1" indent="-342900">
              <a:buFont typeface="Arial" panose="020B0604020202020204" pitchFamily="34" charset="0"/>
              <a:buChar char="•"/>
            </a:pPr>
            <a:r>
              <a:rPr lang="en-US" sz="2400" dirty="0"/>
              <a:t>demean others </a:t>
            </a:r>
          </a:p>
          <a:p>
            <a:pPr marL="1085850" lvl="1" indent="-342900">
              <a:buFont typeface="Arial" panose="020B0604020202020204" pitchFamily="34" charset="0"/>
              <a:buChar char="•"/>
            </a:pPr>
            <a:r>
              <a:rPr lang="en-US" sz="2400" dirty="0"/>
              <a:t>overtly or subtly intimidate</a:t>
            </a:r>
          </a:p>
          <a:p>
            <a:pPr marL="1085850" lvl="1" indent="-342900">
              <a:buFont typeface="Arial" panose="020B0604020202020204" pitchFamily="34" charset="0"/>
              <a:buChar char="•"/>
            </a:pPr>
            <a:r>
              <a:rPr lang="en-US" sz="2400" dirty="0"/>
              <a:t>challenge new </a:t>
            </a:r>
            <a:r>
              <a:rPr lang="en-US" sz="2400" dirty="0" smtClean="0"/>
              <a:t>residents </a:t>
            </a:r>
            <a:r>
              <a:rPr lang="en-US" sz="2400" dirty="0"/>
              <a:t>or staff</a:t>
            </a:r>
          </a:p>
          <a:p>
            <a:pPr marL="1085850" lvl="1" indent="-342900">
              <a:buFont typeface="Arial" panose="020B0604020202020204" pitchFamily="34" charset="0"/>
              <a:buChar char="•"/>
            </a:pPr>
            <a:r>
              <a:rPr lang="en-US" sz="2400" dirty="0"/>
              <a:t>threaten </a:t>
            </a:r>
            <a:r>
              <a:rPr lang="en-US" sz="2400" dirty="0" smtClean="0"/>
              <a:t>residents </a:t>
            </a:r>
            <a:r>
              <a:rPr lang="en-US" sz="2400" dirty="0"/>
              <a:t>or staff who are perceived to be weaker</a:t>
            </a:r>
          </a:p>
          <a:p>
            <a:r>
              <a:rPr lang="en-US" sz="2400" dirty="0"/>
              <a:t>      May be used </a:t>
            </a:r>
          </a:p>
          <a:p>
            <a:pPr marL="1085850" lvl="1" indent="-342900">
              <a:buFont typeface="Arial" panose="020B0604020202020204" pitchFamily="34" charset="0"/>
              <a:buChar char="•"/>
            </a:pPr>
            <a:r>
              <a:rPr lang="en-US" sz="2400" dirty="0"/>
              <a:t>To move the alleged perpetrator</a:t>
            </a:r>
          </a:p>
          <a:p>
            <a:pPr marL="1085850" lvl="1" indent="-342900">
              <a:buFont typeface="Arial" panose="020B0604020202020204" pitchFamily="34" charset="0"/>
              <a:buChar char="•"/>
            </a:pPr>
            <a:r>
              <a:rPr lang="en-US" sz="2400" dirty="0"/>
              <a:t>To retaliate against the alleged perpetrator </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3420249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828800" y="1891903"/>
            <a:ext cx="7315200" cy="3074194"/>
          </a:xfrm>
        </p:spPr>
        <p:txBody>
          <a:bodyPr anchor="ctr">
            <a:normAutofit/>
          </a:bodyPr>
          <a:lstStyle/>
          <a:p>
            <a:pPr algn="ctr"/>
            <a:r>
              <a:rPr lang="en-US" sz="4000" b="1" i="1" dirty="0" smtClean="0">
                <a:solidFill>
                  <a:schemeClr val="bg1"/>
                </a:solidFill>
                <a:effectLst>
                  <a:outerShdw blurRad="38100" dist="38100" dir="2700000" algn="tl">
                    <a:srgbClr val="000000">
                      <a:alpha val="43137"/>
                    </a:srgbClr>
                  </a:outerShdw>
                </a:effectLst>
              </a:rPr>
              <a:t>Trauma</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707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Neurobiology of Trauma</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0" y="1143000"/>
            <a:ext cx="6400800" cy="5257799"/>
          </a:xfrm>
        </p:spPr>
        <p:txBody>
          <a:bodyPr/>
          <a:lstStyle/>
          <a:p>
            <a:pPr marL="342900" indent="-342900">
              <a:buFont typeface="Arial" panose="020B0604020202020204" pitchFamily="34" charset="0"/>
              <a:buChar char="•"/>
            </a:pPr>
            <a:r>
              <a:rPr lang="en-US" sz="2400" dirty="0"/>
              <a:t>Trauma has been proven to have significant and very real effects on the victims and their brain functioning</a:t>
            </a:r>
          </a:p>
          <a:p>
            <a:pPr marL="342900" indent="-342900">
              <a:buFont typeface="Arial" panose="020B0604020202020204" pitchFamily="34" charset="0"/>
              <a:buChar char="•"/>
            </a:pPr>
            <a:r>
              <a:rPr lang="en-US" sz="2400" dirty="0"/>
              <a:t>Disrupts the stress-hormone system that is regulated by the brain</a:t>
            </a:r>
          </a:p>
          <a:p>
            <a:pPr marL="342900" indent="-342900">
              <a:buFont typeface="Arial" panose="020B0604020202020204" pitchFamily="34" charset="0"/>
              <a:buChar char="•"/>
            </a:pPr>
            <a:r>
              <a:rPr lang="en-US" sz="2400" dirty="0"/>
              <a:t>Stays “stuck” in the brain’s subconscious (limbic system, brain stem, </a:t>
            </a:r>
            <a:r>
              <a:rPr lang="en-US" sz="2400" dirty="0" smtClean="0"/>
              <a:t>etc.) </a:t>
            </a:r>
            <a:r>
              <a:rPr lang="en-US" sz="2400" dirty="0"/>
              <a:t>where they are inaccessible by the conscious areas (frontal lobe, etc.)</a:t>
            </a:r>
          </a:p>
          <a:p>
            <a:pPr marL="342900" indent="-342900">
              <a:buFont typeface="Arial" panose="020B0604020202020204" pitchFamily="34" charset="0"/>
              <a:buChar char="•"/>
            </a:pPr>
            <a:r>
              <a:rPr lang="en-US" sz="2400" dirty="0"/>
              <a:t>Can result in Post Traumatic Stress </a:t>
            </a:r>
            <a:r>
              <a:rPr lang="en-US" sz="2400" dirty="0" smtClean="0"/>
              <a:t>Disorder (PTSD)</a:t>
            </a:r>
            <a:endParaRPr lang="en-US" sz="2400" dirty="0"/>
          </a:p>
          <a:p>
            <a:endParaRPr lang="en-US" dirty="0"/>
          </a:p>
        </p:txBody>
      </p:sp>
    </p:spTree>
    <p:extLst>
      <p:ext uri="{BB962C8B-B14F-4D97-AF65-F5344CB8AC3E}">
        <p14:creationId xmlns:p14="http://schemas.microsoft.com/office/powerpoint/2010/main" val="41767384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Trauma and the Brain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629400" cy="5333999"/>
          </a:xfrm>
          <a:prstGeom prst="rect">
            <a:avLst/>
          </a:prstGeom>
        </p:spPr>
        <p:txBody>
          <a:bodyPr>
            <a:normAutofit/>
          </a:bodyPr>
          <a:lstStyle/>
          <a:p>
            <a:r>
              <a:rPr lang="en-US" sz="2600" dirty="0"/>
              <a:t>The occurrence of traumatic events such as:</a:t>
            </a:r>
          </a:p>
          <a:p>
            <a:endParaRPr lang="en-US" sz="2600" dirty="0"/>
          </a:p>
          <a:p>
            <a:pPr marL="342900" indent="-342900">
              <a:buFont typeface="Arial" panose="020B0604020202020204" pitchFamily="34" charset="0"/>
              <a:buChar char="•"/>
            </a:pPr>
            <a:r>
              <a:rPr lang="en-US" sz="2600" dirty="0"/>
              <a:t>childhood abuse or </a:t>
            </a:r>
            <a:r>
              <a:rPr lang="en-US" sz="2600" dirty="0" smtClean="0"/>
              <a:t>neglect,</a:t>
            </a:r>
            <a:endParaRPr lang="en-US" sz="2600" dirty="0"/>
          </a:p>
          <a:p>
            <a:pPr marL="342900" indent="-342900">
              <a:buFont typeface="Arial" panose="020B0604020202020204" pitchFamily="34" charset="0"/>
              <a:buChar char="•"/>
            </a:pPr>
            <a:r>
              <a:rPr lang="en-US" sz="2600" dirty="0"/>
              <a:t>witnessing a violent </a:t>
            </a:r>
            <a:r>
              <a:rPr lang="en-US" sz="2600" dirty="0" smtClean="0"/>
              <a:t>event,</a:t>
            </a:r>
            <a:endParaRPr lang="en-US" sz="2600" dirty="0"/>
          </a:p>
          <a:p>
            <a:pPr marL="342900" indent="-342900">
              <a:buFont typeface="Arial" panose="020B0604020202020204" pitchFamily="34" charset="0"/>
              <a:buChar char="•"/>
            </a:pPr>
            <a:r>
              <a:rPr lang="en-US" sz="2600" dirty="0"/>
              <a:t>the sudden death of someone close to </a:t>
            </a:r>
            <a:r>
              <a:rPr lang="en-US" sz="2600" dirty="0" smtClean="0"/>
              <a:t>you,</a:t>
            </a:r>
            <a:endParaRPr lang="en-US" sz="2600" dirty="0"/>
          </a:p>
          <a:p>
            <a:r>
              <a:rPr lang="en-US" sz="2600" dirty="0"/>
              <a:t> </a:t>
            </a:r>
            <a:endParaRPr lang="en-US" sz="2600" dirty="0" smtClean="0"/>
          </a:p>
          <a:p>
            <a:r>
              <a:rPr lang="en-US" sz="2600" dirty="0" smtClean="0"/>
              <a:t>. . . can </a:t>
            </a:r>
            <a:r>
              <a:rPr lang="en-US" sz="2600" dirty="0"/>
              <a:t>have lasting effects on areas of the brain involved in memory and emotion</a:t>
            </a:r>
          </a:p>
          <a:p>
            <a:endParaRPr lang="en-US" sz="2600" dirty="0"/>
          </a:p>
        </p:txBody>
      </p:sp>
    </p:spTree>
    <p:extLst>
      <p:ext uri="{BB962C8B-B14F-4D97-AF65-F5344CB8AC3E}">
        <p14:creationId xmlns:p14="http://schemas.microsoft.com/office/powerpoint/2010/main" val="9525894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Neurobiology of Trauma</a:t>
            </a:r>
            <a:endParaRPr lang="en-US"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stretch>
            <a:fillRect/>
          </a:stretch>
        </p:blipFill>
        <p:spPr>
          <a:xfrm>
            <a:off x="2109935" y="1219200"/>
            <a:ext cx="6752929" cy="4419600"/>
          </a:xfrm>
          <a:prstGeom prst="rect">
            <a:avLst/>
          </a:prstGeom>
        </p:spPr>
      </p:pic>
    </p:spTree>
    <p:extLst>
      <p:ext uri="{BB962C8B-B14F-4D97-AF65-F5344CB8AC3E}">
        <p14:creationId xmlns:p14="http://schemas.microsoft.com/office/powerpoint/2010/main" val="11123576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effectLst>
                  <a:outerShdw blurRad="38100" dist="38100" dir="2700000" algn="tl">
                    <a:srgbClr val="000000">
                      <a:alpha val="43137"/>
                    </a:srgbClr>
                  </a:outerShdw>
                </a:effectLst>
              </a:rPr>
              <a:t>Effects on a Youth’s Brain and Behaviors</a:t>
            </a:r>
            <a:endParaRPr lang="en-US" sz="2600" dirty="0">
              <a:effectLst>
                <a:outerShdw blurRad="38100" dist="38100" dir="2700000" algn="tl">
                  <a:srgbClr val="000000">
                    <a:alpha val="43137"/>
                  </a:srgbClr>
                </a:outerShdw>
              </a:effectLst>
            </a:endParaRPr>
          </a:p>
        </p:txBody>
      </p:sp>
      <p:sp>
        <p:nvSpPr>
          <p:cNvPr id="7" name="Content Placeholder 6"/>
          <p:cNvSpPr>
            <a:spLocks noGrp="1"/>
          </p:cNvSpPr>
          <p:nvPr>
            <p:ph sz="quarter" idx="4"/>
          </p:nvPr>
        </p:nvSpPr>
        <p:spPr/>
        <p:txBody>
          <a:bodyPr>
            <a:normAutofit/>
          </a:bodyPr>
          <a:lstStyle/>
          <a:p>
            <a:pPr marL="285750" indent="-285750">
              <a:buFont typeface="Arial" panose="020B0604020202020204" pitchFamily="34" charset="0"/>
              <a:buChar char="•"/>
            </a:pPr>
            <a:r>
              <a:rPr lang="en-US" sz="2200" dirty="0" smtClean="0"/>
              <a:t>Substance abuse</a:t>
            </a:r>
          </a:p>
          <a:p>
            <a:pPr marL="285750" indent="-285750">
              <a:buFont typeface="Arial" panose="020B0604020202020204" pitchFamily="34" charset="0"/>
              <a:buChar char="•"/>
            </a:pPr>
            <a:r>
              <a:rPr lang="en-US" sz="2200" dirty="0" smtClean="0"/>
              <a:t>Amnesia</a:t>
            </a:r>
          </a:p>
          <a:p>
            <a:pPr marL="285750" indent="-285750">
              <a:buFont typeface="Arial" panose="020B0604020202020204" pitchFamily="34" charset="0"/>
              <a:buChar char="•"/>
            </a:pPr>
            <a:r>
              <a:rPr lang="en-US" sz="2200" dirty="0" smtClean="0"/>
              <a:t>Dissociation</a:t>
            </a:r>
          </a:p>
          <a:p>
            <a:pPr marL="285750" indent="-285750">
              <a:buFont typeface="Arial" panose="020B0604020202020204" pitchFamily="34" charset="0"/>
              <a:buChar char="•"/>
            </a:pPr>
            <a:r>
              <a:rPr lang="en-US" sz="2200" dirty="0" smtClean="0"/>
              <a:t>Eating disorders</a:t>
            </a:r>
          </a:p>
          <a:p>
            <a:pPr marL="285750" indent="-285750">
              <a:buFont typeface="Arial" panose="020B0604020202020204" pitchFamily="34" charset="0"/>
              <a:buChar char="•"/>
            </a:pPr>
            <a:r>
              <a:rPr lang="en-US" sz="2200" dirty="0" err="1" smtClean="0"/>
              <a:t>Suicidality</a:t>
            </a:r>
            <a:endParaRPr lang="en-US" sz="2200" dirty="0" smtClean="0"/>
          </a:p>
          <a:p>
            <a:pPr marL="285750" indent="-285750">
              <a:buFont typeface="Arial" panose="020B0604020202020204" pitchFamily="34" charset="0"/>
              <a:buChar char="•"/>
            </a:pPr>
            <a:r>
              <a:rPr lang="en-US" sz="2200" dirty="0" smtClean="0"/>
              <a:t>Core Beliefs</a:t>
            </a:r>
            <a:endParaRPr lang="en-US" sz="2200" dirty="0"/>
          </a:p>
        </p:txBody>
      </p:sp>
      <p:sp>
        <p:nvSpPr>
          <p:cNvPr id="8" name="Content Placeholder 7"/>
          <p:cNvSpPr>
            <a:spLocks noGrp="1"/>
          </p:cNvSpPr>
          <p:nvPr>
            <p:ph sz="half" idx="2"/>
          </p:nvPr>
        </p:nvSpPr>
        <p:spPr/>
        <p:txBody>
          <a:bodyPr/>
          <a:lstStyle/>
          <a:p>
            <a:pPr marL="285750" indent="-285750">
              <a:buFont typeface="Arial" panose="020B0604020202020204" pitchFamily="34" charset="0"/>
              <a:buChar char="•"/>
            </a:pPr>
            <a:r>
              <a:rPr lang="en-US" sz="2200" dirty="0" smtClean="0"/>
              <a:t>Depression</a:t>
            </a:r>
          </a:p>
          <a:p>
            <a:pPr marL="285750" indent="-285750">
              <a:buFont typeface="Arial" panose="020B0604020202020204" pitchFamily="34" charset="0"/>
              <a:buChar char="•"/>
            </a:pPr>
            <a:r>
              <a:rPr lang="en-US" sz="2200" dirty="0" smtClean="0"/>
              <a:t>Agitation</a:t>
            </a:r>
          </a:p>
          <a:p>
            <a:pPr marL="285750" indent="-285750">
              <a:buFont typeface="Arial" panose="020B0604020202020204" pitchFamily="34" charset="0"/>
              <a:buChar char="•"/>
            </a:pPr>
            <a:r>
              <a:rPr lang="en-US" sz="2200" dirty="0" smtClean="0"/>
              <a:t>Avoidance</a:t>
            </a:r>
          </a:p>
          <a:p>
            <a:pPr marL="285750" indent="-285750">
              <a:buFont typeface="Arial" panose="020B0604020202020204" pitchFamily="34" charset="0"/>
              <a:buChar char="•"/>
            </a:pPr>
            <a:r>
              <a:rPr lang="en-US" sz="2200" dirty="0" smtClean="0"/>
              <a:t>Problems sleeping</a:t>
            </a:r>
          </a:p>
          <a:p>
            <a:pPr marL="285750" indent="-285750">
              <a:buFont typeface="Arial" panose="020B0604020202020204" pitchFamily="34" charset="0"/>
              <a:buChar char="•"/>
            </a:pPr>
            <a:r>
              <a:rPr lang="en-US" sz="2200" dirty="0" smtClean="0"/>
              <a:t>Flashbacks</a:t>
            </a:r>
          </a:p>
          <a:p>
            <a:pPr marL="285750" indent="-285750">
              <a:buFont typeface="Arial" panose="020B0604020202020204" pitchFamily="34" charset="0"/>
              <a:buChar char="•"/>
            </a:pPr>
            <a:r>
              <a:rPr lang="en-US" sz="2200" dirty="0" smtClean="0"/>
              <a:t>Nightmares</a:t>
            </a:r>
          </a:p>
          <a:p>
            <a:pPr marL="285750" indent="-285750">
              <a:buFont typeface="Arial" panose="020B0604020202020204" pitchFamily="34" charset="0"/>
              <a:buChar char="•"/>
            </a:pPr>
            <a:r>
              <a:rPr lang="en-US" sz="2200" dirty="0" err="1" smtClean="0"/>
              <a:t>Hypervigilance</a:t>
            </a:r>
            <a:endParaRPr lang="en-US" sz="2200" dirty="0" smtClean="0"/>
          </a:p>
          <a:p>
            <a:endParaRPr lang="en-US" dirty="0"/>
          </a:p>
        </p:txBody>
      </p:sp>
    </p:spTree>
    <p:extLst>
      <p:ext uri="{BB962C8B-B14F-4D97-AF65-F5344CB8AC3E}">
        <p14:creationId xmlns:p14="http://schemas.microsoft.com/office/powerpoint/2010/main" val="8682982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effectLst>
                  <a:outerShdw blurRad="38100" dist="38100" dir="2700000" algn="tl">
                    <a:srgbClr val="000000">
                      <a:alpha val="43137"/>
                    </a:srgbClr>
                  </a:outerShdw>
                </a:effectLst>
              </a:rPr>
              <a:t>Effects on </a:t>
            </a:r>
            <a:r>
              <a:rPr lang="en-US" sz="2800" dirty="0" smtClean="0">
                <a:effectLst>
                  <a:outerShdw blurRad="38100" dist="38100" dir="2700000" algn="tl">
                    <a:srgbClr val="000000">
                      <a:alpha val="43137"/>
                    </a:srgbClr>
                  </a:outerShdw>
                </a:effectLst>
              </a:rPr>
              <a:t>Resident </a:t>
            </a:r>
            <a:r>
              <a:rPr lang="en-US" sz="2800" dirty="0">
                <a:effectLst>
                  <a:outerShdw blurRad="38100" dist="38100" dir="2700000" algn="tl">
                    <a:srgbClr val="000000">
                      <a:alpha val="43137"/>
                    </a:srgbClr>
                  </a:outerShdw>
                </a:effectLst>
              </a:rPr>
              <a:t>Behaviors</a:t>
            </a:r>
          </a:p>
        </p:txBody>
      </p:sp>
      <p:sp>
        <p:nvSpPr>
          <p:cNvPr id="3" name="Content Placeholder 2"/>
          <p:cNvSpPr>
            <a:spLocks noGrp="1"/>
          </p:cNvSpPr>
          <p:nvPr>
            <p:ph idx="1"/>
          </p:nvPr>
        </p:nvSpPr>
        <p:spPr>
          <a:xfrm>
            <a:off x="2209800" y="990600"/>
            <a:ext cx="6400800" cy="5410200"/>
          </a:xfrm>
        </p:spPr>
        <p:txBody>
          <a:bodyPr/>
          <a:lstStyle/>
          <a:p>
            <a:pPr marL="342900" indent="-342900">
              <a:buFont typeface="Arial" panose="020B0604020202020204" pitchFamily="34" charset="0"/>
              <a:buChar char="•"/>
            </a:pPr>
            <a:endParaRPr lang="en-US" sz="2400" b="1" dirty="0" smtClean="0"/>
          </a:p>
          <a:p>
            <a:r>
              <a:rPr lang="en-US" sz="2600" b="1" dirty="0" smtClean="0"/>
              <a:t>Trauma interferes with cognitive functioning:</a:t>
            </a:r>
          </a:p>
          <a:p>
            <a:pPr marL="342900" indent="-342900">
              <a:buFont typeface="Wingdings" panose="05000000000000000000" pitchFamily="2" charset="2"/>
              <a:buChar char="ü"/>
            </a:pPr>
            <a:r>
              <a:rPr lang="en-US" sz="2600" i="1" dirty="0" smtClean="0"/>
              <a:t>Thought processing</a:t>
            </a:r>
          </a:p>
          <a:p>
            <a:pPr marL="342900" indent="-342900">
              <a:buFont typeface="Wingdings" panose="05000000000000000000" pitchFamily="2" charset="2"/>
              <a:buChar char="ü"/>
            </a:pPr>
            <a:r>
              <a:rPr lang="en-US" sz="2600" i="1" dirty="0" smtClean="0"/>
              <a:t>Concentration</a:t>
            </a:r>
          </a:p>
          <a:p>
            <a:pPr marL="342900" indent="-342900">
              <a:buFont typeface="Wingdings" panose="05000000000000000000" pitchFamily="2" charset="2"/>
              <a:buChar char="ü"/>
            </a:pPr>
            <a:r>
              <a:rPr lang="en-US" sz="2600" i="1" dirty="0" smtClean="0"/>
              <a:t>Memory and specific recall</a:t>
            </a:r>
          </a:p>
          <a:p>
            <a:pPr marL="342900" indent="-342900">
              <a:buFont typeface="Wingdings" panose="05000000000000000000" pitchFamily="2" charset="2"/>
              <a:buChar char="ü"/>
            </a:pPr>
            <a:r>
              <a:rPr lang="en-US" sz="2600" i="1" dirty="0" smtClean="0"/>
              <a:t>Realistic assessment of own situation</a:t>
            </a:r>
          </a:p>
          <a:p>
            <a:pPr marL="342900" indent="-342900">
              <a:buFont typeface="Wingdings" panose="05000000000000000000" pitchFamily="2" charset="2"/>
              <a:buChar char="ü"/>
            </a:pPr>
            <a:r>
              <a:rPr lang="en-US" sz="2600" i="1" dirty="0" smtClean="0"/>
              <a:t>Decision making</a:t>
            </a:r>
          </a:p>
        </p:txBody>
      </p:sp>
    </p:spTree>
    <p:extLst>
      <p:ext uri="{BB962C8B-B14F-4D97-AF65-F5344CB8AC3E}">
        <p14:creationId xmlns:p14="http://schemas.microsoft.com/office/powerpoint/2010/main" val="31253328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1066800"/>
            <a:ext cx="3581400" cy="5029199"/>
          </a:xfrm>
        </p:spPr>
        <p:txBody>
          <a:bodyPr/>
          <a:lstStyle/>
          <a:p>
            <a:pPr algn="ctr"/>
            <a:endParaRPr lang="en-US" sz="4000" dirty="0" smtClean="0"/>
          </a:p>
          <a:p>
            <a:pPr algn="ctr"/>
            <a:r>
              <a:rPr lang="en-US" sz="4000" dirty="0" smtClean="0"/>
              <a:t>Trauma affects the resident’s ability to cooperate and interact with others</a:t>
            </a:r>
            <a:endParaRPr lang="en-US" sz="4000" dirty="0"/>
          </a:p>
          <a:p>
            <a:endParaRPr lang="en-US" dirty="0"/>
          </a:p>
        </p:txBody>
      </p:sp>
      <p:sp>
        <p:nvSpPr>
          <p:cNvPr id="4" name="Title 1"/>
          <p:cNvSpPr>
            <a:spLocks noGrp="1"/>
          </p:cNvSpPr>
          <p:nvPr>
            <p:ph type="title"/>
          </p:nvPr>
        </p:nvSpPr>
        <p:spPr/>
        <p:txBody>
          <a:bodyPr>
            <a:noAutofit/>
          </a:bodyPr>
          <a:lstStyle/>
          <a:p>
            <a:r>
              <a:rPr lang="en-US" sz="2800" dirty="0">
                <a:effectLst>
                  <a:outerShdw blurRad="38100" dist="38100" dir="2700000" algn="tl">
                    <a:srgbClr val="000000">
                      <a:alpha val="43137"/>
                    </a:srgbClr>
                  </a:outerShdw>
                </a:effectLst>
              </a:rPr>
              <a:t>Effects on </a:t>
            </a:r>
            <a:r>
              <a:rPr lang="en-US" sz="2800" dirty="0" smtClean="0">
                <a:effectLst>
                  <a:outerShdw blurRad="38100" dist="38100" dir="2700000" algn="tl">
                    <a:srgbClr val="000000">
                      <a:alpha val="43137"/>
                    </a:srgbClr>
                  </a:outerShdw>
                </a:effectLst>
              </a:rPr>
              <a:t>Resident </a:t>
            </a:r>
            <a:r>
              <a:rPr lang="en-US" sz="2800" dirty="0">
                <a:effectLst>
                  <a:outerShdw blurRad="38100" dist="38100" dir="2700000" algn="tl">
                    <a:srgbClr val="000000">
                      <a:alpha val="43137"/>
                    </a:srgbClr>
                  </a:outerShdw>
                </a:effectLst>
              </a:rPr>
              <a:t>Behaviors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52600"/>
            <a:ext cx="2225040" cy="4876800"/>
          </a:xfrm>
          <a:prstGeom prst="rect">
            <a:avLst/>
          </a:prstGeom>
        </p:spPr>
      </p:pic>
    </p:spTree>
    <p:extLst>
      <p:ext uri="{BB962C8B-B14F-4D97-AF65-F5344CB8AC3E}">
        <p14:creationId xmlns:p14="http://schemas.microsoft.com/office/powerpoint/2010/main" val="2243379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PREA Purposes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096000" cy="5333999"/>
          </a:xfrm>
          <a:prstGeom prst="rect">
            <a:avLst/>
          </a:prstGeom>
        </p:spPr>
        <p:txBody>
          <a:bodyPr>
            <a:normAutofit/>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sz="2600" dirty="0" smtClean="0"/>
              <a:t>Standardize definitions used for collecting data on the incidence of rape</a:t>
            </a:r>
          </a:p>
          <a:p>
            <a:pPr marL="342900" indent="-342900">
              <a:buFont typeface="Arial" panose="020B0604020202020204" pitchFamily="34" charset="0"/>
              <a:buChar char="•"/>
            </a:pPr>
            <a:r>
              <a:rPr lang="en-US" sz="2600" dirty="0" smtClean="0"/>
              <a:t>Increase available data and information on incidence in order to improve management and administration</a:t>
            </a:r>
          </a:p>
          <a:p>
            <a:pPr marL="342900" indent="-342900">
              <a:buFont typeface="Arial" panose="020B0604020202020204" pitchFamily="34" charset="0"/>
              <a:buChar char="•"/>
            </a:pPr>
            <a:r>
              <a:rPr lang="en-US" sz="2600" dirty="0" smtClean="0"/>
              <a:t>Develop and implement national standards for detection, prevention, reduction and punishment</a:t>
            </a:r>
          </a:p>
          <a:p>
            <a:pPr marL="342900" indent="-342900">
              <a:buFont typeface="Arial" panose="020B0604020202020204" pitchFamily="34" charset="0"/>
              <a:buChar char="•"/>
            </a:pPr>
            <a:r>
              <a:rPr lang="en-US" sz="2600" dirty="0" smtClean="0"/>
              <a:t>Establish grant programs to fund PREA compliance</a:t>
            </a:r>
          </a:p>
          <a:p>
            <a:pPr marL="342900" indent="-342900">
              <a:buFont typeface="Arial" panose="020B0604020202020204" pitchFamily="34" charset="0"/>
              <a:buChar char="•"/>
            </a:pPr>
            <a:endParaRPr lang="en-US" sz="2600" dirty="0" smtClean="0"/>
          </a:p>
          <a:p>
            <a:pPr marL="342900" indent="-342900">
              <a:buFont typeface="Arial" panose="020B0604020202020204" pitchFamily="34" charset="0"/>
              <a:buChar char="•"/>
            </a:pPr>
            <a:endParaRPr lang="en-US" sz="2600" dirty="0"/>
          </a:p>
        </p:txBody>
      </p:sp>
    </p:spTree>
    <p:extLst>
      <p:ext uri="{BB962C8B-B14F-4D97-AF65-F5344CB8AC3E}">
        <p14:creationId xmlns:p14="http://schemas.microsoft.com/office/powerpoint/2010/main" val="387860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dirty="0" smtClean="0"/>
              <a:t>Prevention and Detection</a:t>
            </a:r>
            <a:endParaRPr lang="en-US" dirty="0"/>
          </a:p>
        </p:txBody>
      </p:sp>
    </p:spTree>
    <p:extLst>
      <p:ext uri="{BB962C8B-B14F-4D97-AF65-F5344CB8AC3E}">
        <p14:creationId xmlns:p14="http://schemas.microsoft.com/office/powerpoint/2010/main" val="1901891467"/>
      </p:ext>
    </p:extLst>
  </p:cSld>
  <p:clrMapOvr>
    <a:masterClrMapping/>
  </p:clrMapOvr>
  <p:timing>
    <p:tnLst>
      <p:par>
        <p:cTn id="1" dur="indefinite" restart="never" nodeType="tmRoot"/>
      </p:par>
    </p:tnLst>
    <p:bldLst>
      <p:bldP spid="4" grpId="0"/>
      <p:bldP spid="4"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Prevention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705600" cy="5638800"/>
          </a:xfrm>
          <a:prstGeom prst="rect">
            <a:avLst/>
          </a:prstGeom>
        </p:spPr>
        <p:txBody>
          <a:bodyPr>
            <a:normAutofit fontScale="85000" lnSpcReduction="20000"/>
          </a:bodyPr>
          <a:lstStyle/>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Enforcing the agency’s policy on zero tolerance by following procedures and rules.</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Supporting the agency’s sexual abuse reporting policy. If you see misconduct you are expected to report </a:t>
            </a:r>
            <a:r>
              <a:rPr lang="en-US" sz="2600" dirty="0" smtClean="0"/>
              <a:t>it- consistently </a:t>
            </a:r>
            <a:r>
              <a:rPr lang="en-US" sz="2600" dirty="0"/>
              <a:t>and fairly.</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Familiarizing yourself with your </a:t>
            </a:r>
            <a:r>
              <a:rPr lang="en-US" sz="2600" dirty="0" smtClean="0"/>
              <a:t>surroundings-be </a:t>
            </a:r>
            <a:r>
              <a:rPr lang="en-US" sz="2600" dirty="0"/>
              <a:t>aware of and respond to lapses in safety and security</a:t>
            </a:r>
            <a:r>
              <a:rPr lang="en-US" sz="2600" dirty="0" smtClean="0"/>
              <a:t>.</a:t>
            </a:r>
          </a:p>
          <a:p>
            <a:endParaRPr lang="en-US" sz="2600" dirty="0" smtClean="0"/>
          </a:p>
          <a:p>
            <a:pPr marL="342900" lvl="0" indent="-342900">
              <a:buFont typeface="Arial" panose="020B0604020202020204" pitchFamily="34" charset="0"/>
              <a:buChar char="•"/>
            </a:pPr>
            <a:r>
              <a:rPr lang="en-US" sz="2600" dirty="0" smtClean="0"/>
              <a:t>Be sure to </a:t>
            </a:r>
            <a:r>
              <a:rPr lang="en-US" sz="2600" u="sng" dirty="0" smtClean="0"/>
              <a:t>actively</a:t>
            </a:r>
            <a:r>
              <a:rPr lang="en-US" sz="2600" dirty="0" smtClean="0"/>
              <a:t> supervise residents—keep alert at all times, move around the group constantly, and engage youth.</a:t>
            </a:r>
            <a:endParaRPr lang="en-US" sz="2600" dirty="0"/>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smtClean="0"/>
              <a:t>Conducting quality supervisory rounds- leaders should be visible and active in the facility, engaging both staff and residents.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6449091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Prevention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rmAutofit/>
          </a:bodyPr>
          <a:lstStyle/>
          <a:p>
            <a:r>
              <a:rPr lang="en-US" sz="2600" dirty="0" smtClean="0"/>
              <a:t>General prevention planning shall include the following:</a:t>
            </a:r>
            <a:endParaRPr lang="en-US" sz="2600" dirty="0"/>
          </a:p>
          <a:p>
            <a:endParaRPr lang="en-US" dirty="0"/>
          </a:p>
          <a:p>
            <a:pPr marL="342900" indent="-342900">
              <a:buFont typeface="Arial" panose="020B0604020202020204" pitchFamily="34" charset="0"/>
              <a:buChar char="•"/>
            </a:pPr>
            <a:r>
              <a:rPr lang="en-US" dirty="0" smtClean="0"/>
              <a:t>K</a:t>
            </a:r>
            <a:r>
              <a:rPr lang="en-US" sz="2400" dirty="0" smtClean="0"/>
              <a:t>nowing the </a:t>
            </a:r>
            <a:r>
              <a:rPr lang="en-US" sz="2400" dirty="0"/>
              <a:t>PREA coordinator </a:t>
            </a:r>
            <a:r>
              <a:rPr lang="en-US" sz="2400" dirty="0" smtClean="0"/>
              <a:t>or compliance manager for </a:t>
            </a:r>
            <a:r>
              <a:rPr lang="en-US" sz="2400" dirty="0"/>
              <a:t>your </a:t>
            </a:r>
            <a:r>
              <a:rPr lang="en-US" sz="2400" dirty="0" smtClean="0"/>
              <a:t>facility</a:t>
            </a:r>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Knowing the procedures for </a:t>
            </a:r>
            <a:r>
              <a:rPr lang="en-US" sz="2400" dirty="0"/>
              <a:t>reporting abuse.</a:t>
            </a:r>
          </a:p>
          <a:p>
            <a:endParaRPr lang="en-US" sz="2400" dirty="0"/>
          </a:p>
        </p:txBody>
      </p:sp>
    </p:spTree>
    <p:extLst>
      <p:ext uri="{BB962C8B-B14F-4D97-AF65-F5344CB8AC3E}">
        <p14:creationId xmlns:p14="http://schemas.microsoft.com/office/powerpoint/2010/main" val="32709040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Detection</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prstGeom prst="rect">
            <a:avLst/>
          </a:prstGeom>
        </p:spPr>
        <p:txBody>
          <a:bodyPr/>
          <a:lstStyle/>
          <a:p>
            <a:pPr marL="342900" lvl="0" indent="-342900">
              <a:buFont typeface="Arial" panose="020B0604020202020204" pitchFamily="34" charset="0"/>
              <a:buChar char="•"/>
            </a:pPr>
            <a:r>
              <a:rPr lang="en-US" sz="2400" dirty="0"/>
              <a:t>Prevention and detection go hand in </a:t>
            </a:r>
            <a:r>
              <a:rPr lang="en-US" sz="2400" dirty="0" smtClean="0"/>
              <a:t>hand.</a:t>
            </a:r>
          </a:p>
          <a:p>
            <a:pPr lvl="0"/>
            <a:endParaRPr lang="en-US" sz="2400" dirty="0" smtClean="0"/>
          </a:p>
          <a:p>
            <a:pPr marL="342900" lvl="0" indent="-342900">
              <a:buFont typeface="Arial" panose="020B0604020202020204" pitchFamily="34" charset="0"/>
              <a:buChar char="•"/>
            </a:pPr>
            <a:r>
              <a:rPr lang="en-US" sz="2400" dirty="0" smtClean="0"/>
              <a:t>Detection </a:t>
            </a:r>
            <a:r>
              <a:rPr lang="en-US" sz="2400" dirty="0"/>
              <a:t>means knowing your environment so that you are keenly aware when </a:t>
            </a:r>
            <a:r>
              <a:rPr lang="en-US" sz="2400" dirty="0" smtClean="0"/>
              <a:t>a resident </a:t>
            </a:r>
            <a:r>
              <a:rPr lang="en-US" sz="2400" dirty="0"/>
              <a:t>or staff member is acting in an unusual or peculiar manner. </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620" y="3886200"/>
            <a:ext cx="6431560" cy="1752600"/>
          </a:xfrm>
          <a:prstGeom prst="rect">
            <a:avLst/>
          </a:prstGeom>
        </p:spPr>
      </p:pic>
    </p:spTree>
    <p:extLst>
      <p:ext uri="{BB962C8B-B14F-4D97-AF65-F5344CB8AC3E}">
        <p14:creationId xmlns:p14="http://schemas.microsoft.com/office/powerpoint/2010/main" val="38753563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effectLst>
                  <a:outerShdw blurRad="38100" dist="38100" dir="2700000" algn="tl">
                    <a:srgbClr val="000000">
                      <a:alpha val="43137"/>
                    </a:srgbClr>
                  </a:outerShdw>
                </a:effectLst>
              </a:rPr>
              <a:t>Staff Responsibilities</a:t>
            </a:r>
            <a:endParaRPr lang="en-US" sz="32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133600" y="1066800"/>
            <a:ext cx="6629400" cy="5486400"/>
          </a:xfrm>
          <a:prstGeom prst="rect">
            <a:avLst/>
          </a:prstGeom>
        </p:spPr>
        <p:txBody>
          <a:bodyPr>
            <a:normAutofit/>
          </a:bodyPr>
          <a:lstStyle/>
          <a:p>
            <a:pPr lvl="0"/>
            <a:r>
              <a:rPr lang="en-US" sz="2800" dirty="0" smtClean="0"/>
              <a:t>Staff responsibilities in working </a:t>
            </a:r>
            <a:r>
              <a:rPr lang="en-US" sz="2800" smtClean="0"/>
              <a:t>with youth:</a:t>
            </a:r>
            <a:endParaRPr lang="en-US" sz="2800" dirty="0" smtClean="0"/>
          </a:p>
          <a:p>
            <a:pPr lvl="0"/>
            <a:endParaRPr lang="en-US" sz="2800" dirty="0" smtClean="0"/>
          </a:p>
          <a:p>
            <a:pPr marL="342900" lvl="0" indent="-342900">
              <a:buFont typeface="Arial" panose="020B0604020202020204" pitchFamily="34" charset="0"/>
              <a:buChar char="•"/>
            </a:pPr>
            <a:r>
              <a:rPr lang="en-US" sz="2200" dirty="0" smtClean="0"/>
              <a:t>Staff </a:t>
            </a:r>
            <a:r>
              <a:rPr lang="en-US" sz="2200" dirty="0"/>
              <a:t>sets the “tone” for relationships.</a:t>
            </a:r>
          </a:p>
          <a:p>
            <a:pPr marL="342900" lvl="0" indent="-342900">
              <a:buFont typeface="Arial" panose="020B0604020202020204" pitchFamily="34" charset="0"/>
              <a:buChar char="•"/>
            </a:pPr>
            <a:r>
              <a:rPr lang="en-US" sz="2200" dirty="0"/>
              <a:t>Staff brings own issues to the workplace.</a:t>
            </a:r>
          </a:p>
          <a:p>
            <a:pPr marL="342900" lvl="0" indent="-342900">
              <a:buFont typeface="Arial" panose="020B0604020202020204" pitchFamily="34" charset="0"/>
              <a:buChar char="•"/>
            </a:pPr>
            <a:r>
              <a:rPr lang="en-US" sz="2200" dirty="0"/>
              <a:t>May or may not have good boundaries or healthy relationships.</a:t>
            </a:r>
          </a:p>
          <a:p>
            <a:pPr marL="342900" lvl="0" indent="-342900">
              <a:buFont typeface="Arial" panose="020B0604020202020204" pitchFamily="34" charset="0"/>
              <a:buChar char="•"/>
            </a:pPr>
            <a:r>
              <a:rPr lang="en-US" sz="2200" dirty="0"/>
              <a:t>Way of relating to youth and adults may be a function of </a:t>
            </a:r>
            <a:r>
              <a:rPr lang="en-US" sz="2200" dirty="0" smtClean="0"/>
              <a:t>age (e.g</a:t>
            </a:r>
            <a:r>
              <a:rPr lang="en-US" sz="2200" dirty="0"/>
              <a:t>., younger staff more aligned with youth than older staff).</a:t>
            </a:r>
          </a:p>
          <a:p>
            <a:pPr marL="342900" lvl="0" indent="-342900">
              <a:buFont typeface="Arial" panose="020B0604020202020204" pitchFamily="34" charset="0"/>
              <a:buChar char="•"/>
            </a:pPr>
            <a:r>
              <a:rPr lang="en-US" sz="2200" dirty="0"/>
              <a:t>May not know how to constructively deal with sexual issues with </a:t>
            </a:r>
            <a:r>
              <a:rPr lang="en-US" sz="2200" dirty="0" smtClean="0"/>
              <a:t>youth.</a:t>
            </a:r>
            <a:endParaRPr lang="en-US" sz="2200" dirty="0"/>
          </a:p>
          <a:p>
            <a:pPr marL="342900" lvl="0" indent="-342900">
              <a:buFont typeface="Arial" panose="020B0604020202020204" pitchFamily="34" charset="0"/>
              <a:buChar char="•"/>
            </a:pPr>
            <a:r>
              <a:rPr lang="en-US" sz="2200" dirty="0"/>
              <a:t>May communicate their own bias regarding sexual orientation/gender </a:t>
            </a:r>
            <a:r>
              <a:rPr lang="en-US" sz="2200" dirty="0" smtClean="0"/>
              <a:t>identity. </a:t>
            </a:r>
            <a:endParaRPr lang="en-US" sz="2200" dirty="0"/>
          </a:p>
          <a:p>
            <a:endParaRPr lang="en-US" dirty="0"/>
          </a:p>
        </p:txBody>
      </p:sp>
    </p:spTree>
    <p:extLst>
      <p:ext uri="{BB962C8B-B14F-4D97-AF65-F5344CB8AC3E}">
        <p14:creationId xmlns:p14="http://schemas.microsoft.com/office/powerpoint/2010/main" val="24126747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927"/>
            <a:ext cx="7315200" cy="715962"/>
          </a:xfrm>
        </p:spPr>
        <p:txBody>
          <a:bodyPr>
            <a:normAutofit/>
          </a:bodyPr>
          <a:lstStyle/>
          <a:p>
            <a:r>
              <a:rPr lang="en-US" sz="3200" dirty="0" smtClean="0">
                <a:effectLst>
                  <a:outerShdw blurRad="38100" dist="38100" dir="2700000" algn="tl">
                    <a:srgbClr val="000000">
                      <a:alpha val="43137"/>
                    </a:srgbClr>
                  </a:outerShdw>
                </a:effectLst>
              </a:rPr>
              <a:t>Avoiding Inappropriate Relationships</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33600" y="1281546"/>
            <a:ext cx="2819400" cy="4738254"/>
          </a:xfrm>
          <a:prstGeom prst="rect">
            <a:avLst/>
          </a:prstGeom>
        </p:spPr>
        <p:txBody>
          <a:bodyPr>
            <a:noAutofit/>
          </a:bodyPr>
          <a:lstStyle/>
          <a:p>
            <a:pPr marL="342900" indent="-342900">
              <a:buFont typeface="Arial" panose="020B0604020202020204" pitchFamily="34" charset="0"/>
              <a:buChar char="•"/>
            </a:pPr>
            <a:r>
              <a:rPr lang="en-US" sz="2400" dirty="0" smtClean="0"/>
              <a:t>Personal Boundaries</a:t>
            </a:r>
          </a:p>
          <a:p>
            <a:pPr marL="342900" indent="-342900">
              <a:buFont typeface="Arial" panose="020B0604020202020204" pitchFamily="34" charset="0"/>
              <a:buChar char="•"/>
            </a:pPr>
            <a:r>
              <a:rPr lang="en-US" sz="2400" dirty="0" smtClean="0"/>
              <a:t>Professional Boundaries</a:t>
            </a:r>
          </a:p>
          <a:p>
            <a:pPr marL="342900" indent="-342900">
              <a:buFont typeface="Arial" panose="020B0604020202020204" pitchFamily="34" charset="0"/>
              <a:buChar char="•"/>
            </a:pPr>
            <a:r>
              <a:rPr lang="en-US" sz="2400" dirty="0" smtClean="0"/>
              <a:t>Pay attention to signs</a:t>
            </a:r>
          </a:p>
          <a:p>
            <a:pPr marL="342900" indent="-342900">
              <a:buFont typeface="Arial" panose="020B0604020202020204" pitchFamily="34" charset="0"/>
              <a:buChar char="•"/>
            </a:pPr>
            <a:r>
              <a:rPr lang="en-US" sz="2400" dirty="0" smtClean="0"/>
              <a:t>Identify and respond to “red flags”</a:t>
            </a:r>
          </a:p>
          <a:p>
            <a:pPr marL="342900" indent="-342900">
              <a:buFont typeface="Arial" panose="020B0604020202020204" pitchFamily="34" charset="0"/>
              <a:buChar char="•"/>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143000"/>
            <a:ext cx="4152899" cy="5537199"/>
          </a:xfrm>
          <a:prstGeom prst="rect">
            <a:avLst/>
          </a:prstGeom>
        </p:spPr>
      </p:pic>
    </p:spTree>
    <p:extLst>
      <p:ext uri="{BB962C8B-B14F-4D97-AF65-F5344CB8AC3E}">
        <p14:creationId xmlns:p14="http://schemas.microsoft.com/office/powerpoint/2010/main" val="19485846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1866900" y="1201656"/>
            <a:ext cx="4762500" cy="35718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600883"/>
            <a:ext cx="4762500" cy="3571875"/>
          </a:xfrm>
          <a:prstGeom prst="rect">
            <a:avLst/>
          </a:prstGeom>
        </p:spPr>
      </p:pic>
      <p:sp>
        <p:nvSpPr>
          <p:cNvPr id="6" name="TextBox 5"/>
          <p:cNvSpPr txBox="1"/>
          <p:nvPr/>
        </p:nvSpPr>
        <p:spPr>
          <a:xfrm>
            <a:off x="4343400" y="2987593"/>
            <a:ext cx="3200400"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RED FLAGS</a:t>
            </a:r>
          </a:p>
        </p:txBody>
      </p:sp>
    </p:spTree>
    <p:extLst>
      <p:ext uri="{BB962C8B-B14F-4D97-AF65-F5344CB8AC3E}">
        <p14:creationId xmlns:p14="http://schemas.microsoft.com/office/powerpoint/2010/main" val="28422044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162800" cy="990600"/>
          </a:xfrm>
        </p:spPr>
        <p:txBody>
          <a:bodyPr>
            <a:noAutofit/>
          </a:bodyPr>
          <a:lstStyle/>
          <a:p>
            <a:r>
              <a:rPr lang="en-US" sz="2800" dirty="0" smtClean="0">
                <a:effectLst>
                  <a:outerShdw blurRad="38100" dist="38100" dir="2700000" algn="tl">
                    <a:srgbClr val="000000">
                      <a:alpha val="43137"/>
                    </a:srgbClr>
                  </a:outerShdw>
                </a:effectLst>
              </a:rPr>
              <a:t>Red Flag Indicators</a:t>
            </a:r>
            <a:r>
              <a:rPr lang="en-US" sz="2800" dirty="0" smtClean="0"/>
              <a:t/>
            </a:r>
            <a:br>
              <a:rPr lang="en-US" sz="2800" dirty="0" smtClean="0"/>
            </a:br>
            <a:r>
              <a:rPr lang="en-US" sz="2800" dirty="0" smtClean="0">
                <a:latin typeface="+mn-lt"/>
              </a:rPr>
              <a:t>Examples of red flag indicators are as follows:</a:t>
            </a:r>
            <a:endParaRPr lang="en-US" sz="2800" dirty="0">
              <a:latin typeface="+mn-lt"/>
            </a:endParaRPr>
          </a:p>
        </p:txBody>
      </p:sp>
      <p:sp>
        <p:nvSpPr>
          <p:cNvPr id="4" name="Content Placeholder 3"/>
          <p:cNvSpPr>
            <a:spLocks noGrp="1"/>
          </p:cNvSpPr>
          <p:nvPr>
            <p:ph idx="1"/>
          </p:nvPr>
        </p:nvSpPr>
        <p:spPr>
          <a:xfrm>
            <a:off x="2133600" y="1676400"/>
            <a:ext cx="3581400" cy="3962401"/>
          </a:xfrm>
        </p:spPr>
        <p:txBody>
          <a:bodyPr>
            <a:normAutofit lnSpcReduction="10000"/>
          </a:bodyPr>
          <a:lstStyle/>
          <a:p>
            <a:pPr marL="342900" indent="-342900">
              <a:buFont typeface="Arial" panose="020B0604020202020204" pitchFamily="34" charset="0"/>
              <a:buChar char="•"/>
            </a:pPr>
            <a:r>
              <a:rPr lang="en-US" dirty="0"/>
              <a:t> Isolation</a:t>
            </a:r>
          </a:p>
          <a:p>
            <a:pPr marL="342900" indent="-342900">
              <a:buFont typeface="Arial" panose="020B0604020202020204" pitchFamily="34" charset="0"/>
              <a:buChar char="•"/>
            </a:pPr>
            <a:r>
              <a:rPr lang="en-US" dirty="0"/>
              <a:t> Depression</a:t>
            </a:r>
          </a:p>
          <a:p>
            <a:pPr marL="342900" indent="-342900">
              <a:buFont typeface="Arial" panose="020B0604020202020204" pitchFamily="34" charset="0"/>
              <a:buChar char="•"/>
            </a:pPr>
            <a:r>
              <a:rPr lang="en-US" dirty="0"/>
              <a:t> Lashing out at others</a:t>
            </a:r>
          </a:p>
          <a:p>
            <a:pPr marL="342900" indent="-342900">
              <a:buFont typeface="Arial" panose="020B0604020202020204" pitchFamily="34" charset="0"/>
              <a:buChar char="•"/>
            </a:pPr>
            <a:r>
              <a:rPr lang="en-US" dirty="0"/>
              <a:t> Refusing to shower</a:t>
            </a:r>
          </a:p>
          <a:p>
            <a:pPr marL="342900" indent="-342900">
              <a:buFont typeface="Arial" panose="020B0604020202020204" pitchFamily="34" charset="0"/>
              <a:buChar char="•"/>
            </a:pPr>
            <a:r>
              <a:rPr lang="en-US" dirty="0"/>
              <a:t> Suicidal thoughts or actions</a:t>
            </a:r>
          </a:p>
          <a:p>
            <a:pPr marL="342900" indent="-342900">
              <a:buFont typeface="Arial" panose="020B0604020202020204" pitchFamily="34" charset="0"/>
              <a:buChar char="•"/>
            </a:pPr>
            <a:r>
              <a:rPr lang="en-US" dirty="0"/>
              <a:t> Seeking protective custody </a:t>
            </a:r>
          </a:p>
          <a:p>
            <a:pPr marL="342900" indent="-342900">
              <a:buFont typeface="Arial" panose="020B0604020202020204" pitchFamily="34" charset="0"/>
              <a:buChar char="•"/>
            </a:pPr>
            <a:r>
              <a:rPr lang="en-US" dirty="0"/>
              <a:t> Refusing to leave an empty</a:t>
            </a:r>
          </a:p>
          <a:p>
            <a:pPr lvl="0"/>
            <a:r>
              <a:rPr lang="en-US" dirty="0" smtClean="0"/>
              <a:t>        </a:t>
            </a:r>
            <a:r>
              <a:rPr lang="en-US" dirty="0"/>
              <a:t>cell </a:t>
            </a:r>
          </a:p>
          <a:p>
            <a:pPr marL="342900" indent="-342900">
              <a:buFont typeface="Arial" panose="020B0604020202020204" pitchFamily="34" charset="0"/>
              <a:buChar char="•"/>
            </a:pPr>
            <a:r>
              <a:rPr lang="en-US" dirty="0"/>
              <a:t> Refusing to enter an   </a:t>
            </a:r>
          </a:p>
          <a:p>
            <a:pPr lvl="0"/>
            <a:r>
              <a:rPr lang="en-US" dirty="0"/>
              <a:t>    </a:t>
            </a:r>
            <a:r>
              <a:rPr lang="en-US" dirty="0" smtClean="0"/>
              <a:t>    </a:t>
            </a:r>
            <a:r>
              <a:rPr lang="en-US" dirty="0"/>
              <a:t>occupied cell or transport</a:t>
            </a:r>
          </a:p>
          <a:p>
            <a:pPr lvl="0"/>
            <a:r>
              <a:rPr lang="en-US" dirty="0"/>
              <a:t>   </a:t>
            </a:r>
            <a:r>
              <a:rPr lang="en-US" dirty="0" smtClean="0"/>
              <a:t>     </a:t>
            </a:r>
            <a:r>
              <a:rPr lang="en-US" dirty="0"/>
              <a:t>vehicle</a:t>
            </a:r>
          </a:p>
          <a:p>
            <a:pPr marL="342900" indent="-342900">
              <a:buFont typeface="Arial" panose="020B0604020202020204" pitchFamily="34" charset="0"/>
              <a:buChar char="•"/>
            </a:pPr>
            <a:endParaRPr lang="en-US" dirty="0"/>
          </a:p>
        </p:txBody>
      </p:sp>
      <p:sp>
        <p:nvSpPr>
          <p:cNvPr id="5" name="Content Placeholder 4"/>
          <p:cNvSpPr>
            <a:spLocks noGrp="1"/>
          </p:cNvSpPr>
          <p:nvPr>
            <p:ph sz="quarter" idx="4294967295"/>
          </p:nvPr>
        </p:nvSpPr>
        <p:spPr>
          <a:xfrm>
            <a:off x="5943600" y="1676400"/>
            <a:ext cx="2898775" cy="4408488"/>
          </a:xfrm>
        </p:spPr>
        <p:txBody>
          <a:bodyPr>
            <a:normAutofit/>
          </a:bodyPr>
          <a:lstStyle/>
          <a:p>
            <a:pPr marL="285750" indent="-285750">
              <a:buFont typeface="Arial" panose="020B0604020202020204" pitchFamily="34" charset="0"/>
              <a:buChar char="•"/>
            </a:pPr>
            <a:r>
              <a:rPr lang="en-US" dirty="0"/>
              <a:t>Increase in misconduct</a:t>
            </a:r>
          </a:p>
          <a:p>
            <a:pPr marL="285750" indent="-285750">
              <a:buFont typeface="Arial" panose="020B0604020202020204" pitchFamily="34" charset="0"/>
              <a:buChar char="•"/>
            </a:pPr>
            <a:r>
              <a:rPr lang="en-US" dirty="0"/>
              <a:t>Increase </a:t>
            </a:r>
            <a:r>
              <a:rPr lang="en-US" dirty="0" smtClean="0"/>
              <a:t>in </a:t>
            </a:r>
            <a:r>
              <a:rPr lang="en-US" dirty="0"/>
              <a:t>sexualized language and conversations</a:t>
            </a:r>
          </a:p>
          <a:p>
            <a:pPr marL="285750" indent="-285750">
              <a:buFont typeface="Arial" panose="020B0604020202020204" pitchFamily="34" charset="0"/>
              <a:buChar char="•"/>
            </a:pPr>
            <a:r>
              <a:rPr lang="en-US" dirty="0"/>
              <a:t>Change in relationships with other </a:t>
            </a:r>
            <a:r>
              <a:rPr lang="en-US" dirty="0" smtClean="0"/>
              <a:t>residents</a:t>
            </a:r>
            <a:endParaRPr lang="en-US" dirty="0"/>
          </a:p>
          <a:p>
            <a:pPr marL="285750" indent="-285750">
              <a:buFont typeface="Arial" panose="020B0604020202020204" pitchFamily="34" charset="0"/>
              <a:buChar char="•"/>
            </a:pPr>
            <a:r>
              <a:rPr lang="en-US" dirty="0"/>
              <a:t>Unusual aggressiveness, may attempt to fight</a:t>
            </a:r>
          </a:p>
          <a:p>
            <a:pPr marL="285750" indent="-285750">
              <a:buFont typeface="Arial" panose="020B0604020202020204" pitchFamily="34" charset="0"/>
              <a:buChar char="•"/>
            </a:pPr>
            <a:r>
              <a:rPr lang="en-US" dirty="0"/>
              <a:t>Lingering near staff</a:t>
            </a:r>
          </a:p>
          <a:p>
            <a:pPr marL="285750" indent="-285750">
              <a:buFont typeface="Arial" panose="020B0604020202020204" pitchFamily="34" charset="0"/>
              <a:buChar char="•"/>
            </a:pPr>
            <a:r>
              <a:rPr lang="en-US" dirty="0"/>
              <a:t>Requesting administrative segregation</a:t>
            </a:r>
          </a:p>
          <a:p>
            <a:endParaRPr lang="en-US" dirty="0"/>
          </a:p>
        </p:txBody>
      </p:sp>
    </p:spTree>
    <p:extLst>
      <p:ext uri="{BB962C8B-B14F-4D97-AF65-F5344CB8AC3E}">
        <p14:creationId xmlns:p14="http://schemas.microsoft.com/office/powerpoint/2010/main" val="27385080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Resident Red Flags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lstStyle/>
          <a:p>
            <a:pPr marL="285750" indent="-285750">
              <a:buFont typeface="Arial" panose="020B0604020202020204" pitchFamily="34" charset="0"/>
              <a:buChar char="•"/>
            </a:pPr>
            <a:r>
              <a:rPr lang="en-US" sz="2200" dirty="0"/>
              <a:t>Spending time with a particular staff member</a:t>
            </a:r>
            <a:br>
              <a:rPr lang="en-US" sz="2200" dirty="0"/>
            </a:br>
            <a:endParaRPr lang="en-US" sz="2200" dirty="0"/>
          </a:p>
          <a:p>
            <a:pPr marL="285750" indent="-285750">
              <a:buFont typeface="Arial" panose="020B0604020202020204" pitchFamily="34" charset="0"/>
              <a:buChar char="•"/>
            </a:pPr>
            <a:r>
              <a:rPr lang="en-US" sz="2200" dirty="0"/>
              <a:t>Leaves area when a particular staff shows up</a:t>
            </a:r>
            <a:br>
              <a:rPr lang="en-US" sz="2200" dirty="0"/>
            </a:br>
            <a:endParaRPr lang="en-US" sz="2200" dirty="0"/>
          </a:p>
          <a:p>
            <a:pPr marL="285750" indent="-285750">
              <a:buFont typeface="Arial" panose="020B0604020202020204" pitchFamily="34" charset="0"/>
              <a:buChar char="•"/>
            </a:pPr>
            <a:r>
              <a:rPr lang="en-US" sz="2200" dirty="0"/>
              <a:t>Using staff member’s first name</a:t>
            </a:r>
            <a:br>
              <a:rPr lang="en-US" sz="2200" dirty="0"/>
            </a:br>
            <a:endParaRPr lang="en-US" sz="2200" dirty="0"/>
          </a:p>
          <a:p>
            <a:pPr marL="285750" indent="-285750">
              <a:buFont typeface="Arial" panose="020B0604020202020204" pitchFamily="34" charset="0"/>
              <a:buChar char="•"/>
            </a:pPr>
            <a:r>
              <a:rPr lang="en-US" sz="2200" dirty="0"/>
              <a:t>Developing medical symptoms</a:t>
            </a:r>
            <a:br>
              <a:rPr lang="en-US" sz="2200" dirty="0"/>
            </a:br>
            <a:endParaRPr lang="en-US" sz="2200" dirty="0"/>
          </a:p>
          <a:p>
            <a:pPr marL="285750" indent="-285750">
              <a:buFont typeface="Arial" panose="020B0604020202020204" pitchFamily="34" charset="0"/>
              <a:buChar char="•"/>
            </a:pPr>
            <a:r>
              <a:rPr lang="en-US" sz="2200" dirty="0"/>
              <a:t>Increase in misconduct</a:t>
            </a:r>
          </a:p>
          <a:p>
            <a:pPr>
              <a:buNone/>
            </a:pPr>
            <a:endParaRPr lang="en-US" dirty="0"/>
          </a:p>
        </p:txBody>
      </p:sp>
      <p:sp>
        <p:nvSpPr>
          <p:cNvPr id="6" name="TextBox 5"/>
          <p:cNvSpPr txBox="1"/>
          <p:nvPr/>
        </p:nvSpPr>
        <p:spPr>
          <a:xfrm>
            <a:off x="6057900" y="2057400"/>
            <a:ext cx="1600200" cy="300082"/>
          </a:xfrm>
          <a:prstGeom prst="rect">
            <a:avLst/>
          </a:prstGeom>
          <a:noFill/>
        </p:spPr>
        <p:txBody>
          <a:bodyPr wrap="square" rtlCol="0">
            <a:spAutoFit/>
          </a:bodyPr>
          <a:lstStyle/>
          <a:p>
            <a:endParaRPr lang="en-US" sz="1350" dirty="0"/>
          </a:p>
        </p:txBody>
      </p:sp>
      <p:sp>
        <p:nvSpPr>
          <p:cNvPr id="8" name="TextBox 7"/>
          <p:cNvSpPr txBox="1"/>
          <p:nvPr/>
        </p:nvSpPr>
        <p:spPr>
          <a:xfrm>
            <a:off x="5930898" y="2048644"/>
            <a:ext cx="1943100" cy="300082"/>
          </a:xfrm>
          <a:prstGeom prst="rect">
            <a:avLst/>
          </a:prstGeom>
          <a:noFill/>
        </p:spPr>
        <p:txBody>
          <a:bodyPr wrap="square" rtlCol="0">
            <a:spAutoFit/>
          </a:bodyPr>
          <a:lstStyle/>
          <a:p>
            <a:endParaRPr lang="en-US" sz="1350" dirty="0"/>
          </a:p>
        </p:txBody>
      </p:sp>
    </p:spTree>
    <p:extLst>
      <p:ext uri="{BB962C8B-B14F-4D97-AF65-F5344CB8AC3E}">
        <p14:creationId xmlns:p14="http://schemas.microsoft.com/office/powerpoint/2010/main" val="10737199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Red Flags: Staff</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209800" y="990600"/>
            <a:ext cx="6324600" cy="5257799"/>
          </a:xfrm>
          <a:prstGeom prst="rect">
            <a:avLst/>
          </a:prstGeom>
        </p:spPr>
        <p:txBody>
          <a:bodyPr>
            <a:noAutofit/>
          </a:bodyPr>
          <a:lstStyle/>
          <a:p>
            <a:pPr marL="342900" indent="-342900">
              <a:buFont typeface="Arial" panose="020B0604020202020204" pitchFamily="34" charset="0"/>
              <a:buChar char="•"/>
            </a:pPr>
            <a:r>
              <a:rPr lang="en-US" sz="2400" dirty="0"/>
              <a:t>Calling out a resident at odd times</a:t>
            </a:r>
          </a:p>
          <a:p>
            <a:pPr marL="342900" indent="-342900">
              <a:buFont typeface="Arial" panose="020B0604020202020204" pitchFamily="34" charset="0"/>
              <a:buChar char="•"/>
            </a:pPr>
            <a:r>
              <a:rPr lang="en-US" sz="2400" dirty="0"/>
              <a:t>Dropping into work at odd times</a:t>
            </a:r>
          </a:p>
          <a:p>
            <a:pPr marL="342900" indent="-342900">
              <a:buFont typeface="Arial" panose="020B0604020202020204" pitchFamily="34" charset="0"/>
              <a:buChar char="•"/>
            </a:pPr>
            <a:r>
              <a:rPr lang="en-US" sz="2400" dirty="0"/>
              <a:t>Defending the </a:t>
            </a:r>
            <a:r>
              <a:rPr lang="en-US" sz="2400" dirty="0" smtClean="0"/>
              <a:t>resident by interceding </a:t>
            </a:r>
            <a:r>
              <a:rPr lang="en-US" sz="2400" dirty="0"/>
              <a:t>on his/her behalf</a:t>
            </a:r>
          </a:p>
          <a:p>
            <a:pPr marL="342900" indent="-342900">
              <a:buFont typeface="Arial" panose="020B0604020202020204" pitchFamily="34" charset="0"/>
              <a:buChar char="•"/>
            </a:pPr>
            <a:r>
              <a:rPr lang="en-US" sz="2400" dirty="0"/>
              <a:t>Inappropriate sexual conversation/materials at work</a:t>
            </a:r>
          </a:p>
          <a:p>
            <a:pPr marL="342900" indent="-342900">
              <a:buFont typeface="Arial" panose="020B0604020202020204" pitchFamily="34" charset="0"/>
              <a:buChar char="•"/>
            </a:pPr>
            <a:r>
              <a:rPr lang="en-US" sz="2400" dirty="0"/>
              <a:t>Personal problems or life changes</a:t>
            </a:r>
          </a:p>
          <a:p>
            <a:pPr marL="342900" indent="-342900">
              <a:buFont typeface="Arial" panose="020B0604020202020204" pitchFamily="34" charset="0"/>
              <a:buChar char="•"/>
            </a:pPr>
            <a:r>
              <a:rPr lang="en-US" sz="2400" dirty="0"/>
              <a:t>Coming to work early or staying late to talk to a specific resident</a:t>
            </a:r>
          </a:p>
          <a:p>
            <a:pPr marL="342900" indent="-342900">
              <a:buFont typeface="Arial" panose="020B0604020202020204" pitchFamily="34" charset="0"/>
              <a:buChar char="•"/>
            </a:pPr>
            <a:r>
              <a:rPr lang="en-US" sz="2400" dirty="0"/>
              <a:t>Resident having access to more privileges</a:t>
            </a:r>
          </a:p>
          <a:p>
            <a:pPr marL="342900" indent="-342900">
              <a:buFont typeface="Arial" panose="020B0604020202020204" pitchFamily="34" charset="0"/>
              <a:buChar char="•"/>
            </a:pPr>
            <a:endParaRPr lang="en-US" sz="2200" dirty="0"/>
          </a:p>
        </p:txBody>
      </p:sp>
      <p:sp>
        <p:nvSpPr>
          <p:cNvPr id="6" name="TextBox 5"/>
          <p:cNvSpPr txBox="1"/>
          <p:nvPr/>
        </p:nvSpPr>
        <p:spPr>
          <a:xfrm>
            <a:off x="6057900" y="2057400"/>
            <a:ext cx="1600200" cy="300082"/>
          </a:xfrm>
          <a:prstGeom prst="rect">
            <a:avLst/>
          </a:prstGeom>
          <a:noFill/>
        </p:spPr>
        <p:txBody>
          <a:bodyPr wrap="square" rtlCol="0">
            <a:spAutoFit/>
          </a:bodyPr>
          <a:lstStyle/>
          <a:p>
            <a:endParaRPr lang="en-US" sz="1350" dirty="0"/>
          </a:p>
        </p:txBody>
      </p:sp>
    </p:spTree>
    <p:extLst>
      <p:ext uri="{BB962C8B-B14F-4D97-AF65-F5344CB8AC3E}">
        <p14:creationId xmlns:p14="http://schemas.microsoft.com/office/powerpoint/2010/main" val="2682518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PREA Standards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400800" cy="5486399"/>
          </a:xfrm>
          <a:prstGeom prst="rect">
            <a:avLst/>
          </a:prstGeom>
        </p:spPr>
        <p:txBody>
          <a:bodyPr>
            <a:noAutofit/>
          </a:bodyPr>
          <a:lstStyle/>
          <a:p>
            <a:pPr marL="342900" indent="-342900">
              <a:buFont typeface="Arial" panose="020B0604020202020204" pitchFamily="34" charset="0"/>
              <a:buChar char="•"/>
            </a:pPr>
            <a:r>
              <a:rPr lang="en-US" sz="2600" dirty="0"/>
              <a:t>Prevention Planning</a:t>
            </a:r>
          </a:p>
          <a:p>
            <a:pPr marL="342900" indent="-342900">
              <a:buFont typeface="Arial" panose="020B0604020202020204" pitchFamily="34" charset="0"/>
              <a:buChar char="•"/>
            </a:pPr>
            <a:r>
              <a:rPr lang="en-US" sz="2600" dirty="0"/>
              <a:t>Responsive Planning</a:t>
            </a:r>
          </a:p>
          <a:p>
            <a:pPr marL="342900" indent="-342900">
              <a:buFont typeface="Arial" panose="020B0604020202020204" pitchFamily="34" charset="0"/>
              <a:buChar char="•"/>
            </a:pPr>
            <a:r>
              <a:rPr lang="en-US" sz="2600" dirty="0"/>
              <a:t>Training and Education</a:t>
            </a:r>
          </a:p>
          <a:p>
            <a:pPr marL="342900" indent="-342900">
              <a:buFont typeface="Arial" panose="020B0604020202020204" pitchFamily="34" charset="0"/>
              <a:buChar char="•"/>
            </a:pPr>
            <a:r>
              <a:rPr lang="en-US" sz="2600" dirty="0"/>
              <a:t>Screening for Risk of Sexual Victimization and Abusiveness</a:t>
            </a:r>
          </a:p>
          <a:p>
            <a:pPr marL="342900" indent="-342900">
              <a:buFont typeface="Arial" panose="020B0604020202020204" pitchFamily="34" charset="0"/>
              <a:buChar char="•"/>
            </a:pPr>
            <a:r>
              <a:rPr lang="en-US" sz="2600" dirty="0"/>
              <a:t>Reporting</a:t>
            </a:r>
          </a:p>
          <a:p>
            <a:pPr marL="342900" indent="-342900">
              <a:buFont typeface="Arial" panose="020B0604020202020204" pitchFamily="34" charset="0"/>
              <a:buChar char="•"/>
            </a:pPr>
            <a:r>
              <a:rPr lang="en-US" sz="2600" dirty="0"/>
              <a:t>Official Response Following a Resident Report</a:t>
            </a:r>
          </a:p>
          <a:p>
            <a:pPr marL="342900" indent="-342900">
              <a:buFont typeface="Arial" panose="020B0604020202020204" pitchFamily="34" charset="0"/>
              <a:buChar char="•"/>
            </a:pPr>
            <a:r>
              <a:rPr lang="en-US" sz="2600" dirty="0"/>
              <a:t>Investigations</a:t>
            </a:r>
          </a:p>
          <a:p>
            <a:pPr marL="342900" indent="-342900">
              <a:buFont typeface="Arial" panose="020B0604020202020204" pitchFamily="34" charset="0"/>
              <a:buChar char="•"/>
            </a:pPr>
            <a:r>
              <a:rPr lang="en-US" sz="2600" dirty="0"/>
              <a:t>Discipline</a:t>
            </a:r>
          </a:p>
          <a:p>
            <a:pPr marL="342900" indent="-342900">
              <a:buFont typeface="Arial" panose="020B0604020202020204" pitchFamily="34" charset="0"/>
              <a:buChar char="•"/>
            </a:pPr>
            <a:r>
              <a:rPr lang="en-US" sz="2600" dirty="0"/>
              <a:t>Medical and Mental Health Care</a:t>
            </a:r>
          </a:p>
          <a:p>
            <a:pPr marL="342900" indent="-342900">
              <a:buFont typeface="Arial" panose="020B0604020202020204" pitchFamily="34" charset="0"/>
              <a:buChar char="•"/>
            </a:pPr>
            <a:r>
              <a:rPr lang="en-US" sz="2600" dirty="0"/>
              <a:t>Data Collection and Review</a:t>
            </a:r>
          </a:p>
          <a:p>
            <a:endParaRPr lang="en-US" sz="2600" dirty="0"/>
          </a:p>
        </p:txBody>
      </p:sp>
    </p:spTree>
    <p:extLst>
      <p:ext uri="{BB962C8B-B14F-4D97-AF65-F5344CB8AC3E}">
        <p14:creationId xmlns:p14="http://schemas.microsoft.com/office/powerpoint/2010/main" val="27837895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Red Flags: Environment</a:t>
            </a:r>
            <a:endParaRPr lang="en-US" dirty="0">
              <a:effectLst>
                <a:outerShdw blurRad="38100" dist="38100" dir="2700000" algn="tl">
                  <a:srgbClr val="000000">
                    <a:alpha val="43137"/>
                  </a:srgbClr>
                </a:outerShdw>
              </a:effectLst>
            </a:endParaRPr>
          </a:p>
        </p:txBody>
      </p:sp>
      <p:sp>
        <p:nvSpPr>
          <p:cNvPr id="11" name="Content Placeholder 10"/>
          <p:cNvSpPr>
            <a:spLocks noGrp="1"/>
          </p:cNvSpPr>
          <p:nvPr>
            <p:ph idx="1"/>
          </p:nvPr>
        </p:nvSpPr>
        <p:spPr>
          <a:prstGeom prst="rect">
            <a:avLst/>
          </a:prstGeom>
        </p:spPr>
        <p:txBody>
          <a:bodyPr>
            <a:normAutofit/>
          </a:bodyPr>
          <a:lstStyle/>
          <a:p>
            <a:pPr marL="457200" indent="-457200">
              <a:buFont typeface="Arial" panose="020B0604020202020204" pitchFamily="34" charset="0"/>
              <a:buChar char="•"/>
            </a:pPr>
            <a:r>
              <a:rPr lang="en-US" sz="2600" dirty="0"/>
              <a:t>Increased fights on the unit</a:t>
            </a:r>
          </a:p>
          <a:p>
            <a:pPr marL="457200" indent="-457200">
              <a:buFont typeface="Arial" panose="020B0604020202020204" pitchFamily="34" charset="0"/>
              <a:buChar char="•"/>
            </a:pPr>
            <a:r>
              <a:rPr lang="en-US" sz="2600" dirty="0"/>
              <a:t>Other youth separating from another</a:t>
            </a:r>
          </a:p>
          <a:p>
            <a:pPr marL="457200" indent="-457200">
              <a:buFont typeface="Arial" panose="020B0604020202020204" pitchFamily="34" charset="0"/>
              <a:buChar char="•"/>
            </a:pPr>
            <a:r>
              <a:rPr lang="en-US" sz="2600" dirty="0"/>
              <a:t>Youth wanting to talk to staff alone</a:t>
            </a:r>
          </a:p>
          <a:p>
            <a:pPr marL="457200" indent="-457200">
              <a:buFont typeface="Arial" panose="020B0604020202020204" pitchFamily="34" charset="0"/>
              <a:buChar char="•"/>
            </a:pPr>
            <a:r>
              <a:rPr lang="en-US" sz="2600" dirty="0"/>
              <a:t>Increases in housing change requests</a:t>
            </a:r>
          </a:p>
          <a:p>
            <a:pPr marL="457200" indent="-457200">
              <a:buFont typeface="Arial" panose="020B0604020202020204" pitchFamily="34" charset="0"/>
              <a:buChar char="•"/>
            </a:pPr>
            <a:r>
              <a:rPr lang="en-US" sz="2600" dirty="0"/>
              <a:t>Unusual contraband</a:t>
            </a:r>
          </a:p>
          <a:p>
            <a:pPr marL="457200" indent="-457200">
              <a:buFont typeface="Arial" panose="020B0604020202020204" pitchFamily="34" charset="0"/>
              <a:buChar char="•"/>
            </a:pPr>
            <a:r>
              <a:rPr lang="en-US" sz="2600" dirty="0"/>
              <a:t>Other staff members staying away from a particular staff member</a:t>
            </a:r>
          </a:p>
          <a:p>
            <a:pPr marL="457200" indent="-457200">
              <a:buFont typeface="Arial" panose="020B0604020202020204" pitchFamily="34" charset="0"/>
              <a:buChar char="•"/>
            </a:pPr>
            <a:r>
              <a:rPr lang="en-US" sz="2600" dirty="0"/>
              <a:t>Flirtatious language</a:t>
            </a:r>
          </a:p>
          <a:p>
            <a:endParaRPr lang="en-US" dirty="0"/>
          </a:p>
        </p:txBody>
      </p:sp>
      <p:sp>
        <p:nvSpPr>
          <p:cNvPr id="6" name="TextBox 5"/>
          <p:cNvSpPr txBox="1"/>
          <p:nvPr/>
        </p:nvSpPr>
        <p:spPr>
          <a:xfrm>
            <a:off x="6057900" y="2057400"/>
            <a:ext cx="1600200" cy="300082"/>
          </a:xfrm>
          <a:prstGeom prst="rect">
            <a:avLst/>
          </a:prstGeom>
          <a:noFill/>
        </p:spPr>
        <p:txBody>
          <a:bodyPr wrap="square" rtlCol="0">
            <a:spAutoFit/>
          </a:bodyPr>
          <a:lstStyle/>
          <a:p>
            <a:endParaRPr lang="en-US" sz="1350" dirty="0"/>
          </a:p>
        </p:txBody>
      </p:sp>
    </p:spTree>
    <p:extLst>
      <p:ext uri="{BB962C8B-B14F-4D97-AF65-F5344CB8AC3E}">
        <p14:creationId xmlns:p14="http://schemas.microsoft.com/office/powerpoint/2010/main" val="39747058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152400"/>
            <a:ext cx="7315200" cy="457200"/>
          </a:xfrm>
        </p:spPr>
        <p:txBody>
          <a:bodyPr>
            <a:noAutofit/>
          </a:bodyPr>
          <a:lstStyle/>
          <a:p>
            <a:r>
              <a:rPr lang="en-US" sz="2600" dirty="0" smtClean="0">
                <a:effectLst>
                  <a:outerShdw blurRad="38100" dist="38100" dir="2700000" algn="tl">
                    <a:srgbClr val="000000">
                      <a:alpha val="43137"/>
                    </a:srgbClr>
                  </a:outerShdw>
                </a:effectLst>
              </a:rPr>
              <a:t>Signs of Potential Inappropriate Boundaries</a:t>
            </a:r>
            <a:endParaRPr lang="en-US" sz="2600"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2133600" y="1143000"/>
            <a:ext cx="6629400" cy="5257800"/>
          </a:xfrm>
        </p:spPr>
        <p:txBody>
          <a:bodyPr>
            <a:normAutofit/>
          </a:bodyPr>
          <a:lstStyle/>
          <a:p>
            <a:pPr marL="342900" indent="-342900">
              <a:buFont typeface="Arial" panose="020B0604020202020204" pitchFamily="34" charset="0"/>
              <a:buChar char="•"/>
            </a:pPr>
            <a:r>
              <a:rPr lang="en-US" sz="2200" dirty="0"/>
              <a:t>Isolation from family/friends</a:t>
            </a:r>
          </a:p>
          <a:p>
            <a:pPr marL="342900" indent="-342900">
              <a:buFont typeface="Arial" panose="020B0604020202020204" pitchFamily="34" charset="0"/>
              <a:buChar char="•"/>
            </a:pPr>
            <a:r>
              <a:rPr lang="en-US" sz="2200" dirty="0"/>
              <a:t>Isolation from other staff</a:t>
            </a:r>
          </a:p>
          <a:p>
            <a:pPr marL="342900" indent="-342900">
              <a:buFont typeface="Arial" panose="020B0604020202020204" pitchFamily="34" charset="0"/>
              <a:buChar char="•"/>
            </a:pPr>
            <a:r>
              <a:rPr lang="en-US" sz="2200" dirty="0"/>
              <a:t>Confusion about boundaries</a:t>
            </a:r>
          </a:p>
          <a:p>
            <a:pPr marL="342900" lvl="1" indent="-342900">
              <a:buFont typeface="Arial" panose="020B0604020202020204" pitchFamily="34" charset="0"/>
              <a:buChar char="•"/>
            </a:pPr>
            <a:r>
              <a:rPr lang="en-US" sz="2200" dirty="0"/>
              <a:t>Lack of clear vision and </a:t>
            </a:r>
            <a:r>
              <a:rPr lang="en-US" sz="2200"/>
              <a:t>policies </a:t>
            </a:r>
            <a:r>
              <a:rPr lang="en-US" sz="2200" smtClean="0"/>
              <a:t>from </a:t>
            </a:r>
            <a:r>
              <a:rPr lang="en-US" sz="2200" dirty="0"/>
              <a:t>agency leadership</a:t>
            </a:r>
          </a:p>
          <a:p>
            <a:pPr marL="342900" indent="-342900">
              <a:buFont typeface="Arial" panose="020B0604020202020204" pitchFamily="34" charset="0"/>
              <a:buChar char="•"/>
            </a:pPr>
            <a:r>
              <a:rPr lang="en-US" sz="2200" dirty="0"/>
              <a:t>Stressed out/over-worked</a:t>
            </a:r>
          </a:p>
          <a:p>
            <a:pPr marL="342900" lvl="1" indent="-342900">
              <a:buFont typeface="Arial" panose="020B0604020202020204" pitchFamily="34" charset="0"/>
              <a:buChar char="•"/>
            </a:pPr>
            <a:r>
              <a:rPr lang="en-US" sz="2200" dirty="0"/>
              <a:t>Mandated overtime for extended periods of time, staff shortages</a:t>
            </a:r>
          </a:p>
          <a:p>
            <a:pPr marL="342900" indent="-342900">
              <a:buFont typeface="Arial" panose="020B0604020202020204" pitchFamily="34" charset="0"/>
              <a:buChar char="•"/>
            </a:pPr>
            <a:r>
              <a:rPr lang="en-US" sz="2200" dirty="0"/>
              <a:t>Lonely or going through difficult personal challenges </a:t>
            </a:r>
          </a:p>
          <a:p>
            <a:pPr marL="342900" lvl="1" indent="-342900">
              <a:buFont typeface="Arial" panose="020B0604020202020204" pitchFamily="34" charset="0"/>
              <a:buChar char="•"/>
            </a:pPr>
            <a:r>
              <a:rPr lang="en-US" sz="2200" dirty="0"/>
              <a:t>divorce, family conflicts, financial difficulties</a:t>
            </a:r>
          </a:p>
          <a:p>
            <a:pPr marL="342900" indent="-342900">
              <a:buFont typeface="Arial" panose="020B0604020202020204" pitchFamily="34" charset="0"/>
              <a:buChar char="•"/>
            </a:pPr>
            <a:r>
              <a:rPr lang="en-US" sz="2200" dirty="0"/>
              <a:t>Using alcohol or substances to cope</a:t>
            </a:r>
          </a:p>
          <a:p>
            <a:pPr marL="342900" indent="-342900">
              <a:buFont typeface="Arial" panose="020B0604020202020204" pitchFamily="34" charset="0"/>
              <a:buChar char="•"/>
            </a:pPr>
            <a:r>
              <a:rPr lang="en-US" sz="2200" dirty="0"/>
              <a:t>Feeling like no one cares/understands</a:t>
            </a:r>
          </a:p>
          <a:p>
            <a:pPr marL="342900" indent="-342900">
              <a:buFont typeface="Arial" panose="020B0604020202020204" pitchFamily="34" charset="0"/>
              <a:buChar char="•"/>
            </a:pPr>
            <a:r>
              <a:rPr lang="en-US" sz="2200" dirty="0"/>
              <a:t>Sexual frustrations or inactivity</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0244790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28800" y="152400"/>
            <a:ext cx="7315200" cy="457200"/>
          </a:xfrm>
        </p:spPr>
        <p:txBody>
          <a:bodyPr>
            <a:noAutofit/>
          </a:bodyPr>
          <a:lstStyle/>
          <a:p>
            <a:r>
              <a:rPr lang="en-US" sz="2600" dirty="0" smtClean="0">
                <a:effectLst>
                  <a:outerShdw blurRad="38100" dist="38100" dir="2700000" algn="tl">
                    <a:srgbClr val="000000">
                      <a:alpha val="43137"/>
                    </a:srgbClr>
                  </a:outerShdw>
                </a:effectLst>
              </a:rPr>
              <a:t>Challenging Boundaries: Working with Youth</a:t>
            </a:r>
            <a:endParaRPr lang="en-US" sz="2600"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2209800" y="990600"/>
            <a:ext cx="6553200" cy="5714999"/>
          </a:xfrm>
          <a:prstGeom prst="rect">
            <a:avLst/>
          </a:prstGeom>
        </p:spPr>
        <p:txBody>
          <a:bodyPr>
            <a:normAutofit/>
          </a:bodyPr>
          <a:lstStyle/>
          <a:p>
            <a:pPr marL="342900" indent="-342900">
              <a:buFont typeface="Arial" panose="020B0604020202020204" pitchFamily="34" charset="0"/>
              <a:buChar char="•"/>
            </a:pPr>
            <a:r>
              <a:rPr lang="en-US" sz="2600" dirty="0"/>
              <a:t>Staff want to be helpful to </a:t>
            </a:r>
            <a:r>
              <a:rPr lang="en-US" sz="2600" dirty="0" smtClean="0"/>
              <a:t>youth, </a:t>
            </a:r>
            <a:r>
              <a:rPr lang="en-US" sz="2600" dirty="0"/>
              <a:t>yet remain professional</a:t>
            </a:r>
            <a:br>
              <a:rPr lang="en-US" sz="2600" dirty="0"/>
            </a:br>
            <a:endParaRPr lang="en-US" sz="2600" dirty="0"/>
          </a:p>
          <a:p>
            <a:pPr marL="342900" indent="-342900">
              <a:buFont typeface="Arial" panose="020B0604020202020204" pitchFamily="34" charset="0"/>
              <a:buChar char="•"/>
            </a:pPr>
            <a:r>
              <a:rPr lang="en-US" sz="2600" dirty="0"/>
              <a:t>A resident may remind you of a child you know </a:t>
            </a:r>
            <a:r>
              <a:rPr lang="en-US" sz="2600" dirty="0" smtClean="0"/>
              <a:t>outside </a:t>
            </a:r>
            <a:r>
              <a:rPr lang="en-US" sz="2600" dirty="0"/>
              <a:t>of work</a:t>
            </a:r>
            <a:br>
              <a:rPr lang="en-US" sz="2600" dirty="0"/>
            </a:br>
            <a:endParaRPr lang="en-US" sz="2600" dirty="0"/>
          </a:p>
          <a:p>
            <a:pPr marL="342900" indent="-342900">
              <a:buFont typeface="Arial" panose="020B0604020202020204" pitchFamily="34" charset="0"/>
              <a:buChar char="•"/>
            </a:pPr>
            <a:r>
              <a:rPr lang="en-US" sz="2600" dirty="0" smtClean="0"/>
              <a:t>Staff </a:t>
            </a:r>
            <a:r>
              <a:rPr lang="en-US" sz="2600" dirty="0"/>
              <a:t>need to build trust-based relationships with youth while simultaneously staying professional</a:t>
            </a:r>
            <a:br>
              <a:rPr lang="en-US" sz="2600" dirty="0"/>
            </a:br>
            <a:endParaRPr lang="en-US" sz="2600" dirty="0"/>
          </a:p>
          <a:p>
            <a:pPr marL="342900" indent="-342900">
              <a:buFont typeface="Arial" panose="020B0604020202020204" pitchFamily="34" charset="0"/>
              <a:buChar char="•"/>
            </a:pPr>
            <a:r>
              <a:rPr lang="en-US" sz="2600" dirty="0"/>
              <a:t>Staff may fall into parenting the youth instead </a:t>
            </a:r>
            <a:r>
              <a:rPr lang="en-US" sz="2600" dirty="0" smtClean="0"/>
              <a:t>of teaching </a:t>
            </a:r>
            <a:r>
              <a:rPr lang="en-US" sz="2600" dirty="0"/>
              <a:t>them (being a professional role model for the youth)</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9306068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0" y="0"/>
            <a:ext cx="7315200" cy="715962"/>
          </a:xfrm>
        </p:spPr>
        <p:txBody>
          <a:bodyPr>
            <a:noAutofit/>
          </a:bodyPr>
          <a:lstStyle/>
          <a:p>
            <a:r>
              <a:rPr lang="en-US" sz="3000" dirty="0" smtClean="0">
                <a:effectLst>
                  <a:outerShdw blurRad="38100" dist="38100" dir="2700000" algn="tl">
                    <a:srgbClr val="000000">
                      <a:alpha val="43137"/>
                    </a:srgbClr>
                  </a:outerShdw>
                </a:effectLst>
              </a:rPr>
              <a:t>Communication Tools</a:t>
            </a:r>
            <a:endParaRPr lang="en-US" sz="3000"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2209800" y="1112840"/>
            <a:ext cx="6324600" cy="4114800"/>
          </a:xfrm>
          <a:prstGeom prst="rect">
            <a:avLst/>
          </a:prstGeom>
        </p:spPr>
        <p:txBody>
          <a:bodyPr>
            <a:normAutofit/>
          </a:bodyPr>
          <a:lstStyle/>
          <a:p>
            <a:pPr>
              <a:buNone/>
            </a:pPr>
            <a:r>
              <a:rPr lang="en-US" sz="2400" b="1" dirty="0" smtClean="0"/>
              <a:t>All staff should be able to:</a:t>
            </a:r>
            <a:r>
              <a:rPr lang="en-US" sz="2200" dirty="0" smtClean="0"/>
              <a:t/>
            </a:r>
            <a:br>
              <a:rPr lang="en-US" sz="2200" dirty="0" smtClean="0"/>
            </a:br>
            <a:endParaRPr lang="en-US" sz="2200" dirty="0" smtClean="0"/>
          </a:p>
          <a:p>
            <a:pPr marL="342900" indent="-342900">
              <a:buFont typeface="Arial" panose="020B0604020202020204" pitchFamily="34" charset="0"/>
              <a:buChar char="•"/>
            </a:pPr>
            <a:r>
              <a:rPr lang="en-US" sz="2400" dirty="0" smtClean="0"/>
              <a:t>Clearly communicate boundaries</a:t>
            </a:r>
          </a:p>
          <a:p>
            <a:pPr marL="342900" indent="-342900">
              <a:buFont typeface="Arial" panose="020B0604020202020204" pitchFamily="34" charset="0"/>
              <a:buChar char="•"/>
            </a:pPr>
            <a:r>
              <a:rPr lang="en-US" sz="2400" dirty="0" smtClean="0"/>
              <a:t>Seek help and advice if having problems</a:t>
            </a:r>
          </a:p>
          <a:p>
            <a:pPr marL="342900" indent="-342900">
              <a:buFont typeface="Arial" panose="020B0604020202020204" pitchFamily="34" charset="0"/>
              <a:buChar char="•"/>
            </a:pPr>
            <a:r>
              <a:rPr lang="en-US" sz="2400" dirty="0" smtClean="0"/>
              <a:t>Confront co-workers if they observe problem behaviors</a:t>
            </a:r>
          </a:p>
          <a:p>
            <a:pPr marL="342900" indent="-342900">
              <a:buFont typeface="Arial" panose="020B0604020202020204" pitchFamily="34" charset="0"/>
              <a:buChar char="•"/>
            </a:pPr>
            <a:r>
              <a:rPr lang="en-US" sz="2400" dirty="0" smtClean="0"/>
              <a:t>Model positive interactions</a:t>
            </a:r>
          </a:p>
          <a:p>
            <a:pPr>
              <a:buNone/>
            </a:pPr>
            <a:endParaRPr lang="en-US" dirty="0"/>
          </a:p>
        </p:txBody>
      </p:sp>
      <p:pic>
        <p:nvPicPr>
          <p:cNvPr id="3" name="Picture 2"/>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943600" y="4118429"/>
            <a:ext cx="2755900" cy="2755900"/>
          </a:xfrm>
          <a:prstGeom prst="rect">
            <a:avLst/>
          </a:prstGeom>
        </p:spPr>
      </p:pic>
    </p:spTree>
    <p:extLst>
      <p:ext uri="{BB962C8B-B14F-4D97-AF65-F5344CB8AC3E}">
        <p14:creationId xmlns:p14="http://schemas.microsoft.com/office/powerpoint/2010/main" val="1503672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effectLst>
                  <a:outerShdw blurRad="38100" dist="38100" dir="2700000" algn="tl">
                    <a:srgbClr val="000000">
                      <a:alpha val="43137"/>
                    </a:srgbClr>
                  </a:outerShdw>
                </a:effectLst>
              </a:rPr>
              <a:t>Response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51401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Response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rmAutofit/>
          </a:bodyPr>
          <a:lstStyle/>
          <a:p>
            <a:r>
              <a:rPr lang="en-US" sz="2600" dirty="0"/>
              <a:t>Appropriate and consistent response to incidents of sexual abuse is important and will assist in maintaining credibility in reporting mechanisms.  </a:t>
            </a:r>
            <a:endParaRPr lang="en-US" sz="2600" dirty="0" smtClean="0"/>
          </a:p>
          <a:p>
            <a:endParaRPr lang="en-US" sz="2600" dirty="0" smtClean="0"/>
          </a:p>
          <a:p>
            <a:r>
              <a:rPr lang="en-US" sz="2600" dirty="0" smtClean="0"/>
              <a:t>When </a:t>
            </a:r>
            <a:r>
              <a:rPr lang="en-US" sz="2600" dirty="0"/>
              <a:t>the </a:t>
            </a:r>
            <a:r>
              <a:rPr lang="en-US" sz="2600" dirty="0" smtClean="0"/>
              <a:t>resident </a:t>
            </a:r>
            <a:r>
              <a:rPr lang="en-US" sz="2600" dirty="0"/>
              <a:t>population can see that reports and </a:t>
            </a:r>
            <a:r>
              <a:rPr lang="en-US" sz="2600" dirty="0" smtClean="0"/>
              <a:t>responses </a:t>
            </a:r>
            <a:r>
              <a:rPr lang="en-US" sz="2600" dirty="0"/>
              <a:t>to incidents </a:t>
            </a:r>
            <a:r>
              <a:rPr lang="en-US" sz="2600" dirty="0" smtClean="0"/>
              <a:t>are </a:t>
            </a:r>
            <a:r>
              <a:rPr lang="en-US" sz="2600" dirty="0"/>
              <a:t>taken seriously they are more inclined to utilize the system appropriately. </a:t>
            </a:r>
          </a:p>
          <a:p>
            <a:endParaRPr lang="en-US" sz="2600" dirty="0"/>
          </a:p>
        </p:txBody>
      </p:sp>
    </p:spTree>
    <p:extLst>
      <p:ext uri="{BB962C8B-B14F-4D97-AF65-F5344CB8AC3E}">
        <p14:creationId xmlns:p14="http://schemas.microsoft.com/office/powerpoint/2010/main" val="38730307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Response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2057399"/>
            <a:ext cx="6324600" cy="2743201"/>
          </a:xfrm>
          <a:prstGeom prst="rect">
            <a:avLst/>
          </a:prstGeom>
        </p:spPr>
        <p:txBody>
          <a:bodyPr>
            <a:normAutofit/>
          </a:bodyPr>
          <a:lstStyle/>
          <a:p>
            <a:r>
              <a:rPr lang="en-US" sz="3600" dirty="0" smtClean="0"/>
              <a:t>PREA Standard </a:t>
            </a:r>
            <a:r>
              <a:rPr lang="en-US" sz="3600" dirty="0" smtClean="0">
                <a:hlinkClick r:id="rId2" action="ppaction://hlinksldjump"/>
              </a:rPr>
              <a:t>115.365</a:t>
            </a:r>
            <a:r>
              <a:rPr lang="en-US" sz="3600" dirty="0" smtClean="0"/>
              <a:t> requires that the facility have a plan to coordinate response in the event of a sexual assault.</a:t>
            </a:r>
          </a:p>
          <a:p>
            <a:endParaRPr lang="en-US" dirty="0"/>
          </a:p>
        </p:txBody>
      </p:sp>
    </p:spTree>
    <p:extLst>
      <p:ext uri="{BB962C8B-B14F-4D97-AF65-F5344CB8AC3E}">
        <p14:creationId xmlns:p14="http://schemas.microsoft.com/office/powerpoint/2010/main" val="22396827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Response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rmAutofit fontScale="92500" lnSpcReduction="10000"/>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600" dirty="0"/>
              <a:t>Be knowledgeable about first responder duties</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Know the role of the agency investigator</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Familiarize yourself with the role of medical and mental health staff</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Know what is expected of supervisors and agency leadership </a:t>
            </a:r>
          </a:p>
        </p:txBody>
      </p:sp>
    </p:spTree>
    <p:extLst>
      <p:ext uri="{BB962C8B-B14F-4D97-AF65-F5344CB8AC3E}">
        <p14:creationId xmlns:p14="http://schemas.microsoft.com/office/powerpoint/2010/main" val="8854821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First Responder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rmAutofit/>
          </a:bodyPr>
          <a:lstStyle/>
          <a:p>
            <a:endParaRPr lang="en-US" dirty="0"/>
          </a:p>
          <a:p>
            <a:r>
              <a:rPr lang="en-US" sz="2600" dirty="0"/>
              <a:t>As defined by the </a:t>
            </a:r>
            <a:r>
              <a:rPr lang="en-US" sz="2600" dirty="0" smtClean="0"/>
              <a:t>PREA Standards, </a:t>
            </a:r>
            <a:r>
              <a:rPr lang="en-US" sz="2600" dirty="0"/>
              <a:t>a first responder is the first security staff person to respond to a report of sexual </a:t>
            </a:r>
            <a:r>
              <a:rPr lang="en-US" sz="2600" dirty="0" smtClean="0"/>
              <a:t>abuse</a:t>
            </a:r>
            <a:endParaRPr lang="en-US" sz="2600" dirty="0"/>
          </a:p>
          <a:p>
            <a:endParaRPr lang="en-US" sz="2600" dirty="0"/>
          </a:p>
          <a:p>
            <a:r>
              <a:rPr lang="en-US" sz="2600" dirty="0"/>
              <a:t>In the event that a non-security staff member </a:t>
            </a:r>
            <a:r>
              <a:rPr lang="en-US" sz="2600" dirty="0" smtClean="0"/>
              <a:t>is </a:t>
            </a:r>
            <a:r>
              <a:rPr lang="en-US" sz="2600" dirty="0"/>
              <a:t>the first to </a:t>
            </a:r>
            <a:r>
              <a:rPr lang="en-US" sz="2600" dirty="0" smtClean="0"/>
              <a:t>respond, </a:t>
            </a:r>
            <a:r>
              <a:rPr lang="en-US" sz="2600" dirty="0"/>
              <a:t>that person should instruct the victim not to anything that could potentially destroy evidence of the abuse</a:t>
            </a:r>
          </a:p>
        </p:txBody>
      </p:sp>
    </p:spTree>
    <p:extLst>
      <p:ext uri="{BB962C8B-B14F-4D97-AF65-F5344CB8AC3E}">
        <p14:creationId xmlns:p14="http://schemas.microsoft.com/office/powerpoint/2010/main" val="5844472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7315200" cy="715962"/>
          </a:xfrm>
        </p:spPr>
        <p:txBody>
          <a:bodyPr>
            <a:noAutofit/>
          </a:bodyPr>
          <a:lstStyle/>
          <a:p>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a:effectLst>
                  <a:outerShdw blurRad="38100" dist="38100" dir="2700000" algn="tl">
                    <a:srgbClr val="000000">
                      <a:alpha val="43137"/>
                    </a:srgbClr>
                  </a:outerShdw>
                </a:effectLst>
              </a:rPr>
              <a:t>First Responder </a:t>
            </a:r>
            <a:r>
              <a:rPr lang="en-US" sz="3200" dirty="0" smtClean="0">
                <a:effectLst>
                  <a:outerShdw blurRad="38100" dist="38100" dir="2700000" algn="tl">
                    <a:srgbClr val="000000">
                      <a:alpha val="43137"/>
                    </a:srgbClr>
                  </a:outerShdw>
                </a:effectLst>
              </a:rPr>
              <a:t>Duties </a:t>
            </a:r>
            <a:r>
              <a:rPr lang="en-US" sz="3200" dirty="0" smtClean="0"/>
              <a:t/>
            </a:r>
            <a:br>
              <a:rPr lang="en-US" sz="3200" dirty="0" smtClean="0"/>
            </a:br>
            <a:r>
              <a:rPr lang="en-US" sz="3200" dirty="0" smtClean="0">
                <a:latin typeface="+mn-lt"/>
              </a:rPr>
              <a:t>PREA Standard </a:t>
            </a:r>
            <a:r>
              <a:rPr lang="en-US" sz="3200" dirty="0" smtClean="0">
                <a:latin typeface="+mn-lt"/>
                <a:hlinkClick r:id="rId3" action="ppaction://hlinksldjump"/>
              </a:rPr>
              <a:t>115.364</a:t>
            </a:r>
            <a:endParaRPr lang="en-US" sz="3200" dirty="0">
              <a:latin typeface="+mn-lt"/>
            </a:endParaRPr>
          </a:p>
        </p:txBody>
      </p:sp>
      <p:sp>
        <p:nvSpPr>
          <p:cNvPr id="3" name="Content Placeholder 2"/>
          <p:cNvSpPr>
            <a:spLocks noGrp="1"/>
          </p:cNvSpPr>
          <p:nvPr>
            <p:ph idx="1"/>
          </p:nvPr>
        </p:nvSpPr>
        <p:spPr>
          <a:xfrm>
            <a:off x="2133600" y="1447800"/>
            <a:ext cx="6324600" cy="4572000"/>
          </a:xfrm>
          <a:prstGeom prst="rect">
            <a:avLst/>
          </a:prstGeom>
        </p:spPr>
        <p:txBody>
          <a:bodyPr>
            <a:normAutofit lnSpcReduction="10000"/>
          </a:bodyPr>
          <a:lstStyle/>
          <a:p>
            <a:r>
              <a:rPr lang="en-US" sz="2600" b="1" dirty="0"/>
              <a:t>The first staff member to respond to a sexual abuse report within a time period that allows for the collection of physical evidence is required to:</a:t>
            </a:r>
          </a:p>
          <a:p>
            <a:pPr marL="342900" indent="-342900">
              <a:buFont typeface="Arial"/>
              <a:buChar char="•"/>
            </a:pPr>
            <a:endParaRPr lang="en-US" sz="2600" dirty="0"/>
          </a:p>
          <a:p>
            <a:pPr marL="342900" lvl="1" indent="-342900">
              <a:buFont typeface="Arial" panose="020B0604020202020204" pitchFamily="34" charset="0"/>
              <a:buChar char="•"/>
            </a:pPr>
            <a:r>
              <a:rPr lang="en-US" sz="2600" dirty="0"/>
              <a:t>Separate the alleged victim and abuser</a:t>
            </a:r>
          </a:p>
          <a:p>
            <a:pPr marL="342900" lvl="1" indent="-342900">
              <a:buFont typeface="Arial" panose="020B0604020202020204" pitchFamily="34" charset="0"/>
              <a:buChar char="•"/>
            </a:pPr>
            <a:r>
              <a:rPr lang="en-US" sz="2600" dirty="0" smtClean="0"/>
              <a:t>Preserve and protect any </a:t>
            </a:r>
            <a:r>
              <a:rPr lang="en-US" sz="2600" dirty="0"/>
              <a:t>crime scene(s)</a:t>
            </a:r>
          </a:p>
          <a:p>
            <a:pPr marL="342900" lvl="1" indent="-342900">
              <a:buFont typeface="Arial" panose="020B0604020202020204" pitchFamily="34" charset="0"/>
              <a:buChar char="•"/>
            </a:pPr>
            <a:r>
              <a:rPr lang="en-US" sz="2600" u="sng" dirty="0" smtClean="0"/>
              <a:t>Request</a:t>
            </a:r>
            <a:r>
              <a:rPr lang="en-US" sz="2600" dirty="0" smtClean="0"/>
              <a:t> that the </a:t>
            </a:r>
            <a:r>
              <a:rPr lang="en-US" sz="2600" dirty="0"/>
              <a:t>victim not </a:t>
            </a:r>
            <a:r>
              <a:rPr lang="en-US" sz="2600" dirty="0" smtClean="0"/>
              <a:t>take </a:t>
            </a:r>
            <a:r>
              <a:rPr lang="en-US" sz="2600" dirty="0"/>
              <a:t>any actions that could destroy physical </a:t>
            </a:r>
            <a:r>
              <a:rPr lang="en-US" sz="2600" dirty="0" smtClean="0"/>
              <a:t>evidence</a:t>
            </a:r>
          </a:p>
          <a:p>
            <a:pPr marL="342900" lvl="1" indent="-342900">
              <a:buFont typeface="Arial" panose="020B0604020202020204" pitchFamily="34" charset="0"/>
              <a:buChar char="•"/>
            </a:pPr>
            <a:r>
              <a:rPr lang="en-US" sz="2600" dirty="0" smtClean="0"/>
              <a:t>Ensure no evidence is destroyed</a:t>
            </a:r>
            <a:endParaRPr lang="en-US" sz="26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773461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04800"/>
            <a:ext cx="8458200" cy="677151"/>
          </a:xfrm>
        </p:spPr>
        <p:txBody>
          <a:bodyPr>
            <a:normAutofit fontScale="90000"/>
          </a:bodyPr>
          <a:lstStyle/>
          <a:p>
            <a:r>
              <a:rPr lang="en-US" dirty="0" smtClean="0">
                <a:effectLst>
                  <a:outerShdw blurRad="38100" dist="38100" dir="2700000" algn="tl">
                    <a:srgbClr val="000000">
                      <a:alpha val="43137"/>
                    </a:srgbClr>
                  </a:outerShdw>
                </a:effectLst>
              </a:rPr>
              <a:t>Zero Tolerance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03030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First Responders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33600" y="1557754"/>
            <a:ext cx="6477000" cy="4995446"/>
          </a:xfrm>
          <a:prstGeom prst="rect">
            <a:avLst/>
          </a:prstGeom>
        </p:spPr>
        <p:txBody>
          <a:bodyPr>
            <a:normAutofit fontScale="92500" lnSpcReduction="10000"/>
          </a:bodyPr>
          <a:lstStyle/>
          <a:p>
            <a:r>
              <a:rPr lang="en-US" sz="2600" dirty="0"/>
              <a:t>First </a:t>
            </a:r>
            <a:r>
              <a:rPr lang="en-US" sz="2600" dirty="0" smtClean="0"/>
              <a:t>responders to immediate abuse should </a:t>
            </a:r>
            <a:r>
              <a:rPr lang="en-US" sz="2600" dirty="0"/>
              <a:t>consider the following </a:t>
            </a:r>
            <a:r>
              <a:rPr lang="en-US" sz="2600" dirty="0" smtClean="0"/>
              <a:t>steps </a:t>
            </a:r>
            <a:r>
              <a:rPr lang="en-US" sz="2600" dirty="0"/>
              <a:t>when responding to incidents of sexual abuse:</a:t>
            </a:r>
          </a:p>
          <a:p>
            <a:endParaRPr lang="en-US" sz="2600" dirty="0"/>
          </a:p>
          <a:p>
            <a:pPr marL="514350" indent="-514350">
              <a:buFont typeface="+mj-lt"/>
              <a:buAutoNum type="arabicPeriod"/>
            </a:pPr>
            <a:r>
              <a:rPr lang="en-US" sz="2600" dirty="0" smtClean="0"/>
              <a:t>Ensure the safety of the victim.</a:t>
            </a:r>
          </a:p>
          <a:p>
            <a:pPr marL="514350" indent="-514350">
              <a:buFont typeface="+mj-lt"/>
              <a:buAutoNum type="arabicPeriod"/>
            </a:pPr>
            <a:r>
              <a:rPr lang="en-US" sz="2600" dirty="0" smtClean="0"/>
              <a:t>Request the victim not shower, change clothes or use the bathroom.</a:t>
            </a:r>
          </a:p>
          <a:p>
            <a:pPr marL="514350" indent="-514350">
              <a:buFont typeface="+mj-lt"/>
              <a:buAutoNum type="arabicPeriod"/>
            </a:pPr>
            <a:r>
              <a:rPr lang="en-US" sz="2600" dirty="0" smtClean="0"/>
              <a:t>Move the alleged offender to a secure location.</a:t>
            </a:r>
          </a:p>
          <a:p>
            <a:pPr marL="514350" indent="-514350">
              <a:buFont typeface="+mj-lt"/>
              <a:buAutoNum type="arabicPeriod"/>
            </a:pPr>
            <a:r>
              <a:rPr lang="en-US" sz="2600" dirty="0" smtClean="0"/>
              <a:t>Ensure the alleged offender is not able to destroy physical evidence.</a:t>
            </a:r>
            <a:endParaRPr lang="en-US" sz="2600" dirty="0"/>
          </a:p>
          <a:p>
            <a:pPr marL="514350" indent="-514350">
              <a:buFont typeface="+mj-lt"/>
              <a:buAutoNum type="arabicPeriod"/>
            </a:pPr>
            <a:r>
              <a:rPr lang="en-US" sz="2600" dirty="0" smtClean="0"/>
              <a:t>Secure </a:t>
            </a:r>
            <a:r>
              <a:rPr lang="en-US" sz="2600" dirty="0"/>
              <a:t>the </a:t>
            </a:r>
            <a:r>
              <a:rPr lang="en-US" sz="2600" dirty="0" smtClean="0"/>
              <a:t>area to make sure it is inaccessible to unauthorized personnel.</a:t>
            </a:r>
          </a:p>
          <a:p>
            <a:endParaRPr lang="en-US" sz="2600" dirty="0"/>
          </a:p>
        </p:txBody>
      </p:sp>
      <p:sp>
        <p:nvSpPr>
          <p:cNvPr id="4" name="TextBox 3"/>
          <p:cNvSpPr txBox="1"/>
          <p:nvPr/>
        </p:nvSpPr>
        <p:spPr>
          <a:xfrm>
            <a:off x="1826289" y="782915"/>
            <a:ext cx="7089111" cy="707886"/>
          </a:xfrm>
          <a:prstGeom prst="rect">
            <a:avLst/>
          </a:prstGeom>
          <a:noFill/>
        </p:spPr>
        <p:txBody>
          <a:bodyPr wrap="square" rtlCol="0">
            <a:spAutoFit/>
          </a:bodyPr>
          <a:lstStyle/>
          <a:p>
            <a:r>
              <a:rPr lang="en-US" sz="2000" dirty="0" smtClean="0">
                <a:solidFill>
                  <a:schemeClr val="bg1"/>
                </a:solidFill>
              </a:rPr>
              <a:t>To </a:t>
            </a:r>
            <a:r>
              <a:rPr lang="en-US" sz="2000" b="1" dirty="0">
                <a:solidFill>
                  <a:schemeClr val="bg1"/>
                </a:solidFill>
              </a:rPr>
              <a:t> </a:t>
            </a:r>
            <a:r>
              <a:rPr lang="en-US" sz="2000" b="1" u="sng" dirty="0" smtClean="0">
                <a:solidFill>
                  <a:schemeClr val="bg1"/>
                </a:solidFill>
              </a:rPr>
              <a:t>Sexual Abuse in progress</a:t>
            </a:r>
            <a:r>
              <a:rPr lang="en-US" sz="2000" b="1" dirty="0" smtClean="0">
                <a:solidFill>
                  <a:schemeClr val="bg1"/>
                </a:solidFill>
              </a:rPr>
              <a:t> </a:t>
            </a:r>
            <a:r>
              <a:rPr lang="en-US" sz="2000" dirty="0" smtClean="0">
                <a:solidFill>
                  <a:schemeClr val="bg1"/>
                </a:solidFill>
              </a:rPr>
              <a:t>or</a:t>
            </a:r>
            <a:r>
              <a:rPr lang="en-US" sz="2000" b="1" dirty="0" smtClean="0">
                <a:solidFill>
                  <a:schemeClr val="bg1"/>
                </a:solidFill>
              </a:rPr>
              <a:t> </a:t>
            </a:r>
            <a:r>
              <a:rPr lang="en-US" sz="2000" b="1" u="sng" dirty="0" smtClean="0">
                <a:solidFill>
                  <a:schemeClr val="bg1"/>
                </a:solidFill>
              </a:rPr>
              <a:t>immediate (within 120 hours) past abuse</a:t>
            </a:r>
            <a:endParaRPr lang="en-US" sz="2000" u="sng" dirty="0">
              <a:solidFill>
                <a:schemeClr val="bg1"/>
              </a:solidFill>
            </a:endParaRPr>
          </a:p>
        </p:txBody>
      </p:sp>
    </p:spTree>
    <p:extLst>
      <p:ext uri="{BB962C8B-B14F-4D97-AF65-F5344CB8AC3E}">
        <p14:creationId xmlns:p14="http://schemas.microsoft.com/office/powerpoint/2010/main" val="21426213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First Responder Considerations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1600200"/>
            <a:ext cx="6324600" cy="4571999"/>
          </a:xfrm>
          <a:prstGeom prst="rect">
            <a:avLst/>
          </a:prstGeom>
        </p:spPr>
        <p:txBody>
          <a:bodyPr>
            <a:noAutofit/>
          </a:bodyPr>
          <a:lstStyle/>
          <a:p>
            <a:pPr marL="514350" indent="-514350">
              <a:buFont typeface="+mj-lt"/>
              <a:buAutoNum type="arabicPeriod" startAt="6"/>
            </a:pPr>
            <a:r>
              <a:rPr lang="en-US" sz="2600" dirty="0"/>
              <a:t>Ensure that evidence is </a:t>
            </a:r>
            <a:r>
              <a:rPr lang="en-US" sz="2600" dirty="0" smtClean="0"/>
              <a:t>secured until an investigator arrives.</a:t>
            </a:r>
          </a:p>
          <a:p>
            <a:pPr marL="514350" indent="-514350">
              <a:buFont typeface="+mj-lt"/>
              <a:buAutoNum type="arabicPeriod" startAt="6"/>
            </a:pPr>
            <a:r>
              <a:rPr lang="en-US" sz="2600" dirty="0" smtClean="0"/>
              <a:t>Notify </a:t>
            </a:r>
            <a:r>
              <a:rPr lang="en-US" sz="2600" dirty="0"/>
              <a:t>appropriate supervisory staff.</a:t>
            </a:r>
          </a:p>
          <a:p>
            <a:pPr marL="514350" indent="-514350">
              <a:buFont typeface="+mj-lt"/>
              <a:buAutoNum type="arabicPeriod" startAt="6"/>
            </a:pPr>
            <a:r>
              <a:rPr lang="en-US" sz="2600" dirty="0" smtClean="0"/>
              <a:t>Notify appropriate victim services staff.</a:t>
            </a:r>
          </a:p>
          <a:p>
            <a:pPr marL="514350" indent="-514350">
              <a:buFont typeface="+mj-lt"/>
              <a:buAutoNum type="arabicPeriod" startAt="6"/>
            </a:pPr>
            <a:r>
              <a:rPr lang="en-US" sz="2600" dirty="0" smtClean="0"/>
              <a:t>Document the incident and your actions.</a:t>
            </a:r>
          </a:p>
          <a:p>
            <a:pPr marL="514350" indent="-514350">
              <a:buFont typeface="+mj-lt"/>
              <a:buAutoNum type="arabicPeriod" startAt="6"/>
            </a:pPr>
            <a:r>
              <a:rPr lang="en-US" sz="2600" dirty="0" smtClean="0"/>
              <a:t>Prepare to transport the victim to a local hospital or medical center.</a:t>
            </a:r>
            <a:endParaRPr lang="en-US" sz="2600" dirty="0"/>
          </a:p>
        </p:txBody>
      </p:sp>
      <p:sp>
        <p:nvSpPr>
          <p:cNvPr id="4" name="TextBox 3"/>
          <p:cNvSpPr txBox="1"/>
          <p:nvPr/>
        </p:nvSpPr>
        <p:spPr>
          <a:xfrm>
            <a:off x="1826289" y="782915"/>
            <a:ext cx="7089111" cy="707886"/>
          </a:xfrm>
          <a:prstGeom prst="rect">
            <a:avLst/>
          </a:prstGeom>
          <a:noFill/>
        </p:spPr>
        <p:txBody>
          <a:bodyPr wrap="square" rtlCol="0">
            <a:spAutoFit/>
          </a:bodyPr>
          <a:lstStyle/>
          <a:p>
            <a:r>
              <a:rPr lang="en-US" sz="2000" dirty="0" smtClean="0">
                <a:solidFill>
                  <a:schemeClr val="bg1"/>
                </a:solidFill>
              </a:rPr>
              <a:t>To </a:t>
            </a:r>
            <a:r>
              <a:rPr lang="en-US" sz="2000" b="1" dirty="0">
                <a:solidFill>
                  <a:schemeClr val="bg1"/>
                </a:solidFill>
              </a:rPr>
              <a:t> </a:t>
            </a:r>
            <a:r>
              <a:rPr lang="en-US" sz="2000" b="1" u="sng" dirty="0" smtClean="0">
                <a:solidFill>
                  <a:schemeClr val="bg1"/>
                </a:solidFill>
              </a:rPr>
              <a:t>Sexual Abuse in progress</a:t>
            </a:r>
            <a:r>
              <a:rPr lang="en-US" sz="2000" b="1" dirty="0" smtClean="0">
                <a:solidFill>
                  <a:schemeClr val="bg1"/>
                </a:solidFill>
              </a:rPr>
              <a:t> </a:t>
            </a:r>
            <a:r>
              <a:rPr lang="en-US" sz="2000" dirty="0" smtClean="0">
                <a:solidFill>
                  <a:schemeClr val="bg1"/>
                </a:solidFill>
              </a:rPr>
              <a:t>or</a:t>
            </a:r>
            <a:r>
              <a:rPr lang="en-US" sz="2000" b="1" dirty="0" smtClean="0">
                <a:solidFill>
                  <a:schemeClr val="bg1"/>
                </a:solidFill>
              </a:rPr>
              <a:t> </a:t>
            </a:r>
            <a:r>
              <a:rPr lang="en-US" sz="2000" b="1" u="sng" dirty="0" smtClean="0">
                <a:solidFill>
                  <a:schemeClr val="bg1"/>
                </a:solidFill>
              </a:rPr>
              <a:t>immediate (within 120 hours) past abuse</a:t>
            </a:r>
            <a:endParaRPr lang="en-US" sz="2000" u="sng" dirty="0">
              <a:solidFill>
                <a:schemeClr val="bg1"/>
              </a:solidFill>
            </a:endParaRPr>
          </a:p>
        </p:txBody>
      </p:sp>
    </p:spTree>
    <p:extLst>
      <p:ext uri="{BB962C8B-B14F-4D97-AF65-F5344CB8AC3E}">
        <p14:creationId xmlns:p14="http://schemas.microsoft.com/office/powerpoint/2010/main" val="3309338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effectLst>
                  <a:outerShdw blurRad="38100" dist="38100" dir="2700000" algn="tl">
                    <a:srgbClr val="000000">
                      <a:alpha val="43137"/>
                    </a:srgbClr>
                  </a:outerShdw>
                </a:effectLst>
              </a:rPr>
              <a:t>First Responders to Reports of Past Abuse</a:t>
            </a:r>
            <a:endParaRPr lang="en-US" sz="2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lstStyle/>
          <a:p>
            <a:pPr marL="457200" indent="-457200">
              <a:spcBef>
                <a:spcPts val="0"/>
              </a:spcBef>
              <a:buFont typeface="Arial" panose="020B0604020202020204" pitchFamily="34" charset="0"/>
              <a:buChar char="•"/>
            </a:pPr>
            <a:r>
              <a:rPr lang="en-US" sz="2800" dirty="0">
                <a:ea typeface="Verdana" pitchFamily="34" charset="0"/>
                <a:cs typeface="Verdana" pitchFamily="34" charset="0"/>
              </a:rPr>
              <a:t>This is the most common type of first response </a:t>
            </a:r>
          </a:p>
          <a:p>
            <a:pPr marL="457200" indent="-457200">
              <a:spcBef>
                <a:spcPts val="0"/>
              </a:spcBef>
              <a:buFont typeface="Arial" panose="020B0604020202020204" pitchFamily="34" charset="0"/>
              <a:buChar char="•"/>
            </a:pPr>
            <a:endParaRPr lang="en-US" sz="2800" dirty="0">
              <a:ea typeface="Verdana" pitchFamily="34" charset="0"/>
              <a:cs typeface="Verdana" pitchFamily="34" charset="0"/>
            </a:endParaRPr>
          </a:p>
          <a:p>
            <a:pPr marL="457200" indent="-457200">
              <a:spcBef>
                <a:spcPts val="0"/>
              </a:spcBef>
              <a:buFont typeface="Arial" panose="020B0604020202020204" pitchFamily="34" charset="0"/>
              <a:buChar char="•"/>
            </a:pPr>
            <a:r>
              <a:rPr lang="en-US" sz="2800" dirty="0">
                <a:ea typeface="Verdana" pitchFamily="34" charset="0"/>
                <a:cs typeface="Verdana" pitchFamily="34" charset="0"/>
              </a:rPr>
              <a:t>Staff members should assume that it WILL happen to them during their career</a:t>
            </a:r>
          </a:p>
          <a:p>
            <a:pPr>
              <a:spcBef>
                <a:spcPts val="0"/>
              </a:spcBef>
            </a:pPr>
            <a:endParaRPr lang="en-US" sz="2800" dirty="0">
              <a:solidFill>
                <a:srgbClr val="5F574F"/>
              </a:solidFill>
              <a:latin typeface="Verdana" pitchFamily="34" charset="0"/>
              <a:ea typeface="Verdana" pitchFamily="34" charset="0"/>
              <a:cs typeface="Verdana" pitchFamily="34" charset="0"/>
            </a:endParaRPr>
          </a:p>
          <a:p>
            <a:endParaRPr lang="en-US" dirty="0"/>
          </a:p>
          <a:p>
            <a:endParaRPr lang="en-US" dirty="0"/>
          </a:p>
        </p:txBody>
      </p:sp>
    </p:spTree>
    <p:extLst>
      <p:ext uri="{BB962C8B-B14F-4D97-AF65-F5344CB8AC3E}">
        <p14:creationId xmlns:p14="http://schemas.microsoft.com/office/powerpoint/2010/main" val="5928327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7315200" cy="715962"/>
          </a:xfrm>
        </p:spPr>
        <p:txBody>
          <a:bodyPr>
            <a:noAutofit/>
          </a:bodyPr>
          <a:lstStyle/>
          <a:p>
            <a:r>
              <a:rPr lang="en-US" sz="2800" dirty="0" smtClean="0">
                <a:effectLst>
                  <a:outerShdw blurRad="38100" dist="38100" dir="2700000" algn="tl">
                    <a:srgbClr val="000000">
                      <a:alpha val="43137"/>
                    </a:srgbClr>
                  </a:outerShdw>
                </a:effectLst>
              </a:rPr>
              <a:t>Primary Objectives </a:t>
            </a:r>
            <a:r>
              <a:rPr lang="en-US" sz="2400" dirty="0" smtClean="0"/>
              <a:t/>
            </a:r>
            <a:br>
              <a:rPr lang="en-US" sz="2400" dirty="0" smtClean="0"/>
            </a:br>
            <a:r>
              <a:rPr lang="en-US" sz="2400" dirty="0" smtClean="0"/>
              <a:t>First Responders to Reports of Past Abuse</a:t>
            </a:r>
            <a:endParaRPr lang="en-US" sz="2400" dirty="0"/>
          </a:p>
        </p:txBody>
      </p:sp>
      <p:sp>
        <p:nvSpPr>
          <p:cNvPr id="3" name="Content Placeholder 2"/>
          <p:cNvSpPr>
            <a:spLocks noGrp="1"/>
          </p:cNvSpPr>
          <p:nvPr>
            <p:ph idx="1"/>
          </p:nvPr>
        </p:nvSpPr>
        <p:spPr>
          <a:xfrm>
            <a:off x="2057400" y="1524000"/>
            <a:ext cx="6477000" cy="5486399"/>
          </a:xfrm>
          <a:prstGeom prst="rect">
            <a:avLst/>
          </a:prstGeom>
        </p:spPr>
        <p:txBody>
          <a:bodyPr>
            <a:normAutofit fontScale="77500" lnSpcReduction="20000"/>
          </a:bodyPr>
          <a:lstStyle/>
          <a:p>
            <a:pPr lvl="0"/>
            <a:r>
              <a:rPr lang="en-US" sz="2900" b="1" dirty="0"/>
              <a:t>REMEMBER:</a:t>
            </a:r>
            <a:r>
              <a:rPr lang="en-US" sz="2900" dirty="0"/>
              <a:t> Not everyone responds to a sexual assault the way you  think they should– </a:t>
            </a:r>
          </a:p>
          <a:p>
            <a:pPr marL="548640" lvl="1"/>
            <a:r>
              <a:rPr lang="en-US" sz="2900" dirty="0" smtClean="0"/>
              <a:t>people </a:t>
            </a:r>
            <a:r>
              <a:rPr lang="en-US" sz="2900" dirty="0"/>
              <a:t>can be irrational or calm depending on the  situation and/or </a:t>
            </a:r>
            <a:r>
              <a:rPr lang="en-US" sz="2900" dirty="0" smtClean="0"/>
              <a:t>history of  </a:t>
            </a:r>
            <a:r>
              <a:rPr lang="en-US" sz="2900" dirty="0"/>
              <a:t>past sexual abuse</a:t>
            </a:r>
            <a:endParaRPr lang="en-US" sz="2900" b="1" dirty="0"/>
          </a:p>
          <a:p>
            <a:r>
              <a:rPr lang="en-US" sz="2900" b="1" dirty="0"/>
              <a:t>Therefore….</a:t>
            </a:r>
          </a:p>
          <a:p>
            <a:pPr marL="342900" indent="-342900">
              <a:buFont typeface="Arial" pitchFamily="34" charset="0"/>
              <a:buChar char="•"/>
            </a:pPr>
            <a:endParaRPr lang="en-US" sz="2900" b="1" dirty="0"/>
          </a:p>
          <a:p>
            <a:pPr marL="342900" indent="-342900">
              <a:buFont typeface="Arial" pitchFamily="34" charset="0"/>
              <a:buChar char="•"/>
            </a:pPr>
            <a:r>
              <a:rPr lang="en-US" sz="2900" b="1" dirty="0"/>
              <a:t>Listen</a:t>
            </a:r>
            <a:r>
              <a:rPr lang="en-US" sz="2900" dirty="0"/>
              <a:t> to the resident </a:t>
            </a:r>
            <a:r>
              <a:rPr lang="en-US" sz="2900" dirty="0" smtClean="0"/>
              <a:t>in </a:t>
            </a:r>
            <a:r>
              <a:rPr lang="en-US" sz="2900" dirty="0"/>
              <a:t>a </a:t>
            </a:r>
            <a:r>
              <a:rPr lang="en-US" sz="2900" u="sng" dirty="0"/>
              <a:t>non-judgmental manner </a:t>
            </a:r>
          </a:p>
          <a:p>
            <a:pPr lvl="0"/>
            <a:endParaRPr lang="en-US" sz="2900" dirty="0"/>
          </a:p>
          <a:p>
            <a:pPr marL="342900" indent="-342900">
              <a:buFont typeface="Arial" pitchFamily="34" charset="0"/>
              <a:buChar char="•"/>
            </a:pPr>
            <a:r>
              <a:rPr lang="en-US" sz="2900" b="1" dirty="0"/>
              <a:t>Be aware </a:t>
            </a:r>
            <a:r>
              <a:rPr lang="en-US" sz="2900" dirty="0"/>
              <a:t>of both your verbal and non-verbal response</a:t>
            </a:r>
            <a:br>
              <a:rPr lang="en-US" sz="2900" dirty="0"/>
            </a:br>
            <a:endParaRPr lang="en-US" sz="2900" dirty="0"/>
          </a:p>
          <a:p>
            <a:pPr marL="342900" indent="-342900">
              <a:buFont typeface="Arial" pitchFamily="34" charset="0"/>
              <a:buChar char="•"/>
            </a:pPr>
            <a:r>
              <a:rPr lang="en-US" sz="2900" dirty="0"/>
              <a:t>Clearly </a:t>
            </a:r>
            <a:r>
              <a:rPr lang="en-US" sz="2900" b="1" dirty="0"/>
              <a:t>document</a:t>
            </a:r>
            <a:r>
              <a:rPr lang="en-US" sz="2900" dirty="0"/>
              <a:t> (e.g., who, what, when, where, time, date, address/location, contact information and parties involved)</a:t>
            </a:r>
          </a:p>
          <a:p>
            <a:endParaRPr lang="en-US" dirty="0"/>
          </a:p>
        </p:txBody>
      </p:sp>
    </p:spTree>
    <p:extLst>
      <p:ext uri="{BB962C8B-B14F-4D97-AF65-F5344CB8AC3E}">
        <p14:creationId xmlns:p14="http://schemas.microsoft.com/office/powerpoint/2010/main" val="2083365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7315200" cy="715962"/>
          </a:xfrm>
        </p:spPr>
        <p:txBody>
          <a:bodyPr>
            <a:noAutofit/>
          </a:bodyPr>
          <a:lstStyle/>
          <a:p>
            <a:r>
              <a:rPr lang="en-US" sz="3200" dirty="0" smtClean="0">
                <a:effectLst>
                  <a:outerShdw blurRad="38100" dist="38100" dir="2700000" algn="tl">
                    <a:srgbClr val="000000">
                      <a:alpha val="43137"/>
                    </a:srgbClr>
                  </a:outerShdw>
                </a:effectLst>
              </a:rPr>
              <a:t>Primary Objectives</a:t>
            </a:r>
            <a:r>
              <a:rPr lang="en-US" sz="2600" dirty="0" smtClean="0"/>
              <a:t/>
            </a:r>
            <a:br>
              <a:rPr lang="en-US" sz="2600" dirty="0" smtClean="0"/>
            </a:br>
            <a:r>
              <a:rPr lang="en-US" sz="2600" dirty="0" smtClean="0"/>
              <a:t>First Responders to Reports of Past Abuse</a:t>
            </a:r>
            <a:endParaRPr lang="en-US" sz="2600" dirty="0"/>
          </a:p>
        </p:txBody>
      </p:sp>
      <p:sp>
        <p:nvSpPr>
          <p:cNvPr id="3" name="Content Placeholder 2"/>
          <p:cNvSpPr>
            <a:spLocks noGrp="1"/>
          </p:cNvSpPr>
          <p:nvPr>
            <p:ph idx="1"/>
          </p:nvPr>
        </p:nvSpPr>
        <p:spPr>
          <a:xfrm>
            <a:off x="2171700" y="1295400"/>
            <a:ext cx="6629400" cy="5562600"/>
          </a:xfrm>
          <a:prstGeom prst="rect">
            <a:avLst/>
          </a:prstGeom>
        </p:spPr>
        <p:txBody>
          <a:bodyPr>
            <a:normAutofit fontScale="77500" lnSpcReduction="20000"/>
          </a:bodyPr>
          <a:lstStyle/>
          <a:p>
            <a:r>
              <a:rPr lang="en-US" sz="3100" b="1" dirty="0">
                <a:solidFill>
                  <a:srgbClr val="000000"/>
                </a:solidFill>
              </a:rPr>
              <a:t>     </a:t>
            </a:r>
            <a:r>
              <a:rPr lang="en-US" sz="3100" b="1" dirty="0"/>
              <a:t>  Follow</a:t>
            </a:r>
            <a:r>
              <a:rPr lang="en-US" sz="3100" dirty="0"/>
              <a:t> your agency policy on: </a:t>
            </a:r>
          </a:p>
          <a:p>
            <a:pPr marL="822960" lvl="1" indent="-457200">
              <a:buFont typeface="Arial" panose="020B0604020202020204" pitchFamily="34" charset="0"/>
              <a:buChar char="•"/>
            </a:pPr>
            <a:r>
              <a:rPr lang="en-US" sz="3100" dirty="0"/>
              <a:t>  reporting up the chain of command</a:t>
            </a:r>
          </a:p>
          <a:p>
            <a:pPr marL="822960" lvl="1" indent="-457200">
              <a:buFont typeface="Arial" panose="020B0604020202020204" pitchFamily="34" charset="0"/>
              <a:buChar char="•"/>
            </a:pPr>
            <a:r>
              <a:rPr lang="en-US" sz="3100" dirty="0"/>
              <a:t>  only tell staff who NEED to know</a:t>
            </a:r>
          </a:p>
          <a:p>
            <a:pPr marL="822960" lvl="1" indent="-457200">
              <a:buFont typeface="Arial" panose="020B0604020202020204" pitchFamily="34" charset="0"/>
              <a:buChar char="•"/>
            </a:pPr>
            <a:r>
              <a:rPr lang="en-US" sz="3100" dirty="0"/>
              <a:t>  involvement of investigators</a:t>
            </a:r>
          </a:p>
          <a:p>
            <a:pPr marL="822960" lvl="1" indent="-457200">
              <a:buFont typeface="Arial" panose="020B0604020202020204" pitchFamily="34" charset="0"/>
              <a:buChar char="•"/>
            </a:pPr>
            <a:r>
              <a:rPr lang="en-US" sz="3100" dirty="0"/>
              <a:t>  involvement of medical/ mental health staff </a:t>
            </a:r>
            <a:br>
              <a:rPr lang="en-US" sz="3100" dirty="0"/>
            </a:br>
            <a:endParaRPr lang="en-US" sz="3100" dirty="0"/>
          </a:p>
          <a:p>
            <a:r>
              <a:rPr lang="en-US" sz="3100" b="1" dirty="0"/>
              <a:t>       Question</a:t>
            </a:r>
            <a:r>
              <a:rPr lang="en-US" sz="3100" dirty="0"/>
              <a:t> the </a:t>
            </a:r>
            <a:r>
              <a:rPr lang="en-US" sz="3100" dirty="0" smtClean="0"/>
              <a:t>resident </a:t>
            </a:r>
            <a:r>
              <a:rPr lang="en-US" sz="3100" dirty="0"/>
              <a:t>reporting as to </a:t>
            </a:r>
            <a:r>
              <a:rPr lang="en-US" sz="3100" dirty="0" smtClean="0"/>
              <a:t>the </a:t>
            </a:r>
          </a:p>
          <a:p>
            <a:r>
              <a:rPr lang="en-US" sz="3100" dirty="0" smtClean="0"/>
              <a:t>       specifics of </a:t>
            </a:r>
            <a:r>
              <a:rPr lang="en-US" sz="3100" dirty="0"/>
              <a:t>the allegation:</a:t>
            </a:r>
          </a:p>
          <a:p>
            <a:pPr marL="822960" lvl="1" indent="-457200">
              <a:buFont typeface="Arial" panose="020B0604020202020204" pitchFamily="34" charset="0"/>
              <a:buChar char="•"/>
            </a:pPr>
            <a:r>
              <a:rPr lang="en-US" sz="3100" dirty="0"/>
              <a:t>  where did it happen</a:t>
            </a:r>
          </a:p>
          <a:p>
            <a:pPr marL="822960" lvl="1" indent="-457200">
              <a:buFont typeface="Arial" panose="020B0604020202020204" pitchFamily="34" charset="0"/>
              <a:buChar char="•"/>
            </a:pPr>
            <a:r>
              <a:rPr lang="en-US" sz="3100" dirty="0"/>
              <a:t>  who was involved</a:t>
            </a:r>
          </a:p>
          <a:p>
            <a:endParaRPr lang="en-US" sz="3100" dirty="0"/>
          </a:p>
          <a:p>
            <a:r>
              <a:rPr lang="en-US" sz="3100" b="1" dirty="0"/>
              <a:t>     </a:t>
            </a:r>
            <a:r>
              <a:rPr lang="en-US" sz="3100" b="1" dirty="0" smtClean="0"/>
              <a:t>DO </a:t>
            </a:r>
            <a:r>
              <a:rPr lang="en-US" sz="3100" b="1" dirty="0"/>
              <a:t>NOT </a:t>
            </a:r>
            <a:r>
              <a:rPr lang="en-US" sz="3100" dirty="0"/>
              <a:t>conduct a full interview </a:t>
            </a:r>
            <a:r>
              <a:rPr lang="en-US" sz="3100" dirty="0" smtClean="0"/>
              <a:t>or</a:t>
            </a:r>
          </a:p>
          <a:p>
            <a:pPr marL="349250"/>
            <a:r>
              <a:rPr lang="en-US" sz="3100" dirty="0" smtClean="0"/>
              <a:t>interrogation- That will </a:t>
            </a:r>
            <a:r>
              <a:rPr lang="en-US" sz="3100" dirty="0"/>
              <a:t>be done by the </a:t>
            </a:r>
            <a:r>
              <a:rPr lang="en-US" sz="3100" dirty="0" smtClean="0"/>
              <a:t>investigator</a:t>
            </a:r>
            <a:endParaRPr lang="en-US" sz="3100" dirty="0"/>
          </a:p>
          <a:p>
            <a:endParaRPr lang="en-US" dirty="0"/>
          </a:p>
        </p:txBody>
      </p:sp>
    </p:spTree>
    <p:extLst>
      <p:ext uri="{BB962C8B-B14F-4D97-AF65-F5344CB8AC3E}">
        <p14:creationId xmlns:p14="http://schemas.microsoft.com/office/powerpoint/2010/main" val="27361903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First Responder and Victims of Abuse</a:t>
            </a:r>
            <a:endParaRPr lang="en-US" sz="28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09800" y="990600"/>
            <a:ext cx="6324600" cy="5257799"/>
          </a:xfrm>
          <a:prstGeom prst="rect">
            <a:avLst/>
          </a:prstGeom>
        </p:spPr>
        <p:txBody>
          <a:bodyPr>
            <a:normAutofit/>
          </a:bodyPr>
          <a:lstStyle/>
          <a:p>
            <a:pPr marL="342900" indent="-342900">
              <a:spcBef>
                <a:spcPts val="0"/>
              </a:spcBef>
              <a:buFont typeface="Arial" panose="020B0604020202020204" pitchFamily="34" charset="0"/>
              <a:buChar char="•"/>
            </a:pPr>
            <a:r>
              <a:rPr lang="en-US" sz="2400" dirty="0" smtClean="0">
                <a:ea typeface="Verdana" pitchFamily="34" charset="0"/>
                <a:cs typeface="Verdana" pitchFamily="34" charset="0"/>
              </a:rPr>
              <a:t>Interaction </a:t>
            </a:r>
            <a:r>
              <a:rPr lang="en-US" sz="2400" dirty="0">
                <a:ea typeface="Verdana" pitchFamily="34" charset="0"/>
                <a:cs typeface="Verdana" pitchFamily="34" charset="0"/>
              </a:rPr>
              <a:t>with the victim should be culturally and developmentally appropriate and gender specific</a:t>
            </a:r>
          </a:p>
          <a:p>
            <a:pPr marL="342900" indent="-342900">
              <a:spcBef>
                <a:spcPts val="0"/>
              </a:spcBef>
              <a:buFont typeface="Arial" panose="020B0604020202020204" pitchFamily="34" charset="0"/>
              <a:buChar char="•"/>
            </a:pPr>
            <a:endParaRPr lang="en-US" sz="2400" dirty="0">
              <a:ea typeface="Verdana" pitchFamily="34" charset="0"/>
              <a:cs typeface="Verdana" pitchFamily="34" charset="0"/>
            </a:endParaRPr>
          </a:p>
          <a:p>
            <a:pPr marL="742950" lvl="1" indent="-285750">
              <a:spcBef>
                <a:spcPts val="0"/>
              </a:spcBef>
              <a:buFont typeface="Wingdings" panose="05000000000000000000" pitchFamily="2" charset="2"/>
              <a:buChar char="§"/>
            </a:pPr>
            <a:r>
              <a:rPr lang="en-US" sz="2400" dirty="0">
                <a:ea typeface="Verdana" pitchFamily="34" charset="0"/>
                <a:cs typeface="Verdana" pitchFamily="34" charset="0"/>
              </a:rPr>
              <a:t>Discussing sex may be culturally prohibited; same sex sexual behavior may be shameful</a:t>
            </a:r>
          </a:p>
          <a:p>
            <a:pPr marL="742950" lvl="1" indent="-285750">
              <a:spcBef>
                <a:spcPts val="0"/>
              </a:spcBef>
              <a:buFont typeface="Wingdings" panose="05000000000000000000" pitchFamily="2" charset="2"/>
              <a:buChar char="§"/>
            </a:pPr>
            <a:endParaRPr lang="en-US" sz="2400" dirty="0">
              <a:ea typeface="Verdana" pitchFamily="34" charset="0"/>
              <a:cs typeface="Verdana" pitchFamily="34" charset="0"/>
            </a:endParaRPr>
          </a:p>
          <a:p>
            <a:pPr marL="742950" lvl="1" indent="-285750">
              <a:spcBef>
                <a:spcPts val="0"/>
              </a:spcBef>
              <a:buFont typeface="Wingdings" panose="05000000000000000000" pitchFamily="2" charset="2"/>
              <a:buChar char="§"/>
            </a:pPr>
            <a:r>
              <a:rPr lang="en-US" sz="2400" dirty="0">
                <a:ea typeface="Verdana" pitchFamily="34" charset="0"/>
                <a:cs typeface="Verdana" pitchFamily="34" charset="0"/>
              </a:rPr>
              <a:t>Youth may not have the “appropriate” language to use when discussing the incident</a:t>
            </a:r>
          </a:p>
          <a:p>
            <a:endParaRPr lang="en-US" dirty="0">
              <a:solidFill>
                <a:schemeClr val="tx2"/>
              </a:solidFill>
            </a:endParaRPr>
          </a:p>
        </p:txBody>
      </p:sp>
    </p:spTree>
    <p:extLst>
      <p:ext uri="{BB962C8B-B14F-4D97-AF65-F5344CB8AC3E}">
        <p14:creationId xmlns:p14="http://schemas.microsoft.com/office/powerpoint/2010/main" val="38674428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First Responder and Victims of Abuse</a:t>
            </a:r>
            <a:endParaRPr lang="en-US" sz="28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09800" y="990600"/>
            <a:ext cx="6553200" cy="5715000"/>
          </a:xfrm>
          <a:prstGeom prst="rect">
            <a:avLst/>
          </a:prstGeom>
        </p:spPr>
        <p:txBody>
          <a:bodyPr>
            <a:normAutofit/>
          </a:bodyPr>
          <a:lstStyle/>
          <a:p>
            <a:pPr marL="342900" lvl="1" indent="-342900">
              <a:buFont typeface="Arial" panose="020B0604020202020204" pitchFamily="34" charset="0"/>
              <a:buChar char="•"/>
            </a:pPr>
            <a:r>
              <a:rPr lang="en-US" sz="2400" dirty="0" smtClean="0"/>
              <a:t>Girls may want </a:t>
            </a:r>
            <a:r>
              <a:rPr lang="en-US" sz="2400" dirty="0"/>
              <a:t>to process and discuss- they may describe more   details and emotions; it may take more time to establish trust due to a previous abuse history; prefer relational language</a:t>
            </a:r>
          </a:p>
          <a:p>
            <a:pPr lvl="1">
              <a:buFont typeface="Wingdings" panose="05000000000000000000" pitchFamily="2" charset="2"/>
              <a:buChar char="§"/>
            </a:pPr>
            <a:endParaRPr lang="en-US" sz="2400" dirty="0"/>
          </a:p>
          <a:p>
            <a:pPr marL="342900" lvl="1" indent="-342900">
              <a:buFont typeface="Arial" panose="020B0604020202020204" pitchFamily="34" charset="0"/>
              <a:buChar char="•"/>
            </a:pPr>
            <a:r>
              <a:rPr lang="en-US" sz="2400" dirty="0" smtClean="0"/>
              <a:t>Boys </a:t>
            </a:r>
            <a:r>
              <a:rPr lang="en-US" sz="2400" dirty="0"/>
              <a:t>will use less words and may provide fewer details; may act out vs. talking</a:t>
            </a:r>
          </a:p>
          <a:p>
            <a:pPr lvl="1"/>
            <a:endParaRPr lang="en-US" sz="2400" dirty="0"/>
          </a:p>
          <a:p>
            <a:pPr marL="342900" indent="-342900">
              <a:buFont typeface="Arial" panose="020B0604020202020204" pitchFamily="34" charset="0"/>
              <a:buChar char="•"/>
            </a:pPr>
            <a:r>
              <a:rPr lang="en-US" sz="2400" dirty="0"/>
              <a:t>Treat all victims with dignity and </a:t>
            </a:r>
            <a:r>
              <a:rPr lang="en-US" sz="2400" dirty="0" smtClean="0"/>
              <a:t>respect</a:t>
            </a:r>
          </a:p>
          <a:p>
            <a:endParaRPr lang="en-US" sz="2400" dirty="0" smtClean="0"/>
          </a:p>
          <a:p>
            <a:pPr marL="342900" indent="-342900">
              <a:buFont typeface="Arial" panose="020B0604020202020204" pitchFamily="34" charset="0"/>
              <a:buChar char="•"/>
            </a:pPr>
            <a:r>
              <a:rPr lang="en-US" sz="2400" dirty="0" smtClean="0"/>
              <a:t>Ensure privacy of information that is reported—only share with those who have a legitimate need to know</a:t>
            </a:r>
            <a:endParaRPr lang="en-US" dirty="0"/>
          </a:p>
          <a:p>
            <a:endParaRPr lang="en-US" sz="2400" dirty="0"/>
          </a:p>
        </p:txBody>
      </p:sp>
    </p:spTree>
    <p:extLst>
      <p:ext uri="{BB962C8B-B14F-4D97-AF65-F5344CB8AC3E}">
        <p14:creationId xmlns:p14="http://schemas.microsoft.com/office/powerpoint/2010/main" val="10789325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Coordinated Response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324600" cy="5333999"/>
          </a:xfrm>
          <a:prstGeom prst="rect">
            <a:avLst/>
          </a:prstGeom>
        </p:spPr>
        <p:txBody>
          <a:bodyPr>
            <a:noAutofit/>
          </a:bodyPr>
          <a:lstStyle/>
          <a:p>
            <a:pPr marL="349250" indent="-349250">
              <a:spcBef>
                <a:spcPts val="0"/>
              </a:spcBef>
              <a:buFont typeface="Arial" panose="020B0604020202020204" pitchFamily="34" charset="0"/>
              <a:buChar char="•"/>
            </a:pPr>
            <a:r>
              <a:rPr lang="en-US" sz="2400" dirty="0">
                <a:ea typeface="Verdana" pitchFamily="34" charset="0"/>
                <a:cs typeface="Verdana" pitchFamily="34" charset="0"/>
              </a:rPr>
              <a:t>Coordinated response ensures that all appropriate staff are actively involved in responding to an incident and that they know what their role should be after the incident is reported. Coordinated response involves:</a:t>
            </a:r>
          </a:p>
          <a:p>
            <a:pPr indent="-285750">
              <a:spcBef>
                <a:spcPts val="0"/>
              </a:spcBef>
            </a:pPr>
            <a:endParaRPr lang="en-US" sz="2400" dirty="0">
              <a:ea typeface="Verdana" pitchFamily="34" charset="0"/>
              <a:cs typeface="Verdana" pitchFamily="34" charset="0"/>
            </a:endParaRPr>
          </a:p>
          <a:p>
            <a:pPr marL="342900" indent="-342900">
              <a:spcBef>
                <a:spcPts val="0"/>
              </a:spcBef>
              <a:buFont typeface="Arial" panose="020B0604020202020204" pitchFamily="34" charset="0"/>
              <a:buChar char="•"/>
            </a:pPr>
            <a:r>
              <a:rPr lang="en-US" sz="2400" dirty="0">
                <a:ea typeface="Verdana" pitchFamily="34" charset="0"/>
                <a:cs typeface="Verdana" pitchFamily="34" charset="0"/>
              </a:rPr>
              <a:t>Referring  to agency specific written plan for first responders, investigators, medical/mental health personnel &amp; agency </a:t>
            </a:r>
            <a:r>
              <a:rPr lang="en-US" sz="2400" dirty="0" smtClean="0">
                <a:ea typeface="Verdana" pitchFamily="34" charset="0"/>
                <a:cs typeface="Verdana" pitchFamily="34" charset="0"/>
              </a:rPr>
              <a:t>leadership</a:t>
            </a:r>
          </a:p>
          <a:p>
            <a:pPr marL="342900" indent="-342900">
              <a:spcBef>
                <a:spcPts val="0"/>
              </a:spcBef>
              <a:buFont typeface="Arial" panose="020B0604020202020204" pitchFamily="34" charset="0"/>
              <a:buChar char="•"/>
            </a:pPr>
            <a:endParaRPr lang="en-US" sz="2400" dirty="0">
              <a:ea typeface="Verdana" pitchFamily="34" charset="0"/>
              <a:cs typeface="Verdana" pitchFamily="34" charset="0"/>
            </a:endParaRPr>
          </a:p>
          <a:p>
            <a:pPr marL="342900" indent="-342900">
              <a:spcBef>
                <a:spcPts val="0"/>
              </a:spcBef>
              <a:buFont typeface="Arial" panose="020B0604020202020204" pitchFamily="34" charset="0"/>
              <a:buChar char="•"/>
            </a:pPr>
            <a:r>
              <a:rPr lang="en-US" sz="2400" dirty="0" smtClean="0">
                <a:ea typeface="Verdana" pitchFamily="34" charset="0"/>
                <a:cs typeface="Verdana" pitchFamily="34" charset="0"/>
              </a:rPr>
              <a:t>If </a:t>
            </a:r>
            <a:r>
              <a:rPr lang="en-US" sz="2400" dirty="0">
                <a:ea typeface="Verdana" pitchFamily="34" charset="0"/>
                <a:cs typeface="Verdana" pitchFamily="34" charset="0"/>
              </a:rPr>
              <a:t>victim is transferred to another facility, the agency is required to notify the receiving agency of the need for medical, mental health or other social services</a:t>
            </a:r>
          </a:p>
        </p:txBody>
      </p:sp>
    </p:spTree>
    <p:extLst>
      <p:ext uri="{BB962C8B-B14F-4D97-AF65-F5344CB8AC3E}">
        <p14:creationId xmlns:p14="http://schemas.microsoft.com/office/powerpoint/2010/main" val="41222026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7962"/>
            <a:ext cx="7315200" cy="1362075"/>
          </a:xfrm>
        </p:spPr>
        <p:txBody>
          <a:bodyPr/>
          <a:lstStyle/>
          <a:p>
            <a:pPr algn="ctr"/>
            <a:r>
              <a:rPr lang="en-US" dirty="0" smtClean="0"/>
              <a:t>This is the end of </a:t>
            </a:r>
            <a:r>
              <a:rPr lang="en-US" smtClean="0"/>
              <a:t>the training</a:t>
            </a:r>
            <a:endParaRPr lang="en-US" dirty="0"/>
          </a:p>
        </p:txBody>
      </p:sp>
    </p:spTree>
    <p:extLst>
      <p:ext uri="{BB962C8B-B14F-4D97-AF65-F5344CB8AC3E}">
        <p14:creationId xmlns:p14="http://schemas.microsoft.com/office/powerpoint/2010/main" val="9070502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Standard 115.311</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09800" y="990600"/>
            <a:ext cx="6705600" cy="5638800"/>
          </a:xfrm>
          <a:prstGeom prst="rect">
            <a:avLst/>
          </a:prstGeom>
        </p:spPr>
        <p:txBody>
          <a:bodyPr>
            <a:noAutofit/>
          </a:bodyPr>
          <a:lstStyle/>
          <a:p>
            <a:r>
              <a:rPr lang="en-US" sz="2400" dirty="0" smtClean="0"/>
              <a:t>Zero tolerance of sexual abuse and sexual harassment; PREA coordinator</a:t>
            </a:r>
          </a:p>
          <a:p>
            <a:r>
              <a:rPr lang="en-US" sz="2400" dirty="0" smtClean="0"/>
              <a:t>(a) An agency shall have a written policy mandating zero tolerance toward all forms of sexual abuse and sexual harassment and outlining the agency’s approach to preventing, detecting, and responding to such conduct. </a:t>
            </a:r>
          </a:p>
          <a:p>
            <a:endParaRPr lang="en-US" sz="2400" dirty="0" smtClean="0"/>
          </a:p>
          <a:p>
            <a:r>
              <a:rPr lang="en-US" sz="2400" dirty="0" smtClean="0"/>
              <a:t>(b) An agency shall employ or designate an upper-level, agency-wide PREA coordinator with sufficient time and authority to develop, implement, and oversee agency efforts to comply with the PREA standards in all of its facilities. </a:t>
            </a:r>
          </a:p>
        </p:txBody>
      </p:sp>
    </p:spTree>
    <p:extLst>
      <p:ext uri="{BB962C8B-B14F-4D97-AF65-F5344CB8AC3E}">
        <p14:creationId xmlns:p14="http://schemas.microsoft.com/office/powerpoint/2010/main" val="3005689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Zero-Tolerance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800" dirty="0" smtClean="0"/>
              <a:t>Standard </a:t>
            </a:r>
            <a:r>
              <a:rPr lang="en-US" sz="2800" dirty="0" smtClean="0">
                <a:hlinkClick r:id="rId2" action="ppaction://hlinksldjump"/>
              </a:rPr>
              <a:t>115.311</a:t>
            </a:r>
            <a:r>
              <a:rPr lang="en-US" sz="2800" dirty="0" smtClean="0"/>
              <a:t> states that there will be a zero-tolerance policy against sexual abuse and sexual harassment.</a:t>
            </a:r>
          </a:p>
          <a:p>
            <a:endParaRPr lang="en-US" sz="2800" dirty="0"/>
          </a:p>
          <a:p>
            <a:r>
              <a:rPr lang="en-US" sz="2800" dirty="0" smtClean="0"/>
              <a:t>Each agency will have a PREA coordinator with sufficient time and authority to oversee PREA compliance.</a:t>
            </a:r>
            <a:endParaRPr lang="en-US" sz="2800" dirty="0"/>
          </a:p>
        </p:txBody>
      </p:sp>
    </p:spTree>
    <p:extLst>
      <p:ext uri="{BB962C8B-B14F-4D97-AF65-F5344CB8AC3E}">
        <p14:creationId xmlns:p14="http://schemas.microsoft.com/office/powerpoint/2010/main" val="26751612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Standard 115.311 (cont.)</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09800" y="990600"/>
            <a:ext cx="6705600" cy="5638800"/>
          </a:xfrm>
          <a:prstGeom prst="rect">
            <a:avLst/>
          </a:prstGeom>
        </p:spPr>
        <p:txBody>
          <a:bodyPr>
            <a:noAutofit/>
          </a:bodyPr>
          <a:lstStyle/>
          <a:p>
            <a:r>
              <a:rPr lang="en-US" sz="2400" dirty="0" smtClean="0"/>
              <a:t>(c) Where an agency operates more than one facility, each facility shall designate a PREA compliance manager with sufficient </a:t>
            </a:r>
            <a:r>
              <a:rPr lang="en-US" sz="2400" dirty="0"/>
              <a:t>time and authority to coordinate the facility’s efforts to comply with the PREA standards. </a:t>
            </a:r>
          </a:p>
        </p:txBody>
      </p:sp>
      <p:pic>
        <p:nvPicPr>
          <p:cNvPr id="2" name="Picture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6185362"/>
            <a:ext cx="557212" cy="553447"/>
          </a:xfrm>
          <a:prstGeom prst="rect">
            <a:avLst/>
          </a:prstGeom>
        </p:spPr>
      </p:pic>
    </p:spTree>
    <p:extLst>
      <p:ext uri="{BB962C8B-B14F-4D97-AF65-F5344CB8AC3E}">
        <p14:creationId xmlns:p14="http://schemas.microsoft.com/office/powerpoint/2010/main" val="38636487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effectLst>
                  <a:outerShdw blurRad="38100" dist="38100" dir="2700000" algn="tl">
                    <a:srgbClr val="000000">
                      <a:alpha val="43137"/>
                    </a:srgbClr>
                  </a:outerShdw>
                </a:effectLst>
              </a:rPr>
              <a:t>Standard 115.351 Resident Reporting</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71700" y="914400"/>
            <a:ext cx="6667500" cy="5943600"/>
          </a:xfrm>
        </p:spPr>
        <p:txBody>
          <a:bodyPr>
            <a:noAutofit/>
          </a:bodyPr>
          <a:lstStyle/>
          <a:p>
            <a:r>
              <a:rPr lang="en-US" sz="2200" dirty="0" smtClean="0"/>
              <a:t>(a) The </a:t>
            </a:r>
            <a:r>
              <a:rPr lang="en-US" sz="2200" dirty="0"/>
              <a:t>agency shall provide multiple internal ways for residents to privately report sexual abuse and sexual harassment, retaliation by other residents or staff for reporting sexual abuse and sexual harassment, and staff neglect or violation of responsibilities that may have contributed to such incidents. </a:t>
            </a:r>
            <a:endParaRPr lang="en-US" sz="2200" dirty="0" smtClean="0"/>
          </a:p>
          <a:p>
            <a:endParaRPr lang="en-US" sz="2200" dirty="0"/>
          </a:p>
          <a:p>
            <a:r>
              <a:rPr lang="en-US" sz="2200" dirty="0"/>
              <a:t>(b) The agency shall also provide at least one way for residents to report abuse or harassment to a public or private entity or office that is not part of the agency and that is able to receive and immediately forward resident reports of sexual abuse and sexual harassment to agency officials, allowing the resident to remain anonymous upon request. Residents detained solely for civil immigration purposes shall be provided information on how to contact relevant consular officials and relevant officials at the Department of Homeland Security. </a:t>
            </a:r>
          </a:p>
        </p:txBody>
      </p:sp>
    </p:spTree>
    <p:extLst>
      <p:ext uri="{BB962C8B-B14F-4D97-AF65-F5344CB8AC3E}">
        <p14:creationId xmlns:p14="http://schemas.microsoft.com/office/powerpoint/2010/main" val="2444160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effectLst>
                  <a:outerShdw blurRad="38100" dist="38100" dir="2700000" algn="tl">
                    <a:srgbClr val="000000">
                      <a:alpha val="43137"/>
                    </a:srgbClr>
                  </a:outerShdw>
                </a:effectLst>
              </a:rPr>
              <a:t>Standard 115.351 Resident Reporting (</a:t>
            </a:r>
            <a:r>
              <a:rPr lang="en-US" sz="2600" dirty="0" err="1" smtClean="0">
                <a:effectLst>
                  <a:outerShdw blurRad="38100" dist="38100" dir="2700000" algn="tl">
                    <a:srgbClr val="000000">
                      <a:alpha val="43137"/>
                    </a:srgbClr>
                  </a:outerShdw>
                </a:effectLst>
              </a:rPr>
              <a:t>cont</a:t>
            </a:r>
            <a:r>
              <a:rPr lang="en-US" sz="2600" dirty="0">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2209800" y="990600"/>
            <a:ext cx="6629400" cy="5715000"/>
          </a:xfrm>
        </p:spPr>
        <p:txBody>
          <a:bodyPr>
            <a:normAutofit/>
          </a:bodyPr>
          <a:lstStyle/>
          <a:p>
            <a:r>
              <a:rPr lang="en-US" sz="2400" dirty="0" smtClean="0"/>
              <a:t>(</a:t>
            </a:r>
            <a:r>
              <a:rPr lang="en-US" sz="2400" dirty="0"/>
              <a:t>c) Staff shall accept reports made verbally, in writing, anonymously, and from third parties and shall promptly document any verbal reports. </a:t>
            </a:r>
          </a:p>
          <a:p>
            <a:r>
              <a:rPr lang="en-US" sz="2400" dirty="0"/>
              <a:t>(d) The facility shall provide residents with access to tools necessary to make a written report. </a:t>
            </a:r>
          </a:p>
          <a:p>
            <a:r>
              <a:rPr lang="en-US" sz="2400" dirty="0"/>
              <a:t>(e) The agency shall provide a method for staff to privately report sexual abuse and sexual harassment of residents. </a:t>
            </a:r>
          </a:p>
        </p:txBody>
      </p:sp>
      <p:pic>
        <p:nvPicPr>
          <p:cNvPr id="4" name="Picture 3">
            <a:hlinkClick r:id="rId3" action="ppaction://hlinksldjump"/>
          </p:cNvPr>
          <p:cNvPicPr>
            <a:picLocks noChangeAspect="1"/>
          </p:cNvPicPr>
          <p:nvPr/>
        </p:nvPicPr>
        <p:blipFill>
          <a:blip r:embed="rId4"/>
          <a:stretch>
            <a:fillRect/>
          </a:stretch>
        </p:blipFill>
        <p:spPr>
          <a:xfrm>
            <a:off x="8382000" y="6143414"/>
            <a:ext cx="566990" cy="562185"/>
          </a:xfrm>
          <a:prstGeom prst="rect">
            <a:avLst/>
          </a:prstGeom>
        </p:spPr>
      </p:pic>
    </p:spTree>
    <p:extLst>
      <p:ext uri="{BB962C8B-B14F-4D97-AF65-F5344CB8AC3E}">
        <p14:creationId xmlns:p14="http://schemas.microsoft.com/office/powerpoint/2010/main" val="38356723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effectLst>
                  <a:outerShdw blurRad="38100" dist="38100" dir="2700000" algn="tl">
                    <a:srgbClr val="000000">
                      <a:alpha val="43137"/>
                    </a:srgbClr>
                  </a:outerShdw>
                </a:effectLst>
              </a:rPr>
              <a:t>Standard 115.351 Resident Reporting</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71700" y="914400"/>
            <a:ext cx="6667500" cy="5943600"/>
          </a:xfrm>
        </p:spPr>
        <p:txBody>
          <a:bodyPr>
            <a:noAutofit/>
          </a:bodyPr>
          <a:lstStyle/>
          <a:p>
            <a:r>
              <a:rPr lang="en-US" sz="2200" dirty="0" smtClean="0"/>
              <a:t>(a) The </a:t>
            </a:r>
            <a:r>
              <a:rPr lang="en-US" sz="2200" dirty="0"/>
              <a:t>agency shall provide multiple internal ways for residents to privately report sexual abuse and sexual harassment, retaliation by other residents or staff for reporting sexual abuse and sexual harassment, and staff neglect or violation of responsibilities that may have contributed to such incidents. </a:t>
            </a:r>
            <a:endParaRPr lang="en-US" sz="2200" dirty="0" smtClean="0"/>
          </a:p>
          <a:p>
            <a:endParaRPr lang="en-US" sz="2200" dirty="0"/>
          </a:p>
          <a:p>
            <a:r>
              <a:rPr lang="en-US" sz="2200" dirty="0"/>
              <a:t>(b) The agency shall also provide at least one way for residents to report abuse or harassment to a public or private entity or office that is not part of the agency and that is able to receive and immediately forward resident reports of sexual abuse and sexual harassment to agency officials, allowing the resident to remain anonymous upon request. Residents detained solely for civil immigration purposes shall be provided information on how to contact relevant consular officials and relevant officials at the Department of Homeland Security. </a:t>
            </a:r>
          </a:p>
        </p:txBody>
      </p:sp>
    </p:spTree>
    <p:extLst>
      <p:ext uri="{BB962C8B-B14F-4D97-AF65-F5344CB8AC3E}">
        <p14:creationId xmlns:p14="http://schemas.microsoft.com/office/powerpoint/2010/main" val="23904026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effectLst>
                  <a:outerShdw blurRad="38100" dist="38100" dir="2700000" algn="tl">
                    <a:srgbClr val="000000">
                      <a:alpha val="43137"/>
                    </a:srgbClr>
                  </a:outerShdw>
                </a:effectLst>
              </a:rPr>
              <a:t>Standard 115.351 Resident Reporting (</a:t>
            </a:r>
            <a:r>
              <a:rPr lang="en-US" sz="2600" dirty="0" err="1" smtClean="0">
                <a:effectLst>
                  <a:outerShdw blurRad="38100" dist="38100" dir="2700000" algn="tl">
                    <a:srgbClr val="000000">
                      <a:alpha val="43137"/>
                    </a:srgbClr>
                  </a:outerShdw>
                </a:effectLst>
              </a:rPr>
              <a:t>cont</a:t>
            </a:r>
            <a:r>
              <a:rPr lang="en-US" sz="2600" dirty="0">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2209800" y="990600"/>
            <a:ext cx="6629400" cy="5715000"/>
          </a:xfrm>
        </p:spPr>
        <p:txBody>
          <a:bodyPr>
            <a:normAutofit/>
          </a:bodyPr>
          <a:lstStyle/>
          <a:p>
            <a:r>
              <a:rPr lang="en-US" sz="2400" dirty="0" smtClean="0"/>
              <a:t>(</a:t>
            </a:r>
            <a:r>
              <a:rPr lang="en-US" sz="2400" dirty="0"/>
              <a:t>c) Staff shall accept reports made verbally, in writing, anonymously, and from third parties and shall promptly document any verbal reports. </a:t>
            </a:r>
          </a:p>
          <a:p>
            <a:r>
              <a:rPr lang="en-US" sz="2400" dirty="0"/>
              <a:t>(d) The facility shall provide residents with access to tools necessary to make a written report. </a:t>
            </a:r>
          </a:p>
          <a:p>
            <a:r>
              <a:rPr lang="en-US" sz="2400" dirty="0"/>
              <a:t>(e) The agency shall provide a method for staff to privately report sexual abuse and sexual harassment of residents. </a:t>
            </a:r>
          </a:p>
        </p:txBody>
      </p:sp>
      <p:pic>
        <p:nvPicPr>
          <p:cNvPr id="4" name="Picture 3">
            <a:hlinkClick r:id="rId3" action="ppaction://hlinksldjump"/>
          </p:cNvPr>
          <p:cNvPicPr>
            <a:picLocks noChangeAspect="1"/>
          </p:cNvPicPr>
          <p:nvPr/>
        </p:nvPicPr>
        <p:blipFill>
          <a:blip r:embed="rId4"/>
          <a:stretch>
            <a:fillRect/>
          </a:stretch>
        </p:blipFill>
        <p:spPr>
          <a:xfrm>
            <a:off x="8382000" y="6143414"/>
            <a:ext cx="566990" cy="562185"/>
          </a:xfrm>
          <a:prstGeom prst="rect">
            <a:avLst/>
          </a:prstGeom>
        </p:spPr>
      </p:pic>
    </p:spTree>
    <p:extLst>
      <p:ext uri="{BB962C8B-B14F-4D97-AF65-F5344CB8AC3E}">
        <p14:creationId xmlns:p14="http://schemas.microsoft.com/office/powerpoint/2010/main" val="6465517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315200" cy="715962"/>
          </a:xfrm>
        </p:spPr>
        <p:txBody>
          <a:bodyPr>
            <a:noAutofit/>
          </a:bodyPr>
          <a:lstStyle/>
          <a:p>
            <a:r>
              <a:rPr lang="en-US" sz="2400" dirty="0" smtClean="0">
                <a:effectLst>
                  <a:outerShdw blurRad="38100" dist="38100" dir="2700000" algn="tl">
                    <a:srgbClr val="000000">
                      <a:alpha val="43137"/>
                    </a:srgbClr>
                  </a:outerShdw>
                </a:effectLst>
              </a:rPr>
              <a:t>Standard 115.361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Staff and Agency Reporting Duties</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629400" cy="5638800"/>
          </a:xfrm>
        </p:spPr>
        <p:txBody>
          <a:bodyPr>
            <a:normAutofit lnSpcReduction="10000"/>
          </a:bodyPr>
          <a:lstStyle/>
          <a:p>
            <a:r>
              <a:rPr lang="en-US" dirty="0" smtClean="0"/>
              <a:t>(a) The </a:t>
            </a:r>
            <a:r>
              <a:rPr lang="en-US" dirty="0"/>
              <a:t>agency shall require all staff to report immediately and according to agency policy any knowledge, suspicion, or information they receive regarding an incident of sexual abuse or sexual harassment that occurred in a facility, whether or not it is part of the agency; retaliation against residents or staff who reported such an incident; and any staff neglect or violation of responsibilities that may have contributed to an incident or retaliation. </a:t>
            </a:r>
            <a:endParaRPr lang="en-US" dirty="0" smtClean="0"/>
          </a:p>
          <a:p>
            <a:endParaRPr lang="en-US" dirty="0"/>
          </a:p>
          <a:p>
            <a:r>
              <a:rPr lang="en-US" dirty="0"/>
              <a:t>(b) The agency shall also require all staff to comply with any applicable mandatory child abuse reporting laws. </a:t>
            </a:r>
            <a:endParaRPr lang="en-US" dirty="0" smtClean="0"/>
          </a:p>
          <a:p>
            <a:endParaRPr lang="en-US" dirty="0"/>
          </a:p>
          <a:p>
            <a:r>
              <a:rPr lang="en-US" dirty="0"/>
              <a:t>(c) Apart from reporting to designated supervisors or officials and designated State or local services agencies, staff shall be prohibited from revealing any information related to a sexual abuse report to anyone other than to the extent necessary, as specified in agency policy, to make treatment, investigation, and other security and management decisions. </a:t>
            </a:r>
          </a:p>
        </p:txBody>
      </p:sp>
    </p:spTree>
    <p:extLst>
      <p:ext uri="{BB962C8B-B14F-4D97-AF65-F5344CB8AC3E}">
        <p14:creationId xmlns:p14="http://schemas.microsoft.com/office/powerpoint/2010/main" val="24699057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315200" cy="715962"/>
          </a:xfrm>
        </p:spPr>
        <p:txBody>
          <a:bodyPr>
            <a:noAutofit/>
          </a:bodyPr>
          <a:lstStyle/>
          <a:p>
            <a:r>
              <a:rPr lang="en-US" sz="2400" dirty="0" smtClean="0">
                <a:effectLst>
                  <a:outerShdw blurRad="38100" dist="38100" dir="2700000" algn="tl">
                    <a:srgbClr val="000000">
                      <a:alpha val="43137"/>
                    </a:srgbClr>
                  </a:outerShdw>
                </a:effectLst>
              </a:rPr>
              <a:t>Standard 115.361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Staff and Agency Reporting Duties</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629400" cy="5562600"/>
          </a:xfrm>
        </p:spPr>
        <p:txBody>
          <a:bodyPr>
            <a:normAutofit/>
          </a:bodyPr>
          <a:lstStyle/>
          <a:p>
            <a:r>
              <a:rPr lang="en-US" dirty="0"/>
              <a:t>(d)(1) Medical and mental health practitioners shall be required to report sexual abuse to designated supervisors and officials pursuant to paragraph (a) of this section, as well as to the designated State or local services agency where required by mandatory reporting laws. </a:t>
            </a:r>
            <a:endParaRPr lang="en-US" dirty="0" smtClean="0"/>
          </a:p>
          <a:p>
            <a:endParaRPr lang="en-US" dirty="0"/>
          </a:p>
          <a:p>
            <a:r>
              <a:rPr lang="en-US" dirty="0"/>
              <a:t>(2) Such practitioners shall be required to inform residents at the initiation of services of their duty to report and the limitations of confidentiality. </a:t>
            </a:r>
            <a:endParaRPr lang="en-US" dirty="0" smtClean="0"/>
          </a:p>
          <a:p>
            <a:endParaRPr lang="en-US" dirty="0"/>
          </a:p>
          <a:p>
            <a:r>
              <a:rPr lang="en-US" dirty="0"/>
              <a:t>(e)(1) Upon receiving any allegation of sexual abuse, the facility head or his or her designee shall promptly report the allegation to the appropriate agency office and to the alleged victim’s parents or legal guardians, unless the facility has official documentation showing the parents or legal guardians should not be notified. </a:t>
            </a:r>
          </a:p>
        </p:txBody>
      </p:sp>
    </p:spTree>
    <p:extLst>
      <p:ext uri="{BB962C8B-B14F-4D97-AF65-F5344CB8AC3E}">
        <p14:creationId xmlns:p14="http://schemas.microsoft.com/office/powerpoint/2010/main" val="39139892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315200" cy="715962"/>
          </a:xfrm>
        </p:spPr>
        <p:txBody>
          <a:bodyPr>
            <a:noAutofit/>
          </a:bodyPr>
          <a:lstStyle/>
          <a:p>
            <a:r>
              <a:rPr lang="en-US" sz="2400" dirty="0" smtClean="0">
                <a:effectLst>
                  <a:outerShdw blurRad="38100" dist="38100" dir="2700000" algn="tl">
                    <a:srgbClr val="000000">
                      <a:alpha val="43137"/>
                    </a:srgbClr>
                  </a:outerShdw>
                </a:effectLst>
              </a:rPr>
              <a:t>Standard 115.361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Staff and Agency Reporting Duties</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629400" cy="5562600"/>
          </a:xfrm>
        </p:spPr>
        <p:txBody>
          <a:bodyPr>
            <a:normAutofit/>
          </a:bodyPr>
          <a:lstStyle/>
          <a:p>
            <a:r>
              <a:rPr lang="en-US" dirty="0"/>
              <a:t>(2) If the alleged victim is under the guardianship of the child welfare system, the report shall be made to the alleged victim’s caseworker instead of the parents or legal guardians. </a:t>
            </a:r>
          </a:p>
          <a:p>
            <a:endParaRPr lang="en-US" dirty="0" smtClean="0"/>
          </a:p>
          <a:p>
            <a:r>
              <a:rPr lang="en-US" dirty="0" smtClean="0"/>
              <a:t>(</a:t>
            </a:r>
            <a:r>
              <a:rPr lang="en-US" dirty="0"/>
              <a:t>3) If a juvenile court retains jurisdiction over the alleged victim, the facility head or designee shall also report the allegation to the juvenile’s attorney or other legal representative of record within 14 days of receiving the allegation. </a:t>
            </a:r>
            <a:endParaRPr lang="en-US" dirty="0" smtClean="0"/>
          </a:p>
          <a:p>
            <a:endParaRPr lang="en-US" dirty="0" smtClean="0"/>
          </a:p>
          <a:p>
            <a:r>
              <a:rPr lang="en-US" dirty="0"/>
              <a:t>(f) The facility shall report all allegations of sexual abuse and sexual harassment, including third-party and anonymous reports, to the facility’s designated investigators. </a:t>
            </a:r>
          </a:p>
        </p:txBody>
      </p:sp>
      <p:pic>
        <p:nvPicPr>
          <p:cNvPr id="4" name="Picture 3">
            <a:hlinkClick r:id="rId3" action="ppaction://hlinksldjump"/>
          </p:cNvPr>
          <p:cNvPicPr>
            <a:picLocks noChangeAspect="1"/>
          </p:cNvPicPr>
          <p:nvPr/>
        </p:nvPicPr>
        <p:blipFill>
          <a:blip r:embed="rId4"/>
          <a:stretch>
            <a:fillRect/>
          </a:stretch>
        </p:blipFill>
        <p:spPr>
          <a:xfrm>
            <a:off x="8561808" y="6202950"/>
            <a:ext cx="554784" cy="548688"/>
          </a:xfrm>
          <a:prstGeom prst="rect">
            <a:avLst/>
          </a:prstGeom>
        </p:spPr>
      </p:pic>
    </p:spTree>
    <p:extLst>
      <p:ext uri="{BB962C8B-B14F-4D97-AF65-F5344CB8AC3E}">
        <p14:creationId xmlns:p14="http://schemas.microsoft.com/office/powerpoint/2010/main" val="26243426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effectLst>
                  <a:outerShdw blurRad="38100" dist="38100" dir="2700000" algn="tl">
                    <a:srgbClr val="000000">
                      <a:alpha val="43137"/>
                    </a:srgbClr>
                  </a:outerShdw>
                </a:effectLst>
              </a:rPr>
              <a:t>Standard 115.367 Agency Protection against Retaliation</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781800" cy="5714999"/>
          </a:xfrm>
        </p:spPr>
        <p:txBody>
          <a:bodyPr>
            <a:noAutofit/>
          </a:bodyPr>
          <a:lstStyle/>
          <a:p>
            <a:r>
              <a:rPr lang="en-US" sz="2400" dirty="0"/>
              <a:t>(a) The agency shall establish a policy to protect all residents and staff who report sexual abuse or sexual harassment or cooperate with sexual abuse or sexual harassment investigations from retaliation by other residents or staff and shall designate which staff members or departments are charged with monitoring retaliation. </a:t>
            </a:r>
          </a:p>
          <a:p>
            <a:r>
              <a:rPr lang="en-US" sz="2400" dirty="0"/>
              <a:t>(b) The agency shall employ multiple protection measures, such as housing changes or transfers for resident victims or abusers, removal of alleged staff or resident abusers from contact with victims, and emotional support services for residents or staff who fear retaliation for reporting sexual abuse or sexual harassment or for cooperating with investigations. </a:t>
            </a:r>
          </a:p>
        </p:txBody>
      </p:sp>
    </p:spTree>
    <p:extLst>
      <p:ext uri="{BB962C8B-B14F-4D97-AF65-F5344CB8AC3E}">
        <p14:creationId xmlns:p14="http://schemas.microsoft.com/office/powerpoint/2010/main" val="154103517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effectLst>
                  <a:outerShdw blurRad="38100" dist="38100" dir="2700000" algn="tl">
                    <a:srgbClr val="000000">
                      <a:alpha val="43137"/>
                    </a:srgbClr>
                  </a:outerShdw>
                </a:effectLst>
              </a:rPr>
              <a:t>Standard 115.367 Agency Protection against </a:t>
            </a:r>
            <a:r>
              <a:rPr lang="en-US" sz="2400" dirty="0">
                <a:effectLst>
                  <a:outerShdw blurRad="38100" dist="38100" dir="2700000" algn="tl">
                    <a:srgbClr val="000000">
                      <a:alpha val="43137"/>
                    </a:srgbClr>
                  </a:outerShdw>
                </a:effectLst>
              </a:rPr>
              <a:t>Retaliation (</a:t>
            </a:r>
            <a:r>
              <a:rPr lang="en-US" sz="2400" dirty="0" err="1">
                <a:effectLst>
                  <a:outerShdw blurRad="38100" dist="38100" dir="2700000" algn="tl">
                    <a:srgbClr val="000000">
                      <a:alpha val="43137"/>
                    </a:srgbClr>
                  </a:outerShdw>
                </a:effectLst>
              </a:rPr>
              <a:t>cont</a:t>
            </a:r>
            <a:r>
              <a:rPr lang="en-US" sz="2400" dirty="0">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2209800" y="990600"/>
            <a:ext cx="6553200" cy="5562599"/>
          </a:xfrm>
        </p:spPr>
        <p:txBody>
          <a:bodyPr>
            <a:normAutofit/>
          </a:bodyPr>
          <a:lstStyle/>
          <a:p>
            <a:r>
              <a:rPr lang="en-US" sz="2400" dirty="0"/>
              <a:t>(c) For at least 90 days following a report of sexual abuse, the agency shall monitor the conduct or treatment of residents or staff who reported the sexual abuse and of residents who were reported to have suffered sexual abuse to see if there are changes that may suggest possible retaliation by residents or staff, and shall act promptly to remedy any such retaliation. Items the agency should monitor include any resident disciplinary reports, housing, or program changes, </a:t>
            </a:r>
            <a:r>
              <a:rPr lang="en-US" sz="2400" dirty="0" smtClean="0"/>
              <a:t>or negative </a:t>
            </a:r>
            <a:r>
              <a:rPr lang="en-US" sz="2400" dirty="0"/>
              <a:t>performance reviews or reassignments of staff. The agency shall continue such monitoring beyond 90 days if the initial monitoring indicates a continuing need. </a:t>
            </a:r>
          </a:p>
        </p:txBody>
      </p:sp>
    </p:spTree>
    <p:extLst>
      <p:ext uri="{BB962C8B-B14F-4D97-AF65-F5344CB8AC3E}">
        <p14:creationId xmlns:p14="http://schemas.microsoft.com/office/powerpoint/2010/main" val="3380975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Policy</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209800" y="990600"/>
            <a:ext cx="6400800" cy="5638799"/>
          </a:xfrm>
        </p:spPr>
        <p:txBody>
          <a:bodyPr>
            <a:normAutofit/>
          </a:bodyPr>
          <a:lstStyle/>
          <a:p>
            <a:pPr lvl="0"/>
            <a:r>
              <a:rPr lang="en-US" sz="3200" dirty="0" smtClean="0"/>
              <a:t>Take a moment and review your facility’s zero-tolerance policy.</a:t>
            </a:r>
          </a:p>
          <a:p>
            <a:pPr lvl="0"/>
            <a:endParaRPr lang="en-US" sz="3200" dirty="0"/>
          </a:p>
          <a:p>
            <a:pPr lvl="0"/>
            <a:r>
              <a:rPr lang="en-US" sz="3200" dirty="0" smtClean="0"/>
              <a:t>Notify your manager if you do not have a copy of the policy or if you have any questions about it.</a:t>
            </a:r>
          </a:p>
          <a:p>
            <a:pPr lvl="0"/>
            <a:endParaRPr lang="en-US" sz="3200" dirty="0"/>
          </a:p>
          <a:p>
            <a:endParaRPr lang="en-US" dirty="0"/>
          </a:p>
        </p:txBody>
      </p:sp>
    </p:spTree>
    <p:extLst>
      <p:ext uri="{BB962C8B-B14F-4D97-AF65-F5344CB8AC3E}">
        <p14:creationId xmlns:p14="http://schemas.microsoft.com/office/powerpoint/2010/main" val="421969388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effectLst>
                  <a:outerShdw blurRad="38100" dist="38100" dir="2700000" algn="tl">
                    <a:srgbClr val="000000">
                      <a:alpha val="43137"/>
                    </a:srgbClr>
                  </a:outerShdw>
                </a:effectLst>
              </a:rPr>
              <a:t>Standard 115.367 Agency Protection against Retaliation (</a:t>
            </a:r>
            <a:r>
              <a:rPr lang="en-US" sz="2400" dirty="0" err="1" smtClean="0">
                <a:effectLst>
                  <a:outerShdw blurRad="38100" dist="38100" dir="2700000" algn="tl">
                    <a:srgbClr val="000000">
                      <a:alpha val="43137"/>
                    </a:srgbClr>
                  </a:outerShdw>
                </a:effectLst>
              </a:rPr>
              <a:t>cont</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553200" cy="5562599"/>
          </a:xfrm>
        </p:spPr>
        <p:txBody>
          <a:bodyPr>
            <a:normAutofit/>
          </a:bodyPr>
          <a:lstStyle/>
          <a:p>
            <a:r>
              <a:rPr lang="en-US" sz="2400" dirty="0"/>
              <a:t>(d) In the case of residents, such monitoring shall also include periodic status checks. </a:t>
            </a:r>
            <a:endParaRPr lang="en-US" sz="2400" dirty="0" smtClean="0"/>
          </a:p>
          <a:p>
            <a:endParaRPr lang="en-US" sz="2400" dirty="0"/>
          </a:p>
          <a:p>
            <a:r>
              <a:rPr lang="en-US" sz="2400" dirty="0"/>
              <a:t>(e) If any other individual who cooperates with an investigation expresses a fear of retaliation, the agency shall take appropriate measures to protect that individual against retaliation. </a:t>
            </a:r>
            <a:endParaRPr lang="en-US" sz="2400" dirty="0" smtClean="0"/>
          </a:p>
          <a:p>
            <a:endParaRPr lang="en-US" sz="2400" dirty="0" smtClean="0"/>
          </a:p>
          <a:p>
            <a:r>
              <a:rPr lang="en-US" sz="2400" dirty="0"/>
              <a:t>(f) An agency’s obligation to monitor shall terminate if the agency determines that the allegation is unfounded. </a:t>
            </a:r>
          </a:p>
        </p:txBody>
      </p:sp>
      <p:pic>
        <p:nvPicPr>
          <p:cNvPr id="4" name="Picture 3">
            <a:hlinkClick r:id="rId3" action="ppaction://hlinksldjump"/>
          </p:cNvPr>
          <p:cNvPicPr>
            <a:picLocks noChangeAspect="1"/>
          </p:cNvPicPr>
          <p:nvPr/>
        </p:nvPicPr>
        <p:blipFill>
          <a:blip r:embed="rId4"/>
          <a:stretch>
            <a:fillRect/>
          </a:stretch>
        </p:blipFill>
        <p:spPr>
          <a:xfrm>
            <a:off x="8485608" y="6278855"/>
            <a:ext cx="554784" cy="548688"/>
          </a:xfrm>
          <a:prstGeom prst="rect">
            <a:avLst/>
          </a:prstGeom>
        </p:spPr>
      </p:pic>
    </p:spTree>
    <p:extLst>
      <p:ext uri="{BB962C8B-B14F-4D97-AF65-F5344CB8AC3E}">
        <p14:creationId xmlns:p14="http://schemas.microsoft.com/office/powerpoint/2010/main" val="52712840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Standard 115.364</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200" y="838200"/>
            <a:ext cx="6858000" cy="5867400"/>
          </a:xfrm>
        </p:spPr>
        <p:txBody>
          <a:bodyPr>
            <a:noAutofit/>
          </a:bodyPr>
          <a:lstStyle/>
          <a:p>
            <a:r>
              <a:rPr lang="en-US" sz="2800" dirty="0" smtClean="0"/>
              <a:t>Staff First Responder Duties</a:t>
            </a:r>
          </a:p>
          <a:p>
            <a:r>
              <a:rPr lang="en-US" sz="2400" dirty="0"/>
              <a:t>(a) Upon learning of an allegation that a resident was sexually abused, the first staff member to respond to the report shall be required to: </a:t>
            </a:r>
          </a:p>
          <a:p>
            <a:r>
              <a:rPr lang="en-US" sz="2400" dirty="0"/>
              <a:t>(1) Separate the alleged victim and abuser; </a:t>
            </a:r>
          </a:p>
          <a:p>
            <a:r>
              <a:rPr lang="en-US" sz="2400" dirty="0"/>
              <a:t>(2) Preserve and protect any crime scene until appropriate steps can be taken to collect any evidence; </a:t>
            </a:r>
          </a:p>
          <a:p>
            <a:r>
              <a:rPr lang="en-US" sz="2400" dirty="0"/>
              <a:t>(3) If the abuse occurred within a time period that still allows for the collection of physical evidence, request that the alleged victim not take any actions that could destroy physical evidence, including, as appropriate, washing, brushing teeth, changing clothes, urinating, defecating, smoking, drinking, or eating; and </a:t>
            </a:r>
          </a:p>
        </p:txBody>
      </p:sp>
    </p:spTree>
    <p:extLst>
      <p:ext uri="{BB962C8B-B14F-4D97-AF65-F5344CB8AC3E}">
        <p14:creationId xmlns:p14="http://schemas.microsoft.com/office/powerpoint/2010/main" val="41455698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Standard 115.364 (</a:t>
            </a:r>
            <a:r>
              <a:rPr lang="en-US" dirty="0" err="1" smtClean="0">
                <a:effectLst>
                  <a:outerShdw blurRad="38100" dist="38100" dir="2700000" algn="tl">
                    <a:srgbClr val="000000">
                      <a:alpha val="43137"/>
                    </a:srgbClr>
                  </a:outerShdw>
                </a:effectLst>
              </a:rPr>
              <a:t>cont</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477000" cy="4876799"/>
          </a:xfrm>
        </p:spPr>
        <p:txBody>
          <a:bodyPr>
            <a:noAutofit/>
          </a:bodyPr>
          <a:lstStyle/>
          <a:p>
            <a:r>
              <a:rPr lang="en-US" sz="2400" dirty="0"/>
              <a:t>(4) If the abuse occurred within a time period that still allows for the collection of physical evidence, ensure that the alleged abuser does not take any actions that could destroy physical evidence, including, as appropriate, washing, brushing teeth, changing clothes, urinating, defecating, smoking, drinking, or eating. </a:t>
            </a:r>
          </a:p>
          <a:p>
            <a:r>
              <a:rPr lang="en-US" sz="2400" dirty="0"/>
              <a:t>(b) If the first staff responder is not a security staff member, the responder shall be required to request that the alleged victim not take any actions that could destroy physical evidence, and then notify security staff. </a:t>
            </a:r>
          </a:p>
        </p:txBody>
      </p:sp>
      <p:pic>
        <p:nvPicPr>
          <p:cNvPr id="4" name="Picture 3">
            <a:hlinkClick r:id="rId2" action="ppaction://hlinksldjump"/>
          </p:cNvPr>
          <p:cNvPicPr>
            <a:picLocks noChangeAspect="1"/>
          </p:cNvPicPr>
          <p:nvPr/>
        </p:nvPicPr>
        <p:blipFill>
          <a:blip r:embed="rId3"/>
          <a:stretch>
            <a:fillRect/>
          </a:stretch>
        </p:blipFill>
        <p:spPr>
          <a:xfrm>
            <a:off x="8406359" y="6309312"/>
            <a:ext cx="560881" cy="548688"/>
          </a:xfrm>
          <a:prstGeom prst="rect">
            <a:avLst/>
          </a:prstGeom>
        </p:spPr>
      </p:pic>
    </p:spTree>
    <p:extLst>
      <p:ext uri="{BB962C8B-B14F-4D97-AF65-F5344CB8AC3E}">
        <p14:creationId xmlns:p14="http://schemas.microsoft.com/office/powerpoint/2010/main" val="33481238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Standard 115.365</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05000" y="914400"/>
            <a:ext cx="7086600" cy="3124200"/>
          </a:xfrm>
        </p:spPr>
        <p:txBody>
          <a:bodyPr/>
          <a:lstStyle/>
          <a:p>
            <a:pPr marL="0" indent="0">
              <a:buNone/>
            </a:pPr>
            <a:r>
              <a:rPr lang="en-US" b="1" dirty="0" smtClean="0"/>
              <a:t>Coordinated Response</a:t>
            </a:r>
          </a:p>
          <a:p>
            <a:pPr marL="0" indent="0">
              <a:buNone/>
            </a:pPr>
            <a:endParaRPr lang="en-US" dirty="0"/>
          </a:p>
          <a:p>
            <a:pPr marL="0" indent="0">
              <a:buNone/>
            </a:pPr>
            <a:r>
              <a:rPr lang="en-US" dirty="0" smtClean="0"/>
              <a:t>The </a:t>
            </a:r>
            <a:r>
              <a:rPr lang="en-US" dirty="0"/>
              <a:t>facility shall develop a written institutional plan to coordinate actions taken in response to an incident of sexual abuse, among staff first responders, medical and mental health practitioners, investigators and facility leadership</a:t>
            </a:r>
          </a:p>
          <a:p>
            <a:pPr marL="0" indent="0">
              <a:buNone/>
            </a:pPr>
            <a:endParaRPr lang="en-US" dirty="0"/>
          </a:p>
        </p:txBody>
      </p:sp>
      <p:pic>
        <p:nvPicPr>
          <p:cNvPr id="4" name="Picture 3">
            <a:hlinkClick r:id="rId2" action="ppaction://hlinksldjump"/>
          </p:cNvPr>
          <p:cNvPicPr>
            <a:picLocks noChangeAspect="1"/>
          </p:cNvPicPr>
          <p:nvPr/>
        </p:nvPicPr>
        <p:blipFill>
          <a:blip r:embed="rId3"/>
          <a:stretch>
            <a:fillRect/>
          </a:stretch>
        </p:blipFill>
        <p:spPr>
          <a:xfrm>
            <a:off x="8406359" y="6309312"/>
            <a:ext cx="560881" cy="548688"/>
          </a:xfrm>
          <a:prstGeom prst="rect">
            <a:avLst/>
          </a:prstGeom>
        </p:spPr>
      </p:pic>
    </p:spTree>
    <p:extLst>
      <p:ext uri="{BB962C8B-B14F-4D97-AF65-F5344CB8AC3E}">
        <p14:creationId xmlns:p14="http://schemas.microsoft.com/office/powerpoint/2010/main" val="744313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amwork_in_Motion Animated Layout">
  <a:themeElements>
    <a:clrScheme name="Teamwork in Motion">
      <a:dk1>
        <a:sysClr val="windowText" lastClr="000000"/>
      </a:dk1>
      <a:lt1>
        <a:sysClr val="window" lastClr="FFFFFF"/>
      </a:lt1>
      <a:dk2>
        <a:srgbClr val="505050"/>
      </a:dk2>
      <a:lt2>
        <a:srgbClr val="DCE6FC"/>
      </a:lt2>
      <a:accent1>
        <a:srgbClr val="2B467D"/>
      </a:accent1>
      <a:accent2>
        <a:srgbClr val="7D392B"/>
      </a:accent2>
      <a:accent3>
        <a:srgbClr val="805F2B"/>
      </a:accent3>
      <a:accent4>
        <a:srgbClr val="E2CB42"/>
      </a:accent4>
      <a:accent5>
        <a:srgbClr val="4B4B4B"/>
      </a:accent5>
      <a:accent6>
        <a:srgbClr val="000000"/>
      </a:accent6>
      <a:hlink>
        <a:srgbClr val="BFBFBF"/>
      </a:hlink>
      <a:folHlink>
        <a:srgbClr val="595959"/>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amwork_in_Motion  Still Layout">
  <a:themeElements>
    <a:clrScheme name="Teamwork in Motion">
      <a:dk1>
        <a:sysClr val="windowText" lastClr="000000"/>
      </a:dk1>
      <a:lt1>
        <a:sysClr val="window" lastClr="FFFFFF"/>
      </a:lt1>
      <a:dk2>
        <a:srgbClr val="505050"/>
      </a:dk2>
      <a:lt2>
        <a:srgbClr val="DCE6FC"/>
      </a:lt2>
      <a:accent1>
        <a:srgbClr val="2B467D"/>
      </a:accent1>
      <a:accent2>
        <a:srgbClr val="7D392B"/>
      </a:accent2>
      <a:accent3>
        <a:srgbClr val="805F2B"/>
      </a:accent3>
      <a:accent4>
        <a:srgbClr val="E2CB42"/>
      </a:accent4>
      <a:accent5>
        <a:srgbClr val="4B4B4B"/>
      </a:accent5>
      <a:accent6>
        <a:srgbClr val="000000"/>
      </a:accent6>
      <a:hlink>
        <a:srgbClr val="BFBFBF"/>
      </a:hlink>
      <a:folHlink>
        <a:srgbClr val="595959"/>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8994</TotalTime>
  <Words>4801</Words>
  <Application>Microsoft Office PowerPoint</Application>
  <PresentationFormat>On-screen Show (4:3)</PresentationFormat>
  <Paragraphs>554</Paragraphs>
  <Slides>93</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93</vt:i4>
      </vt:variant>
    </vt:vector>
  </HeadingPairs>
  <TitlesOfParts>
    <vt:vector size="102" baseType="lpstr">
      <vt:lpstr>Aharoni</vt:lpstr>
      <vt:lpstr>Arial</vt:lpstr>
      <vt:lpstr>Arial Rounded MT Bold</vt:lpstr>
      <vt:lpstr>Calibri</vt:lpstr>
      <vt:lpstr>Franklin Gothic Heavy</vt:lpstr>
      <vt:lpstr>Verdana</vt:lpstr>
      <vt:lpstr>Wingdings</vt:lpstr>
      <vt:lpstr>Teamwork_in_Motion Animated Layout</vt:lpstr>
      <vt:lpstr>Teamwork_in_Motion  Still Layout</vt:lpstr>
      <vt:lpstr>Prison Rape Elimination Act</vt:lpstr>
      <vt:lpstr>PowerPoint Presentation</vt:lpstr>
      <vt:lpstr>What is PREA?</vt:lpstr>
      <vt:lpstr>What is PREA?</vt:lpstr>
      <vt:lpstr>PREA Purposes</vt:lpstr>
      <vt:lpstr>PREA Standards</vt:lpstr>
      <vt:lpstr>Zero Tolerance</vt:lpstr>
      <vt:lpstr>Zero-Tolerance</vt:lpstr>
      <vt:lpstr>Policy</vt:lpstr>
      <vt:lpstr>PREA Definitions</vt:lpstr>
      <vt:lpstr>PREA Definitions</vt:lpstr>
      <vt:lpstr>PREA Definitions</vt:lpstr>
      <vt:lpstr>PREA Definitions</vt:lpstr>
      <vt:lpstr>PREA Definitions</vt:lpstr>
      <vt:lpstr>PowerPoint Presentation</vt:lpstr>
      <vt:lpstr>Reporting</vt:lpstr>
      <vt:lpstr>Reporting</vt:lpstr>
      <vt:lpstr>Who should report?</vt:lpstr>
      <vt:lpstr>Resident Reporting</vt:lpstr>
      <vt:lpstr>What to Tell Third-Party Reporters </vt:lpstr>
      <vt:lpstr>Responses to Third-Party Source</vt:lpstr>
      <vt:lpstr>Mandatory Reporting</vt:lpstr>
      <vt:lpstr>PREA Standard Requirements</vt:lpstr>
      <vt:lpstr>Mandatory Reporter</vt:lpstr>
      <vt:lpstr>Mandatory Reporting</vt:lpstr>
      <vt:lpstr>Consent</vt:lpstr>
      <vt:lpstr>Oregon Statute</vt:lpstr>
      <vt:lpstr>PowerPoint Presentation</vt:lpstr>
      <vt:lpstr>Retaliation</vt:lpstr>
      <vt:lpstr>Retaliation</vt:lpstr>
      <vt:lpstr>Retaliation</vt:lpstr>
      <vt:lpstr>Emotional Support</vt:lpstr>
      <vt:lpstr>PowerPoint Presentation</vt:lpstr>
      <vt:lpstr>Consequences of Sexual Abuse</vt:lpstr>
      <vt:lpstr>Dynamics of Sexual Abuse</vt:lpstr>
      <vt:lpstr>Resident Predators</vt:lpstr>
      <vt:lpstr>Dynamics of Sexual Abuse</vt:lpstr>
      <vt:lpstr>Dynamics of Sexual Abuse</vt:lpstr>
      <vt:lpstr>Dynamics of Sexual Abuse</vt:lpstr>
      <vt:lpstr>Vulnerable Populations</vt:lpstr>
      <vt:lpstr>Common Reactions of Sexual Abuse Victims</vt:lpstr>
      <vt:lpstr>Dynamics of Sexual Harassment</vt:lpstr>
      <vt:lpstr>PowerPoint Presentation</vt:lpstr>
      <vt:lpstr>Neurobiology of Trauma</vt:lpstr>
      <vt:lpstr>Trauma and the Brain</vt:lpstr>
      <vt:lpstr>Neurobiology of Trauma</vt:lpstr>
      <vt:lpstr>Effects on a Youth’s Brain and Behaviors</vt:lpstr>
      <vt:lpstr>Effects on Resident Behaviors</vt:lpstr>
      <vt:lpstr>Effects on Resident Behaviors</vt:lpstr>
      <vt:lpstr>Prevention and Detection</vt:lpstr>
      <vt:lpstr>Prevention</vt:lpstr>
      <vt:lpstr>Prevention</vt:lpstr>
      <vt:lpstr>Detection</vt:lpstr>
      <vt:lpstr>Staff Responsibilities</vt:lpstr>
      <vt:lpstr>Avoiding Inappropriate Relationships</vt:lpstr>
      <vt:lpstr>PowerPoint Presentation</vt:lpstr>
      <vt:lpstr>Red Flag Indicators Examples of red flag indicators are as follows:</vt:lpstr>
      <vt:lpstr>Resident Red Flags</vt:lpstr>
      <vt:lpstr>Red Flags: Staff</vt:lpstr>
      <vt:lpstr>Red Flags: Environment</vt:lpstr>
      <vt:lpstr>Signs of Potential Inappropriate Boundaries</vt:lpstr>
      <vt:lpstr>Challenging Boundaries: Working with Youth</vt:lpstr>
      <vt:lpstr>Communication Tools</vt:lpstr>
      <vt:lpstr>Response</vt:lpstr>
      <vt:lpstr>Response</vt:lpstr>
      <vt:lpstr>Response</vt:lpstr>
      <vt:lpstr>Response</vt:lpstr>
      <vt:lpstr>First Responder</vt:lpstr>
      <vt:lpstr>    First Responder Duties  PREA Standard 115.364</vt:lpstr>
      <vt:lpstr>First Responders</vt:lpstr>
      <vt:lpstr>First Responder Considerations</vt:lpstr>
      <vt:lpstr>First Responders to Reports of Past Abuse</vt:lpstr>
      <vt:lpstr>Primary Objectives  First Responders to Reports of Past Abuse</vt:lpstr>
      <vt:lpstr>Primary Objectives First Responders to Reports of Past Abuse</vt:lpstr>
      <vt:lpstr>First Responder and Victims of Abuse</vt:lpstr>
      <vt:lpstr>First Responder and Victims of Abuse</vt:lpstr>
      <vt:lpstr>Coordinated Response</vt:lpstr>
      <vt:lpstr>This is the end of the training</vt:lpstr>
      <vt:lpstr>Standard 115.311</vt:lpstr>
      <vt:lpstr>Standard 115.311 (cont.)</vt:lpstr>
      <vt:lpstr>Standard 115.351 Resident Reporting</vt:lpstr>
      <vt:lpstr>Standard 115.351 Resident Reporting (cont)</vt:lpstr>
      <vt:lpstr>Standard 115.351 Resident Reporting</vt:lpstr>
      <vt:lpstr>Standard 115.351 Resident Reporting (cont)</vt:lpstr>
      <vt:lpstr>Standard 115.361  Staff and Agency Reporting Duties</vt:lpstr>
      <vt:lpstr>Standard 115.361  Staff and Agency Reporting Duties</vt:lpstr>
      <vt:lpstr>Standard 115.361  Staff and Agency Reporting Duties</vt:lpstr>
      <vt:lpstr>Standard 115.367 Agency Protection against Retaliation</vt:lpstr>
      <vt:lpstr>Standard 115.367 Agency Protection against Retaliation (cont)</vt:lpstr>
      <vt:lpstr>Standard 115.367 Agency Protection against Retaliation (cont)</vt:lpstr>
      <vt:lpstr>Standard 115.364</vt:lpstr>
      <vt:lpstr>Standard 115.364 (cont)</vt:lpstr>
      <vt:lpstr>Standard 115.365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Caleb Asbridge</cp:lastModifiedBy>
  <cp:revision>285</cp:revision>
  <cp:lastPrinted>2014-01-15T11:49:08Z</cp:lastPrinted>
  <dcterms:created xsi:type="dcterms:W3CDTF">2010-10-20T20:28:13Z</dcterms:created>
  <dcterms:modified xsi:type="dcterms:W3CDTF">2014-08-27T17:18:35Z</dcterms:modified>
</cp:coreProperties>
</file>