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7" r:id="rId2"/>
  </p:sldMasterIdLst>
  <p:notesMasterIdLst>
    <p:notesMasterId r:id="rId61"/>
  </p:notesMasterIdLst>
  <p:sldIdLst>
    <p:sldId id="256" r:id="rId3"/>
    <p:sldId id="284" r:id="rId4"/>
    <p:sldId id="285" r:id="rId5"/>
    <p:sldId id="329" r:id="rId6"/>
    <p:sldId id="286" r:id="rId7"/>
    <p:sldId id="287" r:id="rId8"/>
    <p:sldId id="288" r:id="rId9"/>
    <p:sldId id="289" r:id="rId10"/>
    <p:sldId id="290" r:id="rId11"/>
    <p:sldId id="291" r:id="rId12"/>
    <p:sldId id="292" r:id="rId13"/>
    <p:sldId id="337" r:id="rId14"/>
    <p:sldId id="293" r:id="rId15"/>
    <p:sldId id="338" r:id="rId16"/>
    <p:sldId id="295" r:id="rId17"/>
    <p:sldId id="342" r:id="rId18"/>
    <p:sldId id="296" r:id="rId19"/>
    <p:sldId id="297" r:id="rId20"/>
    <p:sldId id="343" r:id="rId21"/>
    <p:sldId id="298" r:id="rId22"/>
    <p:sldId id="339" r:id="rId23"/>
    <p:sldId id="340" r:id="rId24"/>
    <p:sldId id="341" r:id="rId25"/>
    <p:sldId id="299" r:id="rId26"/>
    <p:sldId id="300" r:id="rId27"/>
    <p:sldId id="301" r:id="rId28"/>
    <p:sldId id="302" r:id="rId29"/>
    <p:sldId id="303" r:id="rId30"/>
    <p:sldId id="307" r:id="rId31"/>
    <p:sldId id="308" r:id="rId32"/>
    <p:sldId id="309" r:id="rId33"/>
    <p:sldId id="310" r:id="rId34"/>
    <p:sldId id="311" r:id="rId35"/>
    <p:sldId id="313" r:id="rId36"/>
    <p:sldId id="314" r:id="rId37"/>
    <p:sldId id="316" r:id="rId38"/>
    <p:sldId id="315" r:id="rId39"/>
    <p:sldId id="317" r:id="rId40"/>
    <p:sldId id="318" r:id="rId41"/>
    <p:sldId id="319" r:id="rId42"/>
    <p:sldId id="320" r:id="rId43"/>
    <p:sldId id="321" r:id="rId44"/>
    <p:sldId id="322" r:id="rId45"/>
    <p:sldId id="323" r:id="rId46"/>
    <p:sldId id="324" r:id="rId47"/>
    <p:sldId id="325" r:id="rId48"/>
    <p:sldId id="326" r:id="rId49"/>
    <p:sldId id="327" r:id="rId50"/>
    <p:sldId id="328" r:id="rId51"/>
    <p:sldId id="330" r:id="rId52"/>
    <p:sldId id="331" r:id="rId53"/>
    <p:sldId id="332" r:id="rId54"/>
    <p:sldId id="333" r:id="rId55"/>
    <p:sldId id="334" r:id="rId56"/>
    <p:sldId id="335" r:id="rId57"/>
    <p:sldId id="344" r:id="rId58"/>
    <p:sldId id="345" r:id="rId59"/>
    <p:sldId id="346" r:id="rId60"/>
  </p:sldIdLst>
  <p:sldSz cx="9144000" cy="6858000" type="screen4x3"/>
  <p:notesSz cx="6858000" cy="9144000"/>
  <p:defaultTextStyle>
    <a:defPPr>
      <a:defRPr lang="en-US"/>
    </a:defPPr>
    <a:lvl1pPr marL="0" algn="l" defTabSz="914262" rtl="0" eaLnBrk="1" latinLnBrk="0" hangingPunct="1">
      <a:defRPr sz="1800" kern="1200">
        <a:solidFill>
          <a:schemeClr val="tx1"/>
        </a:solidFill>
        <a:latin typeface="+mn-lt"/>
        <a:ea typeface="+mn-ea"/>
        <a:cs typeface="+mn-cs"/>
      </a:defRPr>
    </a:lvl1pPr>
    <a:lvl2pPr marL="457130" algn="l" defTabSz="914262" rtl="0" eaLnBrk="1" latinLnBrk="0" hangingPunct="1">
      <a:defRPr sz="1800" kern="1200">
        <a:solidFill>
          <a:schemeClr val="tx1"/>
        </a:solidFill>
        <a:latin typeface="+mn-lt"/>
        <a:ea typeface="+mn-ea"/>
        <a:cs typeface="+mn-cs"/>
      </a:defRPr>
    </a:lvl2pPr>
    <a:lvl3pPr marL="914262" algn="l" defTabSz="914262" rtl="0" eaLnBrk="1" latinLnBrk="0" hangingPunct="1">
      <a:defRPr sz="1800" kern="1200">
        <a:solidFill>
          <a:schemeClr val="tx1"/>
        </a:solidFill>
        <a:latin typeface="+mn-lt"/>
        <a:ea typeface="+mn-ea"/>
        <a:cs typeface="+mn-cs"/>
      </a:defRPr>
    </a:lvl3pPr>
    <a:lvl4pPr marL="1371392" algn="l" defTabSz="914262" rtl="0" eaLnBrk="1" latinLnBrk="0" hangingPunct="1">
      <a:defRPr sz="1800" kern="1200">
        <a:solidFill>
          <a:schemeClr val="tx1"/>
        </a:solidFill>
        <a:latin typeface="+mn-lt"/>
        <a:ea typeface="+mn-ea"/>
        <a:cs typeface="+mn-cs"/>
      </a:defRPr>
    </a:lvl4pPr>
    <a:lvl5pPr marL="1828523" algn="l" defTabSz="914262" rtl="0" eaLnBrk="1" latinLnBrk="0" hangingPunct="1">
      <a:defRPr sz="1800" kern="1200">
        <a:solidFill>
          <a:schemeClr val="tx1"/>
        </a:solidFill>
        <a:latin typeface="+mn-lt"/>
        <a:ea typeface="+mn-ea"/>
        <a:cs typeface="+mn-cs"/>
      </a:defRPr>
    </a:lvl5pPr>
    <a:lvl6pPr marL="2285654" algn="l" defTabSz="914262" rtl="0" eaLnBrk="1" latinLnBrk="0" hangingPunct="1">
      <a:defRPr sz="1800" kern="1200">
        <a:solidFill>
          <a:schemeClr val="tx1"/>
        </a:solidFill>
        <a:latin typeface="+mn-lt"/>
        <a:ea typeface="+mn-ea"/>
        <a:cs typeface="+mn-cs"/>
      </a:defRPr>
    </a:lvl6pPr>
    <a:lvl7pPr marL="2742784" algn="l" defTabSz="914262" rtl="0" eaLnBrk="1" latinLnBrk="0" hangingPunct="1">
      <a:defRPr sz="1800" kern="1200">
        <a:solidFill>
          <a:schemeClr val="tx1"/>
        </a:solidFill>
        <a:latin typeface="+mn-lt"/>
        <a:ea typeface="+mn-ea"/>
        <a:cs typeface="+mn-cs"/>
      </a:defRPr>
    </a:lvl7pPr>
    <a:lvl8pPr marL="3199915" algn="l" defTabSz="914262" rtl="0" eaLnBrk="1" latinLnBrk="0" hangingPunct="1">
      <a:defRPr sz="1800" kern="1200">
        <a:solidFill>
          <a:schemeClr val="tx1"/>
        </a:solidFill>
        <a:latin typeface="+mn-lt"/>
        <a:ea typeface="+mn-ea"/>
        <a:cs typeface="+mn-cs"/>
      </a:defRPr>
    </a:lvl8pPr>
    <a:lvl9pPr marL="3657046" algn="l" defTabSz="91426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leb Asbridge" initials="CA" lastIdx="2" clrIdx="0">
    <p:extLst>
      <p:ext uri="{19B8F6BF-5375-455C-9EA6-DF929625EA0E}">
        <p15:presenceInfo xmlns:p15="http://schemas.microsoft.com/office/powerpoint/2012/main" userId="eaff3b3c5068b57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F4673"/>
    <a:srgbClr val="67B7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816" autoAdjust="0"/>
    <p:restoredTop sz="68940" autoAdjust="0"/>
  </p:normalViewPr>
  <p:slideViewPr>
    <p:cSldViewPr>
      <p:cViewPr varScale="1">
        <p:scale>
          <a:sx n="51" d="100"/>
          <a:sy n="51" d="100"/>
        </p:scale>
        <p:origin x="1398"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105" d="100"/>
          <a:sy n="105" d="100"/>
        </p:scale>
        <p:origin x="-271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21138B-2377-491E-9E58-FECDF0D0D976}" type="datetimeFigureOut">
              <a:rPr lang="en-US" smtClean="0"/>
              <a:t>3/19/2014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010EEC-3170-446D-8292-F17AAE4ACF11}" type="slidenum">
              <a:rPr lang="en-US" smtClean="0"/>
              <a:t>‹#›</a:t>
            </a:fld>
            <a:endParaRPr lang="en-US"/>
          </a:p>
        </p:txBody>
      </p:sp>
    </p:spTree>
    <p:extLst>
      <p:ext uri="{BB962C8B-B14F-4D97-AF65-F5344CB8AC3E}">
        <p14:creationId xmlns:p14="http://schemas.microsoft.com/office/powerpoint/2010/main" val="2875146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10EEC-3170-446D-8292-F17AAE4ACF11}" type="slidenum">
              <a:rPr lang="en-US" smtClean="0"/>
              <a:t>1</a:t>
            </a:fld>
            <a:endParaRPr lang="en-US"/>
          </a:p>
        </p:txBody>
      </p:sp>
    </p:spTree>
    <p:extLst>
      <p:ext uri="{BB962C8B-B14F-4D97-AF65-F5344CB8AC3E}">
        <p14:creationId xmlns:p14="http://schemas.microsoft.com/office/powerpoint/2010/main" val="33892155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10EEC-3170-446D-8292-F17AAE4ACF11}" type="slidenum">
              <a:rPr lang="en-US" smtClean="0"/>
              <a:t>25</a:t>
            </a:fld>
            <a:endParaRPr lang="en-US"/>
          </a:p>
        </p:txBody>
      </p:sp>
    </p:spTree>
    <p:extLst>
      <p:ext uri="{BB962C8B-B14F-4D97-AF65-F5344CB8AC3E}">
        <p14:creationId xmlns:p14="http://schemas.microsoft.com/office/powerpoint/2010/main" val="2998515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10EEC-3170-446D-8292-F17AAE4ACF11}" type="slidenum">
              <a:rPr lang="en-US" smtClean="0"/>
              <a:t>26</a:t>
            </a:fld>
            <a:endParaRPr lang="en-US"/>
          </a:p>
        </p:txBody>
      </p:sp>
    </p:spTree>
    <p:extLst>
      <p:ext uri="{BB962C8B-B14F-4D97-AF65-F5344CB8AC3E}">
        <p14:creationId xmlns:p14="http://schemas.microsoft.com/office/powerpoint/2010/main" val="15973472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10EEC-3170-446D-8292-F17AAE4ACF11}" type="slidenum">
              <a:rPr lang="en-US" smtClean="0"/>
              <a:t>27</a:t>
            </a:fld>
            <a:endParaRPr lang="en-US"/>
          </a:p>
        </p:txBody>
      </p:sp>
    </p:spTree>
    <p:extLst>
      <p:ext uri="{BB962C8B-B14F-4D97-AF65-F5344CB8AC3E}">
        <p14:creationId xmlns:p14="http://schemas.microsoft.com/office/powerpoint/2010/main" val="39557226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409708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144590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10EEC-3170-446D-8292-F17AAE4ACF11}" type="slidenum">
              <a:rPr lang="en-US" smtClean="0"/>
              <a:t>36</a:t>
            </a:fld>
            <a:endParaRPr lang="en-US"/>
          </a:p>
        </p:txBody>
      </p:sp>
    </p:spTree>
    <p:extLst>
      <p:ext uri="{BB962C8B-B14F-4D97-AF65-F5344CB8AC3E}">
        <p14:creationId xmlns:p14="http://schemas.microsoft.com/office/powerpoint/2010/main" val="23575373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10EEC-3170-446D-8292-F17AAE4ACF11}" type="slidenum">
              <a:rPr lang="en-US" smtClean="0"/>
              <a:t>39</a:t>
            </a:fld>
            <a:endParaRPr lang="en-US"/>
          </a:p>
        </p:txBody>
      </p:sp>
    </p:spTree>
    <p:extLst>
      <p:ext uri="{BB962C8B-B14F-4D97-AF65-F5344CB8AC3E}">
        <p14:creationId xmlns:p14="http://schemas.microsoft.com/office/powerpoint/2010/main" val="3904922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10EEC-3170-446D-8292-F17AAE4ACF11}" type="slidenum">
              <a:rPr lang="en-US" smtClean="0"/>
              <a:t>41</a:t>
            </a:fld>
            <a:endParaRPr lang="en-US"/>
          </a:p>
        </p:txBody>
      </p:sp>
    </p:spTree>
    <p:extLst>
      <p:ext uri="{BB962C8B-B14F-4D97-AF65-F5344CB8AC3E}">
        <p14:creationId xmlns:p14="http://schemas.microsoft.com/office/powerpoint/2010/main" val="33972744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10EEC-3170-446D-8292-F17AAE4ACF11}" type="slidenum">
              <a:rPr lang="en-US" smtClean="0"/>
              <a:t>42</a:t>
            </a:fld>
            <a:endParaRPr lang="en-US"/>
          </a:p>
        </p:txBody>
      </p:sp>
    </p:spTree>
    <p:extLst>
      <p:ext uri="{BB962C8B-B14F-4D97-AF65-F5344CB8AC3E}">
        <p14:creationId xmlns:p14="http://schemas.microsoft.com/office/powerpoint/2010/main" val="19208707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10EEC-3170-446D-8292-F17AAE4ACF11}"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3143413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scenario—Sexual</a:t>
            </a:r>
            <a:r>
              <a:rPr lang="en-US" baseline="0" dirty="0" smtClean="0"/>
              <a:t> abuse. See the definition of “Sexual abuse of a resident by another resident” item 4.</a:t>
            </a:r>
          </a:p>
          <a:p>
            <a:r>
              <a:rPr lang="en-US" baseline="0" dirty="0" smtClean="0"/>
              <a:t>Second scenario—Neither. Although the staff saw the youth unclothed, she was conducting cell checks, which are related to official duties. The staff also moved on quickly to the next cell instead of lingering and watching for a period of time. She only saw the youth long enough to determine that he was not injured or in distress. Therefore, this example does not constitute voyeurism and, by extension, does not constitute sexual abuse.</a:t>
            </a:r>
          </a:p>
          <a:p>
            <a:r>
              <a:rPr lang="en-US" baseline="0" dirty="0" smtClean="0"/>
              <a:t>Third scenario—Neither. The definition of sexual harassment includes “repeated and unwelcome” sexual advances.  In this scenario, once the youth was corrected he stopped, thereby his actions were not repeated. Had he continued with the statements or other similar statements, then his actions would have constituted sexual harassment.</a:t>
            </a:r>
          </a:p>
          <a:p>
            <a:endParaRPr lang="en-US" baseline="0" dirty="0" smtClean="0"/>
          </a:p>
          <a:p>
            <a:r>
              <a:rPr lang="en-US" baseline="0" dirty="0" smtClean="0"/>
              <a:t>The trainer should note that there are many other scenarios that staff may see. Participants should familiarize themselves with the appropriate definitions so they will know the differences in terminology.</a:t>
            </a:r>
          </a:p>
        </p:txBody>
      </p:sp>
      <p:sp>
        <p:nvSpPr>
          <p:cNvPr id="4" name="Slide Number Placeholder 3"/>
          <p:cNvSpPr>
            <a:spLocks noGrp="1"/>
          </p:cNvSpPr>
          <p:nvPr>
            <p:ph type="sldNum" sz="quarter" idx="10"/>
          </p:nvPr>
        </p:nvSpPr>
        <p:spPr/>
        <p:txBody>
          <a:bodyPr/>
          <a:lstStyle/>
          <a:p>
            <a:fld id="{78010EEC-3170-446D-8292-F17AAE4ACF11}" type="slidenum">
              <a:rPr lang="en-US" smtClean="0"/>
              <a:t>4</a:t>
            </a:fld>
            <a:endParaRPr lang="en-US"/>
          </a:p>
        </p:txBody>
      </p:sp>
    </p:spTree>
    <p:extLst>
      <p:ext uri="{BB962C8B-B14F-4D97-AF65-F5344CB8AC3E}">
        <p14:creationId xmlns:p14="http://schemas.microsoft.com/office/powerpoint/2010/main" val="33857967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10EEC-3170-446D-8292-F17AAE4ACF11}" type="slidenum">
              <a:rPr lang="en-US" smtClean="0"/>
              <a:t>48</a:t>
            </a:fld>
            <a:endParaRPr lang="en-US"/>
          </a:p>
        </p:txBody>
      </p:sp>
    </p:spTree>
    <p:extLst>
      <p:ext uri="{BB962C8B-B14F-4D97-AF65-F5344CB8AC3E}">
        <p14:creationId xmlns:p14="http://schemas.microsoft.com/office/powerpoint/2010/main" val="12993367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10EEC-3170-446D-8292-F17AAE4ACF11}" type="slidenum">
              <a:rPr lang="en-US" smtClean="0"/>
              <a:t>49</a:t>
            </a:fld>
            <a:endParaRPr lang="en-US"/>
          </a:p>
        </p:txBody>
      </p:sp>
    </p:spTree>
    <p:extLst>
      <p:ext uri="{BB962C8B-B14F-4D97-AF65-F5344CB8AC3E}">
        <p14:creationId xmlns:p14="http://schemas.microsoft.com/office/powerpoint/2010/main" val="10844554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10EEC-3170-446D-8292-F17AAE4ACF11}" type="slidenum">
              <a:rPr lang="en-US" smtClean="0">
                <a:solidFill>
                  <a:prstClr val="black"/>
                </a:solidFill>
              </a:rPr>
              <a:pPr/>
              <a:t>57</a:t>
            </a:fld>
            <a:endParaRPr lang="en-US">
              <a:solidFill>
                <a:prstClr val="black"/>
              </a:solidFill>
            </a:endParaRPr>
          </a:p>
        </p:txBody>
      </p:sp>
    </p:spTree>
    <p:extLst>
      <p:ext uri="{BB962C8B-B14F-4D97-AF65-F5344CB8AC3E}">
        <p14:creationId xmlns:p14="http://schemas.microsoft.com/office/powerpoint/2010/main" val="40883045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10EEC-3170-446D-8292-F17AAE4ACF11}" type="slidenum">
              <a:rPr lang="en-US" smtClean="0">
                <a:solidFill>
                  <a:prstClr val="black"/>
                </a:solidFill>
              </a:rPr>
              <a:pPr/>
              <a:t>58</a:t>
            </a:fld>
            <a:endParaRPr lang="en-US">
              <a:solidFill>
                <a:prstClr val="black"/>
              </a:solidFill>
            </a:endParaRPr>
          </a:p>
        </p:txBody>
      </p:sp>
    </p:spTree>
    <p:extLst>
      <p:ext uri="{BB962C8B-B14F-4D97-AF65-F5344CB8AC3E}">
        <p14:creationId xmlns:p14="http://schemas.microsoft.com/office/powerpoint/2010/main" val="3840244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10EEC-3170-446D-8292-F17AAE4ACF11}" type="slidenum">
              <a:rPr lang="en-US" smtClean="0"/>
              <a:t>5</a:t>
            </a:fld>
            <a:endParaRPr lang="en-US"/>
          </a:p>
        </p:txBody>
      </p:sp>
    </p:spTree>
    <p:extLst>
      <p:ext uri="{BB962C8B-B14F-4D97-AF65-F5344CB8AC3E}">
        <p14:creationId xmlns:p14="http://schemas.microsoft.com/office/powerpoint/2010/main" val="1888593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445470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a flipchart to record participant responses.  Make sure the following items</a:t>
            </a:r>
            <a:r>
              <a:rPr lang="en-US" baseline="0" dirty="0" smtClean="0"/>
              <a:t> are included in responses:</a:t>
            </a:r>
            <a:endParaRPr lang="en-US" dirty="0" smtClean="0"/>
          </a:p>
          <a:p>
            <a:pPr marL="171450" indent="-171450">
              <a:buFont typeface="Arial" panose="020B0604020202020204" pitchFamily="34" charset="0"/>
              <a:buChar char="•"/>
            </a:pPr>
            <a:r>
              <a:rPr lang="en-US" dirty="0" smtClean="0"/>
              <a:t>Having</a:t>
            </a:r>
            <a:r>
              <a:rPr lang="en-US" baseline="0" dirty="0" smtClean="0"/>
              <a:t> a 1-800 number</a:t>
            </a:r>
          </a:p>
          <a:p>
            <a:pPr marL="171450" indent="-171450">
              <a:buFont typeface="Arial" panose="020B0604020202020204" pitchFamily="34" charset="0"/>
              <a:buChar char="•"/>
            </a:pPr>
            <a:r>
              <a:rPr lang="en-US" baseline="0" dirty="0" smtClean="0"/>
              <a:t>Dedicated phone line for reporting</a:t>
            </a:r>
          </a:p>
          <a:p>
            <a:pPr marL="171450" indent="-171450">
              <a:buFont typeface="Arial" panose="020B0604020202020204" pitchFamily="34" charset="0"/>
              <a:buChar char="•"/>
            </a:pPr>
            <a:r>
              <a:rPr lang="en-US" baseline="0" dirty="0" smtClean="0"/>
              <a:t>Using the grievance system</a:t>
            </a:r>
          </a:p>
          <a:p>
            <a:pPr marL="171450" indent="-171450">
              <a:buFont typeface="Arial" panose="020B0604020202020204" pitchFamily="34" charset="0"/>
              <a:buChar char="•"/>
            </a:pPr>
            <a:r>
              <a:rPr lang="en-US" baseline="0" dirty="0" smtClean="0"/>
              <a:t>Reporting to staff, volunteers, family, attorney, social worker, etc.</a:t>
            </a:r>
          </a:p>
          <a:p>
            <a:pPr marL="171450" indent="-171450">
              <a:buFont typeface="Arial" panose="020B0604020202020204" pitchFamily="34" charset="0"/>
              <a:buChar char="•"/>
            </a:pPr>
            <a:r>
              <a:rPr lang="en-US" baseline="0" dirty="0" smtClean="0"/>
              <a:t>Sending a sealed letter to someone inside/outside the facility</a:t>
            </a:r>
          </a:p>
          <a:p>
            <a:pPr marL="171450" indent="-171450">
              <a:buFont typeface="Arial" panose="020B0604020202020204" pitchFamily="34" charset="0"/>
              <a:buChar char="•"/>
            </a:pPr>
            <a:r>
              <a:rPr lang="en-US" baseline="0" dirty="0" smtClean="0"/>
              <a:t>Contacting an advocate</a:t>
            </a:r>
          </a:p>
          <a:p>
            <a:pPr marL="171450" indent="-171450">
              <a:buFont typeface="Arial" panose="020B0604020202020204" pitchFamily="34" charset="0"/>
              <a:buChar char="•"/>
            </a:pPr>
            <a:endParaRPr lang="en-US" dirty="0" smtClean="0"/>
          </a:p>
          <a:p>
            <a:endParaRPr lang="en-US" dirty="0"/>
          </a:p>
        </p:txBody>
      </p:sp>
    </p:spTree>
    <p:extLst>
      <p:ext uri="{BB962C8B-B14F-4D97-AF65-F5344CB8AC3E}">
        <p14:creationId xmlns:p14="http://schemas.microsoft.com/office/powerpoint/2010/main" val="1870645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a:p>
        </p:txBody>
      </p:sp>
    </p:spTree>
    <p:extLst>
      <p:ext uri="{BB962C8B-B14F-4D97-AF65-F5344CB8AC3E}">
        <p14:creationId xmlns:p14="http://schemas.microsoft.com/office/powerpoint/2010/main" val="4027133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10EEC-3170-446D-8292-F17AAE4ACF11}" type="slidenum">
              <a:rPr lang="en-US" smtClean="0"/>
              <a:t>21</a:t>
            </a:fld>
            <a:endParaRPr lang="en-US"/>
          </a:p>
        </p:txBody>
      </p:sp>
    </p:spTree>
    <p:extLst>
      <p:ext uri="{BB962C8B-B14F-4D97-AF65-F5344CB8AC3E}">
        <p14:creationId xmlns:p14="http://schemas.microsoft.com/office/powerpoint/2010/main" val="1986401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10EEC-3170-446D-8292-F17AAE4ACF11}" type="slidenum">
              <a:rPr lang="en-US" smtClean="0"/>
              <a:t>22</a:t>
            </a:fld>
            <a:endParaRPr lang="en-US"/>
          </a:p>
        </p:txBody>
      </p:sp>
    </p:spTree>
    <p:extLst>
      <p:ext uri="{BB962C8B-B14F-4D97-AF65-F5344CB8AC3E}">
        <p14:creationId xmlns:p14="http://schemas.microsoft.com/office/powerpoint/2010/main" val="1004084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10EEC-3170-446D-8292-F17AAE4ACF11}" type="slidenum">
              <a:rPr lang="en-US" smtClean="0"/>
              <a:t>23</a:t>
            </a:fld>
            <a:endParaRPr lang="en-US"/>
          </a:p>
        </p:txBody>
      </p:sp>
    </p:spTree>
    <p:extLst>
      <p:ext uri="{BB962C8B-B14F-4D97-AF65-F5344CB8AC3E}">
        <p14:creationId xmlns:p14="http://schemas.microsoft.com/office/powerpoint/2010/main" val="36383677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2.wmv"/><Relationship Id="rId1" Type="http://schemas.microsoft.com/office/2007/relationships/media" Target="../media/media2.wmv"/><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10" name="box"/>
          <p:cNvSpPr/>
          <p:nvPr userDrawn="1"/>
        </p:nvSpPr>
        <p:spPr>
          <a:xfrm rot="10800000">
            <a:off x="0" y="1066801"/>
            <a:ext cx="9144000" cy="627063"/>
          </a:xfrm>
          <a:prstGeom prst="rect">
            <a:avLst/>
          </a:prstGeom>
          <a:gradFill flip="none" rotWithShape="1">
            <a:gsLst>
              <a:gs pos="69000">
                <a:schemeClr val="accent1">
                  <a:lumMod val="90000"/>
                  <a:lumOff val="10000"/>
                </a:schemeClr>
              </a:gs>
              <a:gs pos="100000">
                <a:schemeClr val="accent1">
                  <a:lumMod val="75000"/>
                </a:schemeClr>
              </a:gs>
            </a:gsLst>
            <a:lin ang="5400000" scaled="0"/>
            <a:tileRect/>
          </a:gra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3" name="Subtitle 2"/>
          <p:cNvSpPr>
            <a:spLocks noGrp="1"/>
          </p:cNvSpPr>
          <p:nvPr>
            <p:ph type="subTitle" idx="1"/>
          </p:nvPr>
        </p:nvSpPr>
        <p:spPr>
          <a:xfrm>
            <a:off x="1295400" y="1143000"/>
            <a:ext cx="6096000" cy="609600"/>
          </a:xfrm>
        </p:spPr>
        <p:txBody>
          <a:bodyPr>
            <a:normAutofit/>
          </a:bodyPr>
          <a:lstStyle>
            <a:lvl1pPr marL="0" indent="0" algn="ctr">
              <a:buNone/>
              <a:defRPr sz="2400">
                <a:solidFill>
                  <a:schemeClr val="bg1">
                    <a:lumMod val="85000"/>
                  </a:schemeClr>
                </a:solidFill>
              </a:defRPr>
            </a:lvl1pPr>
            <a:lvl2pPr marL="457130" indent="0" algn="ctr">
              <a:buNone/>
              <a:defRPr>
                <a:solidFill>
                  <a:schemeClr val="tx1">
                    <a:tint val="75000"/>
                  </a:schemeClr>
                </a:solidFill>
              </a:defRPr>
            </a:lvl2pPr>
            <a:lvl3pPr marL="914262" indent="0" algn="ctr">
              <a:buNone/>
              <a:defRPr>
                <a:solidFill>
                  <a:schemeClr val="tx1">
                    <a:tint val="75000"/>
                  </a:schemeClr>
                </a:solidFill>
              </a:defRPr>
            </a:lvl3pPr>
            <a:lvl4pPr marL="1371392" indent="0" algn="ctr">
              <a:buNone/>
              <a:defRPr>
                <a:solidFill>
                  <a:schemeClr val="tx1">
                    <a:tint val="75000"/>
                  </a:schemeClr>
                </a:solidFill>
              </a:defRPr>
            </a:lvl4pPr>
            <a:lvl5pPr marL="1828523" indent="0" algn="ctr">
              <a:buNone/>
              <a:defRPr>
                <a:solidFill>
                  <a:schemeClr val="tx1">
                    <a:tint val="75000"/>
                  </a:schemeClr>
                </a:solidFill>
              </a:defRPr>
            </a:lvl5pPr>
            <a:lvl6pPr marL="2285654" indent="0" algn="ctr">
              <a:buNone/>
              <a:defRPr>
                <a:solidFill>
                  <a:schemeClr val="tx1">
                    <a:tint val="75000"/>
                  </a:schemeClr>
                </a:solidFill>
              </a:defRPr>
            </a:lvl6pPr>
            <a:lvl7pPr marL="2742784" indent="0" algn="ctr">
              <a:buNone/>
              <a:defRPr>
                <a:solidFill>
                  <a:schemeClr val="tx1">
                    <a:tint val="75000"/>
                  </a:schemeClr>
                </a:solidFill>
              </a:defRPr>
            </a:lvl7pPr>
            <a:lvl8pPr marL="3199915" indent="0" algn="ctr">
              <a:buNone/>
              <a:defRPr>
                <a:solidFill>
                  <a:schemeClr val="tx1">
                    <a:tint val="75000"/>
                  </a:schemeClr>
                </a:solidFill>
              </a:defRPr>
            </a:lvl8pPr>
            <a:lvl9pPr marL="3657046" indent="0" algn="ctr">
              <a:buNone/>
              <a:defRPr>
                <a:solidFill>
                  <a:schemeClr val="tx1">
                    <a:tint val="75000"/>
                  </a:schemeClr>
                </a:solidFill>
              </a:defRPr>
            </a:lvl9pPr>
          </a:lstStyle>
          <a:p>
            <a:r>
              <a:rPr lang="en-US" dirty="0" smtClean="0"/>
              <a:t>Click to edit Master subtitle style</a:t>
            </a:r>
            <a:endParaRPr lang="en-US" dirty="0"/>
          </a:p>
        </p:txBody>
      </p:sp>
      <p:sp>
        <p:nvSpPr>
          <p:cNvPr id="2" name="Title 1"/>
          <p:cNvSpPr>
            <a:spLocks noGrp="1"/>
          </p:cNvSpPr>
          <p:nvPr>
            <p:ph type="ctrTitle"/>
          </p:nvPr>
        </p:nvSpPr>
        <p:spPr>
          <a:xfrm>
            <a:off x="533400" y="542049"/>
            <a:ext cx="8458200" cy="677151"/>
          </a:xfrm>
        </p:spPr>
        <p:txBody>
          <a:bodyPr anchor="b">
            <a:noAutofit/>
          </a:bodyPr>
          <a:lstStyle>
            <a:lvl1pPr algn="ctr">
              <a:defRPr sz="4000"/>
            </a:lvl1pPr>
          </a:lstStyle>
          <a:p>
            <a:r>
              <a:rPr lang="en-US" dirty="0" smtClean="0"/>
              <a:t>Click to edit Master title style</a:t>
            </a:r>
            <a:endParaRPr lang="en-US" dirty="0"/>
          </a:p>
        </p:txBody>
      </p:sp>
      <p:sp>
        <p:nvSpPr>
          <p:cNvPr id="29" name="box"/>
          <p:cNvSpPr/>
          <p:nvPr userDrawn="1"/>
        </p:nvSpPr>
        <p:spPr>
          <a:xfrm rot="10800000">
            <a:off x="0" y="1070360"/>
            <a:ext cx="9144000" cy="18288"/>
          </a:xfrm>
          <a:prstGeom prst="rect">
            <a:avLst/>
          </a:prstGeom>
          <a:solidFill>
            <a:schemeClr val="bg1"/>
          </a:soli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pic>
        <p:nvPicPr>
          <p:cNvPr id="4" name="help_the_team.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1714500"/>
            <a:ext cx="9144000" cy="5143500"/>
          </a:xfrm>
          <a:prstGeom prst="rect">
            <a:avLst/>
          </a:prstGeom>
        </p:spPr>
      </p:pic>
    </p:spTree>
    <p:extLst>
      <p:ext uri="{BB962C8B-B14F-4D97-AF65-F5344CB8AC3E}">
        <p14:creationId xmlns:p14="http://schemas.microsoft.com/office/powerpoint/2010/main" val="3042985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074" fill="hold"/>
                                        <p:tgtEl>
                                          <p:spTgt spid="4"/>
                                        </p:tgtEl>
                                      </p:cBhvr>
                                    </p:cmd>
                                  </p:childTnLst>
                                </p:cTn>
                              </p:par>
                              <p:par>
                                <p:cTn id="7" presetID="10" presetClass="entr" presetSubtype="0" fill="hold" grpId="0" nodeType="withEffect">
                                  <p:stCondLst>
                                    <p:cond delay="200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childTnLst>
                                </p:cTn>
                              </p:par>
                              <p:par>
                                <p:cTn id="10" presetID="10" presetClass="entr" presetSubtype="0" fill="hold" grpId="0" nodeType="withEffect">
                                  <p:stCondLst>
                                    <p:cond delay="29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repeatCount="indefinite" fill="remove" display="0">
                  <p:stCondLst>
                    <p:cond delay="indefinite"/>
                  </p:stCondLst>
                </p:cTn>
                <p:tgtEl>
                  <p:spTgt spid="4"/>
                </p:tgtEl>
              </p:cMediaNode>
            </p:video>
            <p:seq concurrent="1" nextAc="seek">
              <p:cTn id="14" restart="whenNotActive" fill="hold" evtFilter="cancelBubble" nodeType="interactiveSeq">
                <p:stCondLst>
                  <p:cond evt="onClick" delay="0">
                    <p:tgtEl>
                      <p:spTgt spid="4"/>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clickEffect">
                                  <p:stCondLst>
                                    <p:cond delay="0"/>
                                  </p:stCondLst>
                                  <p:childTnLst>
                                    <p:cmd type="call" cmd="togglePause">
                                      <p:cBhvr>
                                        <p:cTn id="18" dur="1" fill="hold"/>
                                        <p:tgtEl>
                                          <p:spTgt spid="4"/>
                                        </p:tgtEl>
                                      </p:cBhvr>
                                    </p:cmd>
                                  </p:childTnLst>
                                </p:cTn>
                              </p:par>
                            </p:childTnLst>
                          </p:cTn>
                        </p:par>
                      </p:childTnLst>
                    </p:cTn>
                  </p:par>
                </p:childTnLst>
              </p:cTn>
              <p:nextCondLst>
                <p:cond evt="onClick" delay="0">
                  <p:tgtEl>
                    <p:spTgt spid="4"/>
                  </p:tgtEl>
                </p:cond>
              </p:nextCondLst>
            </p:seq>
          </p:childTnLst>
        </p:cTn>
      </p:par>
    </p:tnLst>
    <p:bldLst>
      <p:bldP spid="3" grpId="0" build="p">
        <p:tmplLst>
          <p:tmpl lvl="1">
            <p:tnLst>
              <p:par>
                <p:cTn presetID="10" presetClass="entr" presetSubtype="0" fill="hold" nodeType="withEffect">
                  <p:stCondLst>
                    <p:cond delay="290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P spid="2"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gradFill>
          <a:gsLst>
            <a:gs pos="0">
              <a:schemeClr val="accent1">
                <a:lumMod val="50000"/>
              </a:schemeClr>
            </a:gs>
            <a:gs pos="100000">
              <a:schemeClr val="accent1"/>
            </a:gs>
          </a:gsLst>
          <a:lin ang="5400000" scaled="0"/>
        </a:gra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828800" y="381000"/>
            <a:ext cx="5486400" cy="4114800"/>
          </a:xfrm>
        </p:spPr>
        <p:txBody>
          <a:bodyPr/>
          <a:lstStyle>
            <a:lvl1pPr marL="0" indent="0">
              <a:buNone/>
              <a:defRPr sz="3200"/>
            </a:lvl1pPr>
            <a:lvl2pPr marL="457130" indent="0">
              <a:buNone/>
              <a:defRPr sz="2800"/>
            </a:lvl2pPr>
            <a:lvl3pPr marL="914262" indent="0">
              <a:buNone/>
              <a:defRPr sz="2400"/>
            </a:lvl3pPr>
            <a:lvl4pPr marL="1371392" indent="0">
              <a:buNone/>
              <a:defRPr sz="2000"/>
            </a:lvl4pPr>
            <a:lvl5pPr marL="1828523" indent="0">
              <a:buNone/>
              <a:defRPr sz="2000"/>
            </a:lvl5pPr>
            <a:lvl6pPr marL="2285654" indent="0">
              <a:buNone/>
              <a:defRPr sz="2000"/>
            </a:lvl6pPr>
            <a:lvl7pPr marL="2742784" indent="0">
              <a:buNone/>
              <a:defRPr sz="2000"/>
            </a:lvl7pPr>
            <a:lvl8pPr marL="3199915" indent="0">
              <a:buNone/>
              <a:defRPr sz="2000"/>
            </a:lvl8pPr>
            <a:lvl9pPr marL="3657046" indent="0">
              <a:buNone/>
              <a:defRPr sz="2000"/>
            </a:lvl9pPr>
          </a:lstStyle>
          <a:p>
            <a:endParaRPr lang="en-US"/>
          </a:p>
        </p:txBody>
      </p:sp>
      <p:sp>
        <p:nvSpPr>
          <p:cNvPr id="4" name="Text Placeholder 3"/>
          <p:cNvSpPr>
            <a:spLocks noGrp="1"/>
          </p:cNvSpPr>
          <p:nvPr>
            <p:ph type="body" sz="half" idx="2"/>
          </p:nvPr>
        </p:nvSpPr>
        <p:spPr>
          <a:xfrm>
            <a:off x="1828800" y="5443538"/>
            <a:ext cx="5486400" cy="804862"/>
          </a:xfrm>
        </p:spPr>
        <p:txBody>
          <a:bodyPr/>
          <a:lstStyle>
            <a:lvl1pPr marL="0" indent="0" algn="ctr">
              <a:buNone/>
              <a:defRPr sz="1400"/>
            </a:lvl1pPr>
            <a:lvl2pPr marL="457130" indent="0">
              <a:buNone/>
              <a:defRPr sz="1200"/>
            </a:lvl2pPr>
            <a:lvl3pPr marL="914262" indent="0">
              <a:buNone/>
              <a:defRPr sz="1000"/>
            </a:lvl3pPr>
            <a:lvl4pPr marL="1371392" indent="0">
              <a:buNone/>
              <a:defRPr sz="900"/>
            </a:lvl4pPr>
            <a:lvl5pPr marL="1828523" indent="0">
              <a:buNone/>
              <a:defRPr sz="900"/>
            </a:lvl5pPr>
            <a:lvl6pPr marL="2285654" indent="0">
              <a:buNone/>
              <a:defRPr sz="900"/>
            </a:lvl6pPr>
            <a:lvl7pPr marL="2742784" indent="0">
              <a:buNone/>
              <a:defRPr sz="900"/>
            </a:lvl7pPr>
            <a:lvl8pPr marL="3199915" indent="0">
              <a:buNone/>
              <a:defRPr sz="900"/>
            </a:lvl8pPr>
            <a:lvl9pPr marL="3657046" indent="0">
              <a:buNone/>
              <a:defRPr sz="900"/>
            </a:lvl9pPr>
          </a:lstStyle>
          <a:p>
            <a:pPr lvl="0"/>
            <a:r>
              <a:rPr lang="en-US" dirty="0" smtClean="0"/>
              <a:t>Click to edit Master text styles</a:t>
            </a:r>
          </a:p>
        </p:txBody>
      </p:sp>
      <p:sp>
        <p:nvSpPr>
          <p:cNvPr id="2" name="Title 1"/>
          <p:cNvSpPr>
            <a:spLocks noGrp="1"/>
          </p:cNvSpPr>
          <p:nvPr>
            <p:ph type="title"/>
          </p:nvPr>
        </p:nvSpPr>
        <p:spPr>
          <a:xfrm>
            <a:off x="1828800" y="4876800"/>
            <a:ext cx="5486400" cy="566738"/>
          </a:xfrm>
        </p:spPr>
        <p:txBody>
          <a:bodyPr anchor="b"/>
          <a:lstStyle>
            <a:lvl1pPr algn="ctr">
              <a:defRPr sz="2000" b="1"/>
            </a:lvl1pPr>
          </a:lstStyle>
          <a:p>
            <a:r>
              <a:rPr lang="en-US" dirty="0" smtClean="0"/>
              <a:t>Click to edit Master title style</a:t>
            </a:r>
            <a:endParaRPr lang="en-US" dirty="0"/>
          </a:p>
        </p:txBody>
      </p:sp>
    </p:spTree>
    <p:extLst>
      <p:ext uri="{BB962C8B-B14F-4D97-AF65-F5344CB8AC3E}">
        <p14:creationId xmlns:p14="http://schemas.microsoft.com/office/powerpoint/2010/main" val="239539661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woObj" preserve="1">
  <p:cSld name="Contact Us">
    <p:bg>
      <p:bgPr>
        <a:gradFill>
          <a:gsLst>
            <a:gs pos="0">
              <a:schemeClr val="accent1">
                <a:lumMod val="50000"/>
              </a:schemeClr>
            </a:gs>
            <a:gs pos="100000">
              <a:schemeClr val="accent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71600" y="76201"/>
            <a:ext cx="6324600" cy="715962"/>
          </a:xfrm>
        </p:spPr>
        <p:txBody>
          <a:bodyPr>
            <a:noAutofit/>
          </a:bodyPr>
          <a:lstStyle>
            <a:lvl1pPr algn="ctr">
              <a:defRPr sz="3200"/>
            </a:lvl1pPr>
          </a:lstStyle>
          <a:p>
            <a:r>
              <a:rPr lang="en-US" dirty="0" smtClean="0"/>
              <a:t>Click to edit Master title style</a:t>
            </a:r>
            <a:endParaRPr lang="en-US" dirty="0"/>
          </a:p>
        </p:txBody>
      </p:sp>
      <p:sp>
        <p:nvSpPr>
          <p:cNvPr id="3" name="Content Placeholder 2"/>
          <p:cNvSpPr>
            <a:spLocks noGrp="1"/>
          </p:cNvSpPr>
          <p:nvPr>
            <p:ph sz="half" idx="1"/>
          </p:nvPr>
        </p:nvSpPr>
        <p:spPr>
          <a:xfrm>
            <a:off x="1295400" y="1066800"/>
            <a:ext cx="4076700" cy="529971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638800" y="1447800"/>
            <a:ext cx="3276600" cy="39624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4396835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1"/>
            <a:ext cx="2133600" cy="365125"/>
          </a:xfrm>
          <a:prstGeom prst="rect">
            <a:avLst/>
          </a:prstGeom>
        </p:spPr>
        <p:txBody>
          <a:bodyPr/>
          <a:lstStyle/>
          <a:p>
            <a:fld id="{D74DC7AB-D724-42F1-8656-31C90B53F499}" type="datetime1">
              <a:rPr lang="en-US" smtClean="0"/>
              <a:t>3/19/2014</a:t>
            </a:fld>
            <a:endParaRPr lang="en-US"/>
          </a:p>
        </p:txBody>
      </p:sp>
      <p:sp>
        <p:nvSpPr>
          <p:cNvPr id="3" name="Footer Placeholder 2"/>
          <p:cNvSpPr>
            <a:spLocks noGrp="1"/>
          </p:cNvSpPr>
          <p:nvPr>
            <p:ph type="ftr" sz="quarter" idx="11"/>
          </p:nvPr>
        </p:nvSpPr>
        <p:spPr>
          <a:xfrm>
            <a:off x="3124200" y="6356351"/>
            <a:ext cx="2895600" cy="365125"/>
          </a:xfrm>
          <a:prstGeom prst="rect">
            <a:avLst/>
          </a:prstGeom>
        </p:spPr>
        <p:txBody>
          <a:bodyPr/>
          <a:lstStyle>
            <a:lvl1pPr>
              <a:defRPr sz="1200"/>
            </a:lvl1pPr>
          </a:lstStyle>
          <a:p>
            <a:r>
              <a:rPr lang="en-US" dirty="0" smtClean="0"/>
              <a:t>Developed by The Moss Group</a:t>
            </a:r>
            <a:endParaRPr lang="en-US" dirty="0"/>
          </a:p>
        </p:txBody>
      </p:sp>
      <p:sp>
        <p:nvSpPr>
          <p:cNvPr id="4" name="Slide Number Placeholder 3"/>
          <p:cNvSpPr>
            <a:spLocks noGrp="1"/>
          </p:cNvSpPr>
          <p:nvPr>
            <p:ph type="sldNum" sz="quarter" idx="12"/>
          </p:nvPr>
        </p:nvSpPr>
        <p:spPr>
          <a:xfrm>
            <a:off x="6553200" y="6356351"/>
            <a:ext cx="2133600" cy="365125"/>
          </a:xfrm>
          <a:prstGeom prst="rect">
            <a:avLst/>
          </a:prstGeom>
        </p:spPr>
        <p:txBody>
          <a:bodyPr/>
          <a:lstStyle/>
          <a:p>
            <a:fld id="{FD99AA8B-2E7A-4BBC-8FDE-CA7CF71DD330}" type="slidenum">
              <a:rPr lang="en-US" smtClean="0"/>
              <a:t>‹#›</a:t>
            </a:fld>
            <a:endParaRPr lang="en-US"/>
          </a:p>
        </p:txBody>
      </p:sp>
    </p:spTree>
    <p:extLst>
      <p:ext uri="{BB962C8B-B14F-4D97-AF65-F5344CB8AC3E}">
        <p14:creationId xmlns:p14="http://schemas.microsoft.com/office/powerpoint/2010/main" val="272255316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10" name="box"/>
          <p:cNvSpPr/>
          <p:nvPr userDrawn="1"/>
        </p:nvSpPr>
        <p:spPr>
          <a:xfrm rot="10800000">
            <a:off x="0" y="1066801"/>
            <a:ext cx="9144000" cy="627063"/>
          </a:xfrm>
          <a:prstGeom prst="rect">
            <a:avLst/>
          </a:prstGeom>
          <a:gradFill flip="none" rotWithShape="1">
            <a:gsLst>
              <a:gs pos="69000">
                <a:schemeClr val="accent1">
                  <a:lumMod val="90000"/>
                  <a:lumOff val="10000"/>
                </a:schemeClr>
              </a:gs>
              <a:gs pos="100000">
                <a:schemeClr val="accent1">
                  <a:lumMod val="75000"/>
                </a:schemeClr>
              </a:gs>
            </a:gsLst>
            <a:lin ang="5400000" scaled="0"/>
            <a:tileRect/>
          </a:gra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3" name="Subtitle 2"/>
          <p:cNvSpPr>
            <a:spLocks noGrp="1"/>
          </p:cNvSpPr>
          <p:nvPr>
            <p:ph type="subTitle" idx="1"/>
          </p:nvPr>
        </p:nvSpPr>
        <p:spPr>
          <a:xfrm>
            <a:off x="1295400" y="1143000"/>
            <a:ext cx="6096000" cy="609600"/>
          </a:xfrm>
        </p:spPr>
        <p:txBody>
          <a:bodyPr>
            <a:normAutofit/>
          </a:bodyPr>
          <a:lstStyle>
            <a:lvl1pPr marL="0" indent="0" algn="ctr">
              <a:buNone/>
              <a:defRPr sz="2400">
                <a:solidFill>
                  <a:schemeClr val="bg1">
                    <a:lumMod val="85000"/>
                  </a:schemeClr>
                </a:solidFill>
              </a:defRPr>
            </a:lvl1pPr>
            <a:lvl2pPr marL="457130" indent="0" algn="ctr">
              <a:buNone/>
              <a:defRPr>
                <a:solidFill>
                  <a:schemeClr val="tx1">
                    <a:tint val="75000"/>
                  </a:schemeClr>
                </a:solidFill>
              </a:defRPr>
            </a:lvl2pPr>
            <a:lvl3pPr marL="914262" indent="0" algn="ctr">
              <a:buNone/>
              <a:defRPr>
                <a:solidFill>
                  <a:schemeClr val="tx1">
                    <a:tint val="75000"/>
                  </a:schemeClr>
                </a:solidFill>
              </a:defRPr>
            </a:lvl3pPr>
            <a:lvl4pPr marL="1371392" indent="0" algn="ctr">
              <a:buNone/>
              <a:defRPr>
                <a:solidFill>
                  <a:schemeClr val="tx1">
                    <a:tint val="75000"/>
                  </a:schemeClr>
                </a:solidFill>
              </a:defRPr>
            </a:lvl4pPr>
            <a:lvl5pPr marL="1828523" indent="0" algn="ctr">
              <a:buNone/>
              <a:defRPr>
                <a:solidFill>
                  <a:schemeClr val="tx1">
                    <a:tint val="75000"/>
                  </a:schemeClr>
                </a:solidFill>
              </a:defRPr>
            </a:lvl5pPr>
            <a:lvl6pPr marL="2285654" indent="0" algn="ctr">
              <a:buNone/>
              <a:defRPr>
                <a:solidFill>
                  <a:schemeClr val="tx1">
                    <a:tint val="75000"/>
                  </a:schemeClr>
                </a:solidFill>
              </a:defRPr>
            </a:lvl6pPr>
            <a:lvl7pPr marL="2742784" indent="0" algn="ctr">
              <a:buNone/>
              <a:defRPr>
                <a:solidFill>
                  <a:schemeClr val="tx1">
                    <a:tint val="75000"/>
                  </a:schemeClr>
                </a:solidFill>
              </a:defRPr>
            </a:lvl7pPr>
            <a:lvl8pPr marL="3199915" indent="0" algn="ctr">
              <a:buNone/>
              <a:defRPr>
                <a:solidFill>
                  <a:schemeClr val="tx1">
                    <a:tint val="75000"/>
                  </a:schemeClr>
                </a:solidFill>
              </a:defRPr>
            </a:lvl8pPr>
            <a:lvl9pPr marL="3657046" indent="0" algn="ctr">
              <a:buNone/>
              <a:defRPr>
                <a:solidFill>
                  <a:schemeClr val="tx1">
                    <a:tint val="75000"/>
                  </a:schemeClr>
                </a:solidFill>
              </a:defRPr>
            </a:lvl9pPr>
          </a:lstStyle>
          <a:p>
            <a:r>
              <a:rPr lang="en-US" dirty="0" smtClean="0"/>
              <a:t>Click to edit Master subtitle style</a:t>
            </a:r>
            <a:endParaRPr lang="en-US" dirty="0"/>
          </a:p>
        </p:txBody>
      </p:sp>
      <p:sp>
        <p:nvSpPr>
          <p:cNvPr id="2" name="Title 1"/>
          <p:cNvSpPr>
            <a:spLocks noGrp="1"/>
          </p:cNvSpPr>
          <p:nvPr>
            <p:ph type="ctrTitle"/>
          </p:nvPr>
        </p:nvSpPr>
        <p:spPr>
          <a:xfrm>
            <a:off x="533400" y="542049"/>
            <a:ext cx="8458200" cy="677151"/>
          </a:xfrm>
        </p:spPr>
        <p:txBody>
          <a:bodyPr anchor="b">
            <a:noAutofit/>
          </a:bodyPr>
          <a:lstStyle>
            <a:lvl1pPr algn="ctr">
              <a:defRPr sz="4000"/>
            </a:lvl1pPr>
          </a:lstStyle>
          <a:p>
            <a:r>
              <a:rPr lang="en-US" dirty="0" smtClean="0"/>
              <a:t>Click to edit Master title style</a:t>
            </a:r>
            <a:endParaRPr lang="en-US" dirty="0"/>
          </a:p>
        </p:txBody>
      </p:sp>
      <p:sp>
        <p:nvSpPr>
          <p:cNvPr id="29" name="box"/>
          <p:cNvSpPr/>
          <p:nvPr userDrawn="1"/>
        </p:nvSpPr>
        <p:spPr>
          <a:xfrm rot="10800000">
            <a:off x="0" y="1070360"/>
            <a:ext cx="9144000" cy="18288"/>
          </a:xfrm>
          <a:prstGeom prst="rect">
            <a:avLst/>
          </a:prstGeom>
          <a:solidFill>
            <a:schemeClr val="bg1"/>
          </a:soli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500"/>
            <a:ext cx="9144000" cy="5143500"/>
          </a:xfrm>
          <a:prstGeom prst="rect">
            <a:avLst/>
          </a:prstGeom>
        </p:spPr>
      </p:pic>
    </p:spTree>
    <p:extLst>
      <p:ext uri="{BB962C8B-B14F-4D97-AF65-F5344CB8AC3E}">
        <p14:creationId xmlns:p14="http://schemas.microsoft.com/office/powerpoint/2010/main" val="1515771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29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withEffect">
                  <p:stCondLst>
                    <p:cond delay="290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P spid="2"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0"/>
            <a:ext cx="7315200" cy="715962"/>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209800" y="990601"/>
            <a:ext cx="6324600" cy="411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0199611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1_Title and Content">
    <p:bg>
      <p:bgPr>
        <a:solidFill>
          <a:schemeClr val="bg1"/>
        </a:solidFill>
        <a:effectLst/>
      </p:bgPr>
    </p:bg>
    <p:spTree>
      <p:nvGrpSpPr>
        <p:cNvPr id="1" name=""/>
        <p:cNvGrpSpPr/>
        <p:nvPr/>
      </p:nvGrpSpPr>
      <p:grpSpPr>
        <a:xfrm>
          <a:off x="0" y="0"/>
          <a:ext cx="0" cy="0"/>
          <a:chOff x="0" y="0"/>
          <a:chExt cx="0" cy="0"/>
        </a:xfrm>
      </p:grpSpPr>
      <p:sp>
        <p:nvSpPr>
          <p:cNvPr id="12" name="box"/>
          <p:cNvSpPr/>
          <p:nvPr userDrawn="1"/>
        </p:nvSpPr>
        <p:spPr>
          <a:xfrm rot="10800000">
            <a:off x="1718938" y="0"/>
            <a:ext cx="186061" cy="6858000"/>
          </a:xfrm>
          <a:prstGeom prst="rect">
            <a:avLst/>
          </a:prstGeom>
          <a:gradFill flip="none" rotWithShape="1">
            <a:gsLst>
              <a:gs pos="0">
                <a:schemeClr val="bg1"/>
              </a:gs>
              <a:gs pos="100000">
                <a:schemeClr val="tx1">
                  <a:lumMod val="65000"/>
                  <a:lumOff val="35000"/>
                </a:schemeClr>
              </a:gs>
            </a:gsLst>
            <a:lin ang="0" scaled="1"/>
            <a:tileRect/>
          </a:gra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13" name="lg_box"/>
          <p:cNvSpPr/>
          <p:nvPr userDrawn="1"/>
        </p:nvSpPr>
        <p:spPr>
          <a:xfrm rot="10800000">
            <a:off x="1811968" y="-10"/>
            <a:ext cx="7332032" cy="685810"/>
          </a:xfrm>
          <a:prstGeom prst="rect">
            <a:avLst/>
          </a:prstGeom>
          <a:gradFill flip="none" rotWithShape="1">
            <a:gsLst>
              <a:gs pos="0">
                <a:schemeClr val="bg1">
                  <a:lumMod val="75000"/>
                </a:schemeClr>
              </a:gs>
              <a:gs pos="100000">
                <a:schemeClr val="bg1">
                  <a:lumMod val="55000"/>
                </a:schemeClr>
              </a:gs>
            </a:gsLst>
            <a:lin ang="5400000" scaled="0"/>
            <a:tileRect/>
          </a:gra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14" name="line"/>
          <p:cNvSpPr/>
          <p:nvPr userDrawn="1"/>
        </p:nvSpPr>
        <p:spPr>
          <a:xfrm rot="10800000">
            <a:off x="1783080" y="713567"/>
            <a:ext cx="7360920" cy="18288"/>
          </a:xfrm>
          <a:prstGeom prst="rect">
            <a:avLst/>
          </a:prstGeom>
          <a:solidFill>
            <a:schemeClr val="tx1"/>
          </a:soli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15" name="line"/>
          <p:cNvSpPr/>
          <p:nvPr userDrawn="1"/>
        </p:nvSpPr>
        <p:spPr>
          <a:xfrm>
            <a:off x="1762648" y="4779"/>
            <a:ext cx="18288" cy="6858000"/>
          </a:xfrm>
          <a:prstGeom prst="rect">
            <a:avLst/>
          </a:prstGeom>
          <a:solidFill>
            <a:schemeClr val="tx1"/>
          </a:soli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714500" cy="6858000"/>
          </a:xfrm>
          <a:prstGeom prst="rect">
            <a:avLst/>
          </a:prstGeom>
        </p:spPr>
      </p:pic>
    </p:spTree>
    <p:extLst>
      <p:ext uri="{BB962C8B-B14F-4D97-AF65-F5344CB8AC3E}">
        <p14:creationId xmlns:p14="http://schemas.microsoft.com/office/powerpoint/2010/main" val="324342463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Elements - Clipar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1"/>
            <a:ext cx="6858000" cy="715962"/>
          </a:xfrm>
        </p:spPr>
        <p:txBody>
          <a:bodyPr>
            <a:normAutofit/>
          </a:bodyPr>
          <a:lstStyle>
            <a:lvl1pPr algn="ctr">
              <a:defRPr sz="3600">
                <a:solidFill>
                  <a:schemeClr val="bg1">
                    <a:lumMod val="65000"/>
                  </a:schemeClr>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80728580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231740" indent="-231740">
              <a:buFont typeface="Arial" pitchFamily="34" charset="0"/>
              <a:buChar char="•"/>
              <a:defRPr sz="2400"/>
            </a:lvl1pPr>
            <a:lvl2pPr marL="457130" indent="-231740">
              <a:buFont typeface="Arial" pitchFamily="34" charset="0"/>
              <a:buChar char="•"/>
              <a:defRPr/>
            </a:lvl2pPr>
            <a:lvl3pPr marL="855534" indent="-231740">
              <a:buFont typeface="Arial" pitchFamily="34" charset="0"/>
              <a:buChar char="•"/>
              <a:defRPr sz="1800"/>
            </a:lvl3pPr>
            <a:lvl4pPr marL="1146002" indent="-231740">
              <a:buFont typeface="Arial" pitchFamily="34" charset="0"/>
              <a:buChar char="•"/>
              <a:tabLst/>
              <a:defRPr sz="1600"/>
            </a:lvl4pPr>
            <a:lvl5pPr marL="1487263" indent="-231740">
              <a:buFont typeface="Arial" pitchFamily="34" charset="0"/>
              <a:buChar char="•"/>
              <a:tabLst/>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8872961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genda/Summary">
    <p:spTree>
      <p:nvGrpSpPr>
        <p:cNvPr id="1" name=""/>
        <p:cNvGrpSpPr/>
        <p:nvPr/>
      </p:nvGrpSpPr>
      <p:grpSpPr>
        <a:xfrm>
          <a:off x="0" y="0"/>
          <a:ext cx="0" cy="0"/>
          <a:chOff x="0" y="0"/>
          <a:chExt cx="0" cy="0"/>
        </a:xfrm>
      </p:grpSpPr>
      <p:sp>
        <p:nvSpPr>
          <p:cNvPr id="9" name="Text Placeholder 8"/>
          <p:cNvSpPr>
            <a:spLocks noGrp="1"/>
          </p:cNvSpPr>
          <p:nvPr>
            <p:ph type="body" sz="quarter" idx="15"/>
          </p:nvPr>
        </p:nvSpPr>
        <p:spPr>
          <a:xfrm>
            <a:off x="4114800" y="990600"/>
            <a:ext cx="4191000" cy="838200"/>
          </a:xfrm>
        </p:spPr>
        <p:txBody>
          <a:bodyPr anchor="ctr">
            <a:normAutofit/>
          </a:bodyPr>
          <a:lstStyle>
            <a:lvl1pPr marL="57141" indent="0">
              <a:buFontTx/>
              <a:buNone/>
              <a:defRPr sz="1800" baseline="0"/>
            </a:lvl1pPr>
          </a:lstStyle>
          <a:p>
            <a:pPr lvl="0"/>
            <a:r>
              <a:rPr lang="en-US" dirty="0" smtClean="0"/>
              <a:t>Click to edit Master text styles</a:t>
            </a:r>
          </a:p>
        </p:txBody>
      </p:sp>
      <p:sp>
        <p:nvSpPr>
          <p:cNvPr id="7" name="Text Placeholder 8"/>
          <p:cNvSpPr>
            <a:spLocks noGrp="1"/>
          </p:cNvSpPr>
          <p:nvPr>
            <p:ph type="body" sz="quarter" idx="16"/>
          </p:nvPr>
        </p:nvSpPr>
        <p:spPr>
          <a:xfrm>
            <a:off x="4114800" y="1828800"/>
            <a:ext cx="4191000" cy="838200"/>
          </a:xfrm>
        </p:spPr>
        <p:txBody>
          <a:bodyPr anchor="ctr">
            <a:normAutofit/>
          </a:bodyPr>
          <a:lstStyle>
            <a:lvl1pPr marL="57141" indent="0">
              <a:buFontTx/>
              <a:buNone/>
              <a:defRPr sz="1800" baseline="0"/>
            </a:lvl1pPr>
          </a:lstStyle>
          <a:p>
            <a:pPr lvl="0"/>
            <a:r>
              <a:rPr lang="en-US" dirty="0" smtClean="0"/>
              <a:t>Click to edit Master text styles</a:t>
            </a:r>
          </a:p>
        </p:txBody>
      </p:sp>
      <p:sp>
        <p:nvSpPr>
          <p:cNvPr id="8" name="Text Placeholder 8"/>
          <p:cNvSpPr>
            <a:spLocks noGrp="1"/>
          </p:cNvSpPr>
          <p:nvPr>
            <p:ph type="body" sz="quarter" idx="17"/>
          </p:nvPr>
        </p:nvSpPr>
        <p:spPr>
          <a:xfrm>
            <a:off x="4114800" y="2667000"/>
            <a:ext cx="4191000" cy="838200"/>
          </a:xfrm>
        </p:spPr>
        <p:txBody>
          <a:bodyPr anchor="ctr">
            <a:normAutofit/>
          </a:bodyPr>
          <a:lstStyle>
            <a:lvl1pPr marL="57141" indent="0">
              <a:buFontTx/>
              <a:buNone/>
              <a:defRPr sz="1800" baseline="0"/>
            </a:lvl1pPr>
          </a:lstStyle>
          <a:p>
            <a:pPr lvl="0"/>
            <a:r>
              <a:rPr lang="en-US" dirty="0" smtClean="0"/>
              <a:t>Click to edit Master text styles</a:t>
            </a:r>
          </a:p>
        </p:txBody>
      </p:sp>
      <p:sp>
        <p:nvSpPr>
          <p:cNvPr id="12" name="Text Placeholder 8"/>
          <p:cNvSpPr>
            <a:spLocks noGrp="1"/>
          </p:cNvSpPr>
          <p:nvPr>
            <p:ph type="body" sz="quarter" idx="18"/>
          </p:nvPr>
        </p:nvSpPr>
        <p:spPr>
          <a:xfrm>
            <a:off x="4114800" y="3505200"/>
            <a:ext cx="4191000" cy="838200"/>
          </a:xfrm>
        </p:spPr>
        <p:txBody>
          <a:bodyPr anchor="ctr">
            <a:normAutofit/>
          </a:bodyPr>
          <a:lstStyle>
            <a:lvl1pPr marL="57141" indent="0">
              <a:buFontTx/>
              <a:buNone/>
              <a:defRPr sz="1800" baseline="0"/>
            </a:lvl1pPr>
          </a:lstStyle>
          <a:p>
            <a:pPr lvl="0"/>
            <a:r>
              <a:rPr lang="en-US" dirty="0" smtClean="0"/>
              <a:t>Click to edit Master text styles</a:t>
            </a:r>
          </a:p>
        </p:txBody>
      </p:sp>
      <p:sp>
        <p:nvSpPr>
          <p:cNvPr id="11" name="Title 1"/>
          <p:cNvSpPr>
            <a:spLocks noGrp="1"/>
          </p:cNvSpPr>
          <p:nvPr>
            <p:ph type="title"/>
          </p:nvPr>
        </p:nvSpPr>
        <p:spPr>
          <a:xfrm>
            <a:off x="1828800" y="-30162"/>
            <a:ext cx="7315200" cy="715962"/>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60940470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6000" y="1066800"/>
            <a:ext cx="3200400" cy="639762"/>
          </a:xfrm>
        </p:spPr>
        <p:txBody>
          <a:bodyPr anchor="b">
            <a:noAutofit/>
          </a:bodyPr>
          <a:lstStyle>
            <a:lvl1pPr marL="0" indent="0">
              <a:buNone/>
              <a:defRPr sz="2000" b="1"/>
            </a:lvl1pPr>
            <a:lvl2pPr marL="457130" indent="0">
              <a:buNone/>
              <a:defRPr sz="2000" b="1"/>
            </a:lvl2pPr>
            <a:lvl3pPr marL="914262" indent="0">
              <a:buNone/>
              <a:defRPr sz="1800" b="1"/>
            </a:lvl3pPr>
            <a:lvl4pPr marL="1371392" indent="0">
              <a:buNone/>
              <a:defRPr sz="1600" b="1"/>
            </a:lvl4pPr>
            <a:lvl5pPr marL="1828523" indent="0">
              <a:buNone/>
              <a:defRPr sz="1600" b="1"/>
            </a:lvl5pPr>
            <a:lvl6pPr marL="2285654" indent="0">
              <a:buNone/>
              <a:defRPr sz="1600" b="1"/>
            </a:lvl6pPr>
            <a:lvl7pPr marL="2742784" indent="0">
              <a:buNone/>
              <a:defRPr sz="1600" b="1"/>
            </a:lvl7pPr>
            <a:lvl8pPr marL="3199915" indent="0">
              <a:buNone/>
              <a:defRPr sz="1600" b="1"/>
            </a:lvl8pPr>
            <a:lvl9pPr marL="3657046"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286000" y="1763713"/>
            <a:ext cx="3200400" cy="44084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559426" y="1055688"/>
            <a:ext cx="2898775" cy="639762"/>
          </a:xfrm>
        </p:spPr>
        <p:txBody>
          <a:bodyPr anchor="b">
            <a:noAutofit/>
          </a:bodyPr>
          <a:lstStyle>
            <a:lvl1pPr marL="0" indent="0">
              <a:buNone/>
              <a:defRPr sz="2000" b="1"/>
            </a:lvl1pPr>
            <a:lvl2pPr marL="457130" indent="0">
              <a:buNone/>
              <a:defRPr sz="2000" b="1"/>
            </a:lvl2pPr>
            <a:lvl3pPr marL="914262" indent="0">
              <a:buNone/>
              <a:defRPr sz="1800" b="1"/>
            </a:lvl3pPr>
            <a:lvl4pPr marL="1371392" indent="0">
              <a:buNone/>
              <a:defRPr sz="1600" b="1"/>
            </a:lvl4pPr>
            <a:lvl5pPr marL="1828523" indent="0">
              <a:buNone/>
              <a:defRPr sz="1600" b="1"/>
            </a:lvl5pPr>
            <a:lvl6pPr marL="2285654" indent="0">
              <a:buNone/>
              <a:defRPr sz="1600" b="1"/>
            </a:lvl6pPr>
            <a:lvl7pPr marL="2742784" indent="0">
              <a:buNone/>
              <a:defRPr sz="1600" b="1"/>
            </a:lvl7pPr>
            <a:lvl8pPr marL="3199915" indent="0">
              <a:buNone/>
              <a:defRPr sz="1600" b="1"/>
            </a:lvl8pPr>
            <a:lvl9pPr marL="3657046"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559426" y="1752600"/>
            <a:ext cx="2898775" cy="44084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1738670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0"/>
            <a:ext cx="7315200" cy="715962"/>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209800" y="990601"/>
            <a:ext cx="6324600" cy="411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7876597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0" y="3209924"/>
            <a:ext cx="5751513"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286000" y="1676400"/>
            <a:ext cx="5751513" cy="1500187"/>
          </a:xfrm>
        </p:spPr>
        <p:txBody>
          <a:bodyPr anchor="b"/>
          <a:lstStyle>
            <a:lvl1pPr marL="0" indent="0">
              <a:buNone/>
              <a:defRPr sz="2000">
                <a:solidFill>
                  <a:schemeClr val="tx1">
                    <a:tint val="75000"/>
                  </a:schemeClr>
                </a:solidFill>
              </a:defRPr>
            </a:lvl1pPr>
            <a:lvl2pPr marL="457130" indent="0">
              <a:buNone/>
              <a:defRPr sz="1800">
                <a:solidFill>
                  <a:schemeClr val="tx1">
                    <a:tint val="75000"/>
                  </a:schemeClr>
                </a:solidFill>
              </a:defRPr>
            </a:lvl2pPr>
            <a:lvl3pPr marL="914262" indent="0">
              <a:buNone/>
              <a:defRPr sz="1600">
                <a:solidFill>
                  <a:schemeClr val="tx1">
                    <a:tint val="75000"/>
                  </a:schemeClr>
                </a:solidFill>
              </a:defRPr>
            </a:lvl3pPr>
            <a:lvl4pPr marL="1371392" indent="0">
              <a:buNone/>
              <a:defRPr sz="1400">
                <a:solidFill>
                  <a:schemeClr val="tx1">
                    <a:tint val="75000"/>
                  </a:schemeClr>
                </a:solidFill>
              </a:defRPr>
            </a:lvl4pPr>
            <a:lvl5pPr marL="1828523" indent="0">
              <a:buNone/>
              <a:defRPr sz="1400">
                <a:solidFill>
                  <a:schemeClr val="tx1">
                    <a:tint val="75000"/>
                  </a:schemeClr>
                </a:solidFill>
              </a:defRPr>
            </a:lvl5pPr>
            <a:lvl6pPr marL="2285654" indent="0">
              <a:buNone/>
              <a:defRPr sz="1400">
                <a:solidFill>
                  <a:schemeClr val="tx1">
                    <a:tint val="75000"/>
                  </a:schemeClr>
                </a:solidFill>
              </a:defRPr>
            </a:lvl6pPr>
            <a:lvl7pPr marL="2742784" indent="0">
              <a:buNone/>
              <a:defRPr sz="1400">
                <a:solidFill>
                  <a:schemeClr val="tx1">
                    <a:tint val="75000"/>
                  </a:schemeClr>
                </a:solidFill>
              </a:defRPr>
            </a:lvl7pPr>
            <a:lvl8pPr marL="3199915" indent="0">
              <a:buNone/>
              <a:defRPr sz="1400">
                <a:solidFill>
                  <a:schemeClr val="tx1">
                    <a:tint val="75000"/>
                  </a:schemeClr>
                </a:solidFill>
              </a:defRPr>
            </a:lvl8pPr>
            <a:lvl9pPr marL="3657046"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6802811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57400" y="1219200"/>
            <a:ext cx="3048000" cy="39624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791200" y="1219200"/>
            <a:ext cx="3048000" cy="39624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4297400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Picture">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2438400" y="3276600"/>
            <a:ext cx="2667000" cy="243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6" name="Content Placeholder 3"/>
          <p:cNvSpPr>
            <a:spLocks noGrp="1"/>
          </p:cNvSpPr>
          <p:nvPr>
            <p:ph sz="half" idx="2"/>
          </p:nvPr>
        </p:nvSpPr>
        <p:spPr>
          <a:xfrm>
            <a:off x="1934936" y="1600200"/>
            <a:ext cx="3551464" cy="2362200"/>
          </a:xfrm>
        </p:spPr>
        <p:txBody>
          <a:bodyP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9" name="Content Placeholder 2"/>
          <p:cNvSpPr>
            <a:spLocks noGrp="1"/>
          </p:cNvSpPr>
          <p:nvPr>
            <p:ph sz="half" idx="14"/>
          </p:nvPr>
        </p:nvSpPr>
        <p:spPr>
          <a:xfrm>
            <a:off x="5943600" y="3276600"/>
            <a:ext cx="2667000" cy="243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10" name="Content Placeholder 3"/>
          <p:cNvSpPr>
            <a:spLocks noGrp="1"/>
          </p:cNvSpPr>
          <p:nvPr>
            <p:ph sz="half" idx="15"/>
          </p:nvPr>
        </p:nvSpPr>
        <p:spPr>
          <a:xfrm>
            <a:off x="5516336" y="1600200"/>
            <a:ext cx="3551464" cy="2438400"/>
          </a:xfrm>
        </p:spPr>
        <p:txBody>
          <a:bodyP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11" name="Title 1"/>
          <p:cNvSpPr>
            <a:spLocks noGrp="1"/>
          </p:cNvSpPr>
          <p:nvPr>
            <p:ph type="title"/>
          </p:nvPr>
        </p:nvSpPr>
        <p:spPr>
          <a:xfrm>
            <a:off x="1828800" y="0"/>
            <a:ext cx="7315200" cy="715962"/>
          </a:xfrm>
        </p:spPr>
        <p:txBody>
          <a:bodyPr/>
          <a:lstStyle/>
          <a:p>
            <a:r>
              <a:rPr lang="en-US" smtClean="0"/>
              <a:t>Click to edit Master title style</a:t>
            </a:r>
            <a:endParaRPr lang="en-US"/>
          </a:p>
        </p:txBody>
      </p:sp>
    </p:spTree>
    <p:extLst>
      <p:ext uri="{BB962C8B-B14F-4D97-AF65-F5344CB8AC3E}">
        <p14:creationId xmlns:p14="http://schemas.microsoft.com/office/powerpoint/2010/main" val="31296660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Picture">
    <p:spTree>
      <p:nvGrpSpPr>
        <p:cNvPr id="1" name=""/>
        <p:cNvGrpSpPr/>
        <p:nvPr/>
      </p:nvGrpSpPr>
      <p:grpSpPr>
        <a:xfrm>
          <a:off x="0" y="0"/>
          <a:ext cx="0" cy="0"/>
          <a:chOff x="0" y="0"/>
          <a:chExt cx="0" cy="0"/>
        </a:xfrm>
      </p:grpSpPr>
      <p:sp>
        <p:nvSpPr>
          <p:cNvPr id="9" name="Content Placeholder 2"/>
          <p:cNvSpPr>
            <a:spLocks noGrp="1"/>
          </p:cNvSpPr>
          <p:nvPr>
            <p:ph sz="half" idx="1"/>
          </p:nvPr>
        </p:nvSpPr>
        <p:spPr>
          <a:xfrm>
            <a:off x="2209801" y="1189038"/>
            <a:ext cx="2057399" cy="2544763"/>
          </a:xfrm>
        </p:spPr>
        <p:txBody>
          <a:bodyPr lIns="274278" tIns="0" rIns="182852">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0" name="Content Placeholder 3"/>
          <p:cNvSpPr>
            <a:spLocks noGrp="1"/>
          </p:cNvSpPr>
          <p:nvPr>
            <p:ph sz="half" idx="2"/>
          </p:nvPr>
        </p:nvSpPr>
        <p:spPr>
          <a:xfrm>
            <a:off x="4343401" y="1189038"/>
            <a:ext cx="2057399" cy="2544763"/>
          </a:xfrm>
        </p:spPr>
        <p:txBody>
          <a:bodyPr lIns="274278" tIns="0" rIns="182852">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1" name="Content Placeholder 3"/>
          <p:cNvSpPr>
            <a:spLocks noGrp="1"/>
          </p:cNvSpPr>
          <p:nvPr>
            <p:ph sz="half" idx="14"/>
          </p:nvPr>
        </p:nvSpPr>
        <p:spPr>
          <a:xfrm>
            <a:off x="6477001" y="1189038"/>
            <a:ext cx="2057399" cy="2544763"/>
          </a:xfrm>
        </p:spPr>
        <p:txBody>
          <a:bodyPr lIns="274278" tIns="0" rIns="182852">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5" name="Content Placeholder 2"/>
          <p:cNvSpPr>
            <a:spLocks noGrp="1"/>
          </p:cNvSpPr>
          <p:nvPr>
            <p:ph sz="half" idx="15"/>
          </p:nvPr>
        </p:nvSpPr>
        <p:spPr>
          <a:xfrm>
            <a:off x="2209801" y="3200400"/>
            <a:ext cx="2057399" cy="198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6" name="Content Placeholder 3"/>
          <p:cNvSpPr>
            <a:spLocks noGrp="1"/>
          </p:cNvSpPr>
          <p:nvPr>
            <p:ph sz="half" idx="16"/>
          </p:nvPr>
        </p:nvSpPr>
        <p:spPr>
          <a:xfrm>
            <a:off x="4343401" y="3200400"/>
            <a:ext cx="2057399" cy="198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7" name="Content Placeholder 3"/>
          <p:cNvSpPr>
            <a:spLocks noGrp="1"/>
          </p:cNvSpPr>
          <p:nvPr>
            <p:ph sz="half" idx="17"/>
          </p:nvPr>
        </p:nvSpPr>
        <p:spPr>
          <a:xfrm>
            <a:off x="6477002" y="3200400"/>
            <a:ext cx="2057399" cy="198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2" name="Title 1"/>
          <p:cNvSpPr>
            <a:spLocks noGrp="1"/>
          </p:cNvSpPr>
          <p:nvPr>
            <p:ph type="title"/>
          </p:nvPr>
        </p:nvSpPr>
        <p:spPr>
          <a:xfrm>
            <a:off x="1828800" y="0"/>
            <a:ext cx="7315200" cy="715962"/>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14382155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0"/>
            <a:ext cx="6477000" cy="685800"/>
          </a:xfrm>
        </p:spPr>
        <p:txBody>
          <a:bodyPr anchor="b">
            <a:noAutofit/>
          </a:bodyPr>
          <a:lstStyle>
            <a:lvl1pPr algn="l">
              <a:defRPr sz="2400" b="1"/>
            </a:lvl1pPr>
          </a:lstStyle>
          <a:p>
            <a:r>
              <a:rPr lang="en-US" dirty="0" smtClean="0"/>
              <a:t>Click to edit Master title style</a:t>
            </a:r>
            <a:endParaRPr lang="en-US" dirty="0"/>
          </a:p>
        </p:txBody>
      </p:sp>
      <p:sp>
        <p:nvSpPr>
          <p:cNvPr id="3" name="Content Placeholder 2"/>
          <p:cNvSpPr>
            <a:spLocks noGrp="1"/>
          </p:cNvSpPr>
          <p:nvPr>
            <p:ph idx="1"/>
          </p:nvPr>
        </p:nvSpPr>
        <p:spPr>
          <a:xfrm>
            <a:off x="4419600" y="1004887"/>
            <a:ext cx="4343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209800" y="990600"/>
            <a:ext cx="1981200" cy="4095749"/>
          </a:xfrm>
        </p:spPr>
        <p:txBody>
          <a:bodyPr/>
          <a:lstStyle>
            <a:lvl1pPr marL="0" indent="0">
              <a:buNone/>
              <a:defRPr sz="1400"/>
            </a:lvl1pPr>
            <a:lvl2pPr marL="457130" indent="0">
              <a:buNone/>
              <a:defRPr sz="1200"/>
            </a:lvl2pPr>
            <a:lvl3pPr marL="914262" indent="0">
              <a:buNone/>
              <a:defRPr sz="1000"/>
            </a:lvl3pPr>
            <a:lvl4pPr marL="1371392" indent="0">
              <a:buNone/>
              <a:defRPr sz="900"/>
            </a:lvl4pPr>
            <a:lvl5pPr marL="1828523" indent="0">
              <a:buNone/>
              <a:defRPr sz="900"/>
            </a:lvl5pPr>
            <a:lvl6pPr marL="2285654" indent="0">
              <a:buNone/>
              <a:defRPr sz="900"/>
            </a:lvl6pPr>
            <a:lvl7pPr marL="2742784" indent="0">
              <a:buNone/>
              <a:defRPr sz="900"/>
            </a:lvl7pPr>
            <a:lvl8pPr marL="3199915" indent="0">
              <a:buNone/>
              <a:defRPr sz="900"/>
            </a:lvl8pPr>
            <a:lvl9pPr marL="3657046" indent="0">
              <a:buNone/>
              <a:defRPr sz="900"/>
            </a:lvl9pPr>
          </a:lstStyle>
          <a:p>
            <a:pPr lvl="0"/>
            <a:r>
              <a:rPr lang="en-US" smtClean="0"/>
              <a:t>Click to edit Master text styles</a:t>
            </a:r>
          </a:p>
        </p:txBody>
      </p:sp>
    </p:spTree>
    <p:extLst>
      <p:ext uri="{BB962C8B-B14F-4D97-AF65-F5344CB8AC3E}">
        <p14:creationId xmlns:p14="http://schemas.microsoft.com/office/powerpoint/2010/main" val="127554199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gradFill>
          <a:gsLst>
            <a:gs pos="0">
              <a:schemeClr val="accent1">
                <a:lumMod val="50000"/>
              </a:schemeClr>
            </a:gs>
            <a:gs pos="100000">
              <a:schemeClr val="accent1"/>
            </a:gs>
          </a:gsLst>
          <a:lin ang="5400000" scaled="0"/>
        </a:gra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828800" y="381000"/>
            <a:ext cx="5486400" cy="4114800"/>
          </a:xfrm>
        </p:spPr>
        <p:txBody>
          <a:bodyPr/>
          <a:lstStyle>
            <a:lvl1pPr marL="0" indent="0">
              <a:buNone/>
              <a:defRPr sz="3200"/>
            </a:lvl1pPr>
            <a:lvl2pPr marL="457130" indent="0">
              <a:buNone/>
              <a:defRPr sz="2800"/>
            </a:lvl2pPr>
            <a:lvl3pPr marL="914262" indent="0">
              <a:buNone/>
              <a:defRPr sz="2400"/>
            </a:lvl3pPr>
            <a:lvl4pPr marL="1371392" indent="0">
              <a:buNone/>
              <a:defRPr sz="2000"/>
            </a:lvl4pPr>
            <a:lvl5pPr marL="1828523" indent="0">
              <a:buNone/>
              <a:defRPr sz="2000"/>
            </a:lvl5pPr>
            <a:lvl6pPr marL="2285654" indent="0">
              <a:buNone/>
              <a:defRPr sz="2000"/>
            </a:lvl6pPr>
            <a:lvl7pPr marL="2742784" indent="0">
              <a:buNone/>
              <a:defRPr sz="2000"/>
            </a:lvl7pPr>
            <a:lvl8pPr marL="3199915" indent="0">
              <a:buNone/>
              <a:defRPr sz="2000"/>
            </a:lvl8pPr>
            <a:lvl9pPr marL="3657046" indent="0">
              <a:buNone/>
              <a:defRPr sz="2000"/>
            </a:lvl9pPr>
          </a:lstStyle>
          <a:p>
            <a:endParaRPr lang="en-US"/>
          </a:p>
        </p:txBody>
      </p:sp>
      <p:sp>
        <p:nvSpPr>
          <p:cNvPr id="4" name="Text Placeholder 3"/>
          <p:cNvSpPr>
            <a:spLocks noGrp="1"/>
          </p:cNvSpPr>
          <p:nvPr>
            <p:ph type="body" sz="half" idx="2"/>
          </p:nvPr>
        </p:nvSpPr>
        <p:spPr>
          <a:xfrm>
            <a:off x="1828800" y="5443538"/>
            <a:ext cx="5486400" cy="804862"/>
          </a:xfrm>
        </p:spPr>
        <p:txBody>
          <a:bodyPr/>
          <a:lstStyle>
            <a:lvl1pPr marL="0" indent="0" algn="ctr">
              <a:buNone/>
              <a:defRPr sz="1400"/>
            </a:lvl1pPr>
            <a:lvl2pPr marL="457130" indent="0">
              <a:buNone/>
              <a:defRPr sz="1200"/>
            </a:lvl2pPr>
            <a:lvl3pPr marL="914262" indent="0">
              <a:buNone/>
              <a:defRPr sz="1000"/>
            </a:lvl3pPr>
            <a:lvl4pPr marL="1371392" indent="0">
              <a:buNone/>
              <a:defRPr sz="900"/>
            </a:lvl4pPr>
            <a:lvl5pPr marL="1828523" indent="0">
              <a:buNone/>
              <a:defRPr sz="900"/>
            </a:lvl5pPr>
            <a:lvl6pPr marL="2285654" indent="0">
              <a:buNone/>
              <a:defRPr sz="900"/>
            </a:lvl6pPr>
            <a:lvl7pPr marL="2742784" indent="0">
              <a:buNone/>
              <a:defRPr sz="900"/>
            </a:lvl7pPr>
            <a:lvl8pPr marL="3199915" indent="0">
              <a:buNone/>
              <a:defRPr sz="900"/>
            </a:lvl8pPr>
            <a:lvl9pPr marL="3657046" indent="0">
              <a:buNone/>
              <a:defRPr sz="900"/>
            </a:lvl9pPr>
          </a:lstStyle>
          <a:p>
            <a:pPr lvl="0"/>
            <a:r>
              <a:rPr lang="en-US" dirty="0" smtClean="0"/>
              <a:t>Click to edit Master text styles</a:t>
            </a:r>
          </a:p>
        </p:txBody>
      </p:sp>
      <p:sp>
        <p:nvSpPr>
          <p:cNvPr id="2" name="Title 1"/>
          <p:cNvSpPr>
            <a:spLocks noGrp="1"/>
          </p:cNvSpPr>
          <p:nvPr>
            <p:ph type="title"/>
          </p:nvPr>
        </p:nvSpPr>
        <p:spPr>
          <a:xfrm>
            <a:off x="1828800" y="4876800"/>
            <a:ext cx="5486400" cy="566738"/>
          </a:xfrm>
        </p:spPr>
        <p:txBody>
          <a:bodyPr anchor="b"/>
          <a:lstStyle>
            <a:lvl1pPr algn="ctr">
              <a:defRPr sz="2000" b="1"/>
            </a:lvl1pPr>
          </a:lstStyle>
          <a:p>
            <a:r>
              <a:rPr lang="en-US" dirty="0" smtClean="0"/>
              <a:t>Click to edit Master title style</a:t>
            </a:r>
            <a:endParaRPr lang="en-US" dirty="0"/>
          </a:p>
        </p:txBody>
      </p:sp>
    </p:spTree>
    <p:extLst>
      <p:ext uri="{BB962C8B-B14F-4D97-AF65-F5344CB8AC3E}">
        <p14:creationId xmlns:p14="http://schemas.microsoft.com/office/powerpoint/2010/main" val="220351204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Contact Us">
    <p:bg>
      <p:bgPr>
        <a:gradFill>
          <a:gsLst>
            <a:gs pos="0">
              <a:schemeClr val="accent1">
                <a:lumMod val="50000"/>
              </a:schemeClr>
            </a:gs>
            <a:gs pos="100000">
              <a:schemeClr val="accent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71600" y="76201"/>
            <a:ext cx="6324600" cy="715962"/>
          </a:xfrm>
        </p:spPr>
        <p:txBody>
          <a:bodyPr>
            <a:noAutofit/>
          </a:bodyPr>
          <a:lstStyle>
            <a:lvl1pPr algn="ctr">
              <a:defRPr sz="3200"/>
            </a:lvl1pPr>
          </a:lstStyle>
          <a:p>
            <a:r>
              <a:rPr lang="en-US" dirty="0" smtClean="0"/>
              <a:t>Click to edit Master title style</a:t>
            </a:r>
            <a:endParaRPr lang="en-US" dirty="0"/>
          </a:p>
        </p:txBody>
      </p:sp>
      <p:sp>
        <p:nvSpPr>
          <p:cNvPr id="3" name="Content Placeholder 2"/>
          <p:cNvSpPr>
            <a:spLocks noGrp="1"/>
          </p:cNvSpPr>
          <p:nvPr>
            <p:ph sz="half" idx="1"/>
          </p:nvPr>
        </p:nvSpPr>
        <p:spPr>
          <a:xfrm>
            <a:off x="1295400" y="1066800"/>
            <a:ext cx="4076700" cy="529971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638800" y="1447800"/>
            <a:ext cx="3276600" cy="39624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144035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1_Title and Content">
    <p:bg>
      <p:bgPr>
        <a:solidFill>
          <a:schemeClr val="bg1"/>
        </a:solidFill>
        <a:effectLst/>
      </p:bgPr>
    </p:bg>
    <p:spTree>
      <p:nvGrpSpPr>
        <p:cNvPr id="1" name=""/>
        <p:cNvGrpSpPr/>
        <p:nvPr/>
      </p:nvGrpSpPr>
      <p:grpSpPr>
        <a:xfrm>
          <a:off x="0" y="0"/>
          <a:ext cx="0" cy="0"/>
          <a:chOff x="0" y="0"/>
          <a:chExt cx="0" cy="0"/>
        </a:xfrm>
      </p:grpSpPr>
      <p:pic>
        <p:nvPicPr>
          <p:cNvPr id="7" name="teamwork_in_motion_slide.mov">
            <a:hlinkClick r:id="" action="ppaction://media"/>
          </p:cNvPr>
          <p:cNvPicPr>
            <a:picLocks noChangeAspect="1"/>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0" y="0"/>
            <a:ext cx="1714500" cy="6858000"/>
          </a:xfrm>
          <a:prstGeom prst="rect">
            <a:avLst/>
          </a:prstGeom>
        </p:spPr>
      </p:pic>
      <p:sp>
        <p:nvSpPr>
          <p:cNvPr id="12" name="box"/>
          <p:cNvSpPr/>
          <p:nvPr userDrawn="1"/>
        </p:nvSpPr>
        <p:spPr>
          <a:xfrm rot="10800000">
            <a:off x="1718938" y="0"/>
            <a:ext cx="186061" cy="6858000"/>
          </a:xfrm>
          <a:prstGeom prst="rect">
            <a:avLst/>
          </a:prstGeom>
          <a:gradFill flip="none" rotWithShape="1">
            <a:gsLst>
              <a:gs pos="0">
                <a:schemeClr val="bg1"/>
              </a:gs>
              <a:gs pos="100000">
                <a:schemeClr val="tx1">
                  <a:lumMod val="65000"/>
                  <a:lumOff val="35000"/>
                </a:schemeClr>
              </a:gs>
            </a:gsLst>
            <a:lin ang="0" scaled="1"/>
            <a:tileRect/>
          </a:gra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13" name="lg_box"/>
          <p:cNvSpPr/>
          <p:nvPr userDrawn="1"/>
        </p:nvSpPr>
        <p:spPr>
          <a:xfrm rot="10800000">
            <a:off x="1811968" y="-10"/>
            <a:ext cx="7332032" cy="685810"/>
          </a:xfrm>
          <a:prstGeom prst="rect">
            <a:avLst/>
          </a:prstGeom>
          <a:gradFill flip="none" rotWithShape="1">
            <a:gsLst>
              <a:gs pos="0">
                <a:schemeClr val="bg1">
                  <a:lumMod val="75000"/>
                </a:schemeClr>
              </a:gs>
              <a:gs pos="100000">
                <a:schemeClr val="bg1">
                  <a:lumMod val="55000"/>
                </a:schemeClr>
              </a:gs>
            </a:gsLst>
            <a:lin ang="5400000" scaled="0"/>
            <a:tileRect/>
          </a:gra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14" name="line"/>
          <p:cNvSpPr/>
          <p:nvPr userDrawn="1"/>
        </p:nvSpPr>
        <p:spPr>
          <a:xfrm rot="10800000">
            <a:off x="1783080" y="713567"/>
            <a:ext cx="7360920" cy="18288"/>
          </a:xfrm>
          <a:prstGeom prst="rect">
            <a:avLst/>
          </a:prstGeom>
          <a:solidFill>
            <a:schemeClr val="tx1"/>
          </a:soli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15" name="line"/>
          <p:cNvSpPr/>
          <p:nvPr userDrawn="1"/>
        </p:nvSpPr>
        <p:spPr>
          <a:xfrm>
            <a:off x="1762648" y="4779"/>
            <a:ext cx="18288" cy="6858000"/>
          </a:xfrm>
          <a:prstGeom prst="rect">
            <a:avLst/>
          </a:prstGeom>
          <a:solidFill>
            <a:schemeClr val="tx1"/>
          </a:soli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005518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074"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p:cTn id="12" repeatCount="indefinite" fill="remove" display="0">
                  <p:stCondLst>
                    <p:cond delay="indefinite"/>
                  </p:stCondLst>
                </p:cTn>
                <p:tgtEl>
                  <p:spTgt spid="7"/>
                </p:tgtEl>
              </p:cMediaNode>
            </p:video>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Elements - Clipar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1"/>
            <a:ext cx="6858000" cy="715962"/>
          </a:xfrm>
        </p:spPr>
        <p:txBody>
          <a:bodyPr>
            <a:normAutofit/>
          </a:bodyPr>
          <a:lstStyle>
            <a:lvl1pPr algn="ctr">
              <a:defRPr sz="3600">
                <a:solidFill>
                  <a:schemeClr val="bg1">
                    <a:lumMod val="65000"/>
                  </a:schemeClr>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94878644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231740" indent="-231740">
              <a:buFont typeface="Arial" pitchFamily="34" charset="0"/>
              <a:buChar char="•"/>
              <a:defRPr sz="2400"/>
            </a:lvl1pPr>
            <a:lvl2pPr marL="457130" indent="-231740">
              <a:buFont typeface="Arial" pitchFamily="34" charset="0"/>
              <a:buChar char="•"/>
              <a:defRPr/>
            </a:lvl2pPr>
            <a:lvl3pPr marL="855534" indent="-231740">
              <a:buFont typeface="Arial" pitchFamily="34" charset="0"/>
              <a:buChar char="•"/>
              <a:defRPr sz="1800"/>
            </a:lvl3pPr>
            <a:lvl4pPr marL="1146002" indent="-231740">
              <a:buFont typeface="Arial" pitchFamily="34" charset="0"/>
              <a:buChar char="•"/>
              <a:tabLst/>
              <a:defRPr sz="1600"/>
            </a:lvl4pPr>
            <a:lvl5pPr marL="1487263" indent="-231740">
              <a:buFont typeface="Arial" pitchFamily="34" charset="0"/>
              <a:buChar char="•"/>
              <a:tabLst/>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4495333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6000" y="1066800"/>
            <a:ext cx="3200400" cy="639762"/>
          </a:xfrm>
        </p:spPr>
        <p:txBody>
          <a:bodyPr anchor="b">
            <a:noAutofit/>
          </a:bodyPr>
          <a:lstStyle>
            <a:lvl1pPr marL="0" indent="0">
              <a:buNone/>
              <a:defRPr sz="2000" b="1"/>
            </a:lvl1pPr>
            <a:lvl2pPr marL="457130" indent="0">
              <a:buNone/>
              <a:defRPr sz="2000" b="1"/>
            </a:lvl2pPr>
            <a:lvl3pPr marL="914262" indent="0">
              <a:buNone/>
              <a:defRPr sz="1800" b="1"/>
            </a:lvl3pPr>
            <a:lvl4pPr marL="1371392" indent="0">
              <a:buNone/>
              <a:defRPr sz="1600" b="1"/>
            </a:lvl4pPr>
            <a:lvl5pPr marL="1828523" indent="0">
              <a:buNone/>
              <a:defRPr sz="1600" b="1"/>
            </a:lvl5pPr>
            <a:lvl6pPr marL="2285654" indent="0">
              <a:buNone/>
              <a:defRPr sz="1600" b="1"/>
            </a:lvl6pPr>
            <a:lvl7pPr marL="2742784" indent="0">
              <a:buNone/>
              <a:defRPr sz="1600" b="1"/>
            </a:lvl7pPr>
            <a:lvl8pPr marL="3199915" indent="0">
              <a:buNone/>
              <a:defRPr sz="1600" b="1"/>
            </a:lvl8pPr>
            <a:lvl9pPr marL="3657046"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286000" y="1763713"/>
            <a:ext cx="3200400" cy="44084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559426" y="1055688"/>
            <a:ext cx="2898775" cy="639762"/>
          </a:xfrm>
        </p:spPr>
        <p:txBody>
          <a:bodyPr anchor="b">
            <a:noAutofit/>
          </a:bodyPr>
          <a:lstStyle>
            <a:lvl1pPr marL="0" indent="0">
              <a:buNone/>
              <a:defRPr sz="2000" b="1"/>
            </a:lvl1pPr>
            <a:lvl2pPr marL="457130" indent="0">
              <a:buNone/>
              <a:defRPr sz="2000" b="1"/>
            </a:lvl2pPr>
            <a:lvl3pPr marL="914262" indent="0">
              <a:buNone/>
              <a:defRPr sz="1800" b="1"/>
            </a:lvl3pPr>
            <a:lvl4pPr marL="1371392" indent="0">
              <a:buNone/>
              <a:defRPr sz="1600" b="1"/>
            </a:lvl4pPr>
            <a:lvl5pPr marL="1828523" indent="0">
              <a:buNone/>
              <a:defRPr sz="1600" b="1"/>
            </a:lvl5pPr>
            <a:lvl6pPr marL="2285654" indent="0">
              <a:buNone/>
              <a:defRPr sz="1600" b="1"/>
            </a:lvl6pPr>
            <a:lvl7pPr marL="2742784" indent="0">
              <a:buNone/>
              <a:defRPr sz="1600" b="1"/>
            </a:lvl7pPr>
            <a:lvl8pPr marL="3199915" indent="0">
              <a:buNone/>
              <a:defRPr sz="1600" b="1"/>
            </a:lvl8pPr>
            <a:lvl9pPr marL="3657046"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559426" y="1752600"/>
            <a:ext cx="2898775" cy="44084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5240996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0" y="3209924"/>
            <a:ext cx="5751513"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286000" y="1676400"/>
            <a:ext cx="5751513" cy="1500187"/>
          </a:xfrm>
        </p:spPr>
        <p:txBody>
          <a:bodyPr anchor="b"/>
          <a:lstStyle>
            <a:lvl1pPr marL="0" indent="0">
              <a:buNone/>
              <a:defRPr sz="2000">
                <a:solidFill>
                  <a:schemeClr val="tx1">
                    <a:tint val="75000"/>
                  </a:schemeClr>
                </a:solidFill>
              </a:defRPr>
            </a:lvl1pPr>
            <a:lvl2pPr marL="457130" indent="0">
              <a:buNone/>
              <a:defRPr sz="1800">
                <a:solidFill>
                  <a:schemeClr val="tx1">
                    <a:tint val="75000"/>
                  </a:schemeClr>
                </a:solidFill>
              </a:defRPr>
            </a:lvl2pPr>
            <a:lvl3pPr marL="914262" indent="0">
              <a:buNone/>
              <a:defRPr sz="1600">
                <a:solidFill>
                  <a:schemeClr val="tx1">
                    <a:tint val="75000"/>
                  </a:schemeClr>
                </a:solidFill>
              </a:defRPr>
            </a:lvl3pPr>
            <a:lvl4pPr marL="1371392" indent="0">
              <a:buNone/>
              <a:defRPr sz="1400">
                <a:solidFill>
                  <a:schemeClr val="tx1">
                    <a:tint val="75000"/>
                  </a:schemeClr>
                </a:solidFill>
              </a:defRPr>
            </a:lvl4pPr>
            <a:lvl5pPr marL="1828523" indent="0">
              <a:buNone/>
              <a:defRPr sz="1400">
                <a:solidFill>
                  <a:schemeClr val="tx1">
                    <a:tint val="75000"/>
                  </a:schemeClr>
                </a:solidFill>
              </a:defRPr>
            </a:lvl5pPr>
            <a:lvl6pPr marL="2285654" indent="0">
              <a:buNone/>
              <a:defRPr sz="1400">
                <a:solidFill>
                  <a:schemeClr val="tx1">
                    <a:tint val="75000"/>
                  </a:schemeClr>
                </a:solidFill>
              </a:defRPr>
            </a:lvl6pPr>
            <a:lvl7pPr marL="2742784" indent="0">
              <a:buNone/>
              <a:defRPr sz="1400">
                <a:solidFill>
                  <a:schemeClr val="tx1">
                    <a:tint val="75000"/>
                  </a:schemeClr>
                </a:solidFill>
              </a:defRPr>
            </a:lvl7pPr>
            <a:lvl8pPr marL="3199915" indent="0">
              <a:buNone/>
              <a:defRPr sz="1400">
                <a:solidFill>
                  <a:schemeClr val="tx1">
                    <a:tint val="75000"/>
                  </a:schemeClr>
                </a:solidFill>
              </a:defRPr>
            </a:lvl8pPr>
            <a:lvl9pPr marL="3657046"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1008164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57400" y="1219200"/>
            <a:ext cx="3048000" cy="39624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791200" y="1219200"/>
            <a:ext cx="3048000" cy="39624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8826806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0"/>
            <a:ext cx="6477000" cy="685800"/>
          </a:xfrm>
        </p:spPr>
        <p:txBody>
          <a:bodyPr anchor="b">
            <a:noAutofit/>
          </a:bodyPr>
          <a:lstStyle>
            <a:lvl1pPr algn="l">
              <a:defRPr sz="2400" b="1"/>
            </a:lvl1pPr>
          </a:lstStyle>
          <a:p>
            <a:r>
              <a:rPr lang="en-US" dirty="0" smtClean="0"/>
              <a:t>Click to edit Master title style</a:t>
            </a:r>
            <a:endParaRPr lang="en-US" dirty="0"/>
          </a:p>
        </p:txBody>
      </p:sp>
      <p:sp>
        <p:nvSpPr>
          <p:cNvPr id="3" name="Content Placeholder 2"/>
          <p:cNvSpPr>
            <a:spLocks noGrp="1"/>
          </p:cNvSpPr>
          <p:nvPr>
            <p:ph idx="1"/>
          </p:nvPr>
        </p:nvSpPr>
        <p:spPr>
          <a:xfrm>
            <a:off x="4419600" y="1004887"/>
            <a:ext cx="4343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209800" y="990600"/>
            <a:ext cx="1981200" cy="4095749"/>
          </a:xfrm>
        </p:spPr>
        <p:txBody>
          <a:bodyPr/>
          <a:lstStyle>
            <a:lvl1pPr marL="0" indent="0">
              <a:buNone/>
              <a:defRPr sz="1400"/>
            </a:lvl1pPr>
            <a:lvl2pPr marL="457130" indent="0">
              <a:buNone/>
              <a:defRPr sz="1200"/>
            </a:lvl2pPr>
            <a:lvl3pPr marL="914262" indent="0">
              <a:buNone/>
              <a:defRPr sz="1000"/>
            </a:lvl3pPr>
            <a:lvl4pPr marL="1371392" indent="0">
              <a:buNone/>
              <a:defRPr sz="900"/>
            </a:lvl4pPr>
            <a:lvl5pPr marL="1828523" indent="0">
              <a:buNone/>
              <a:defRPr sz="900"/>
            </a:lvl5pPr>
            <a:lvl6pPr marL="2285654" indent="0">
              <a:buNone/>
              <a:defRPr sz="900"/>
            </a:lvl6pPr>
            <a:lvl7pPr marL="2742784" indent="0">
              <a:buNone/>
              <a:defRPr sz="900"/>
            </a:lvl7pPr>
            <a:lvl8pPr marL="3199915" indent="0">
              <a:buNone/>
              <a:defRPr sz="900"/>
            </a:lvl8pPr>
            <a:lvl9pPr marL="3657046" indent="0">
              <a:buNone/>
              <a:defRPr sz="900"/>
            </a:lvl9pPr>
          </a:lstStyle>
          <a:p>
            <a:pPr lvl="0"/>
            <a:r>
              <a:rPr lang="en-US" smtClean="0"/>
              <a:t>Click to edit Master text styles</a:t>
            </a:r>
          </a:p>
        </p:txBody>
      </p:sp>
    </p:spTree>
    <p:extLst>
      <p:ext uri="{BB962C8B-B14F-4D97-AF65-F5344CB8AC3E}">
        <p14:creationId xmlns:p14="http://schemas.microsoft.com/office/powerpoint/2010/main" val="176721970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ideo" Target="../media/media1.wmv"/><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media" Target="../media/media1.wmv"/></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 name="box"/>
          <p:cNvSpPr/>
          <p:nvPr userDrawn="1"/>
        </p:nvSpPr>
        <p:spPr>
          <a:xfrm rot="10800000">
            <a:off x="1718938" y="0"/>
            <a:ext cx="186061" cy="6858000"/>
          </a:xfrm>
          <a:prstGeom prst="rect">
            <a:avLst/>
          </a:prstGeom>
          <a:gradFill flip="none" rotWithShape="1">
            <a:gsLst>
              <a:gs pos="0">
                <a:schemeClr val="accent1">
                  <a:lumMod val="100000"/>
                </a:schemeClr>
              </a:gs>
              <a:gs pos="100000">
                <a:schemeClr val="accent1">
                  <a:lumMod val="75000"/>
                </a:schemeClr>
              </a:gs>
            </a:gsLst>
            <a:lin ang="0" scaled="1"/>
            <a:tileRect/>
          </a:gra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pic>
        <p:nvPicPr>
          <p:cNvPr id="4" name="teamwork_in_motion_slide.mov">
            <a:hlinkClick r:id="" action="ppaction://media"/>
          </p:cNvPr>
          <p:cNvPicPr>
            <a:picLocks noChangeAspect="1"/>
          </p:cNvPicPr>
          <p:nvPr>
            <a:videoFile r:link="rId15"/>
            <p:extLst>
              <p:ext uri="{DAA4B4D4-6D71-4841-9C94-3DE7FCFB9230}">
                <p14:media xmlns:p14="http://schemas.microsoft.com/office/powerpoint/2010/main" r:embed="rId14"/>
              </p:ext>
            </p:extLst>
          </p:nvPr>
        </p:nvPicPr>
        <p:blipFill>
          <a:blip r:embed="rId16"/>
          <a:stretch>
            <a:fillRect/>
          </a:stretch>
        </p:blipFill>
        <p:spPr>
          <a:xfrm>
            <a:off x="0" y="0"/>
            <a:ext cx="1714500" cy="6858000"/>
          </a:xfrm>
          <a:prstGeom prst="rect">
            <a:avLst/>
          </a:prstGeom>
        </p:spPr>
      </p:pic>
      <p:sp>
        <p:nvSpPr>
          <p:cNvPr id="7" name="lg_box"/>
          <p:cNvSpPr/>
          <p:nvPr userDrawn="1"/>
        </p:nvSpPr>
        <p:spPr>
          <a:xfrm rot="10800000">
            <a:off x="1811968" y="-10"/>
            <a:ext cx="7332032" cy="685810"/>
          </a:xfrm>
          <a:prstGeom prst="rect">
            <a:avLst/>
          </a:prstGeom>
          <a:gradFill flip="none" rotWithShape="1">
            <a:gsLst>
              <a:gs pos="0">
                <a:schemeClr val="bg1">
                  <a:lumMod val="75000"/>
                </a:schemeClr>
              </a:gs>
              <a:gs pos="100000">
                <a:schemeClr val="bg1">
                  <a:lumMod val="55000"/>
                </a:schemeClr>
              </a:gs>
            </a:gsLst>
            <a:lin ang="5400000" scaled="0"/>
            <a:tileRect/>
          </a:gra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9" name="line"/>
          <p:cNvSpPr/>
          <p:nvPr userDrawn="1"/>
        </p:nvSpPr>
        <p:spPr>
          <a:xfrm rot="10800000">
            <a:off x="1783080" y="713567"/>
            <a:ext cx="7360920" cy="18288"/>
          </a:xfrm>
          <a:prstGeom prst="rect">
            <a:avLst/>
          </a:prstGeom>
          <a:solidFill>
            <a:schemeClr val="bg1"/>
          </a:soli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10" name="line"/>
          <p:cNvSpPr/>
          <p:nvPr userDrawn="1"/>
        </p:nvSpPr>
        <p:spPr>
          <a:xfrm>
            <a:off x="1762648" y="4779"/>
            <a:ext cx="18288" cy="6858000"/>
          </a:xfrm>
          <a:prstGeom prst="rect">
            <a:avLst/>
          </a:prstGeom>
          <a:solidFill>
            <a:schemeClr val="bg1"/>
          </a:soli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2" name="Title Placeholder 1"/>
          <p:cNvSpPr>
            <a:spLocks noGrp="1"/>
          </p:cNvSpPr>
          <p:nvPr>
            <p:ph type="title"/>
          </p:nvPr>
        </p:nvSpPr>
        <p:spPr>
          <a:xfrm>
            <a:off x="1811968" y="0"/>
            <a:ext cx="7332032" cy="715962"/>
          </a:xfrm>
          <a:prstGeom prst="rect">
            <a:avLst/>
          </a:prstGeom>
        </p:spPr>
        <p:txBody>
          <a:bodyPr vert="horz" lIns="91426" tIns="45714" rIns="91426" bIns="45714"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905000" y="914400"/>
            <a:ext cx="7086600" cy="5715000"/>
          </a:xfrm>
          <a:prstGeom prst="rect">
            <a:avLst/>
          </a:prstGeom>
        </p:spPr>
        <p:txBody>
          <a:bodyPr vert="horz" lIns="91426" tIns="45714" rIns="91426" bIns="45714"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7300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5" r:id="rId4"/>
    <p:sldLayoutId id="2147483664" r:id="rId5"/>
    <p:sldLayoutId id="2147483653" r:id="rId6"/>
    <p:sldLayoutId id="2147483651" r:id="rId7"/>
    <p:sldLayoutId id="2147483652" r:id="rId8"/>
    <p:sldLayoutId id="2147483656" r:id="rId9"/>
    <p:sldLayoutId id="2147483657" r:id="rId10"/>
    <p:sldLayoutId id="2147483666" r:id="rId11"/>
    <p:sldLayoutId id="2147483682"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07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remove"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txStyles>
    <p:titleStyle>
      <a:lvl1pPr algn="l" defTabSz="914262" rtl="0" eaLnBrk="1" latinLnBrk="0" hangingPunct="1">
        <a:spcBef>
          <a:spcPct val="0"/>
        </a:spcBef>
        <a:buNone/>
        <a:defRPr sz="4000" kern="1200">
          <a:solidFill>
            <a:schemeClr val="bg1"/>
          </a:solidFill>
          <a:latin typeface="+mj-lt"/>
          <a:ea typeface="+mj-ea"/>
          <a:cs typeface="+mj-cs"/>
        </a:defRPr>
      </a:lvl1pPr>
    </p:titleStyle>
    <p:bodyStyle>
      <a:lvl1pPr marL="0" indent="0" algn="l" defTabSz="914262" rtl="0" eaLnBrk="1" latinLnBrk="0" hangingPunct="1">
        <a:spcBef>
          <a:spcPct val="20000"/>
        </a:spcBef>
        <a:buFontTx/>
        <a:buNone/>
        <a:defRPr sz="2000" kern="1200">
          <a:solidFill>
            <a:schemeClr val="bg1"/>
          </a:solidFill>
          <a:latin typeface="+mn-lt"/>
          <a:ea typeface="+mn-ea"/>
          <a:cs typeface="+mn-cs"/>
        </a:defRPr>
      </a:lvl1pPr>
      <a:lvl2pPr marL="0" indent="0" algn="l" defTabSz="914262" rtl="0" eaLnBrk="1" latinLnBrk="0" hangingPunct="1">
        <a:spcBef>
          <a:spcPct val="20000"/>
        </a:spcBef>
        <a:buFontTx/>
        <a:buNone/>
        <a:defRPr sz="2000" kern="1200">
          <a:solidFill>
            <a:schemeClr val="bg1"/>
          </a:solidFill>
          <a:latin typeface="+mn-lt"/>
          <a:ea typeface="+mn-ea"/>
          <a:cs typeface="+mn-cs"/>
        </a:defRPr>
      </a:lvl2pPr>
      <a:lvl3pPr marL="0" indent="0" algn="l" defTabSz="914262" rtl="0" eaLnBrk="1" latinLnBrk="0" hangingPunct="1">
        <a:spcBef>
          <a:spcPct val="20000"/>
        </a:spcBef>
        <a:buFontTx/>
        <a:buNone/>
        <a:defRPr sz="2000" kern="1200">
          <a:solidFill>
            <a:schemeClr val="bg1"/>
          </a:solidFill>
          <a:latin typeface="+mn-lt"/>
          <a:ea typeface="+mn-ea"/>
          <a:cs typeface="+mn-cs"/>
        </a:defRPr>
      </a:lvl3pPr>
      <a:lvl4pPr marL="0" indent="0" algn="l" defTabSz="914262" rtl="0" eaLnBrk="1" latinLnBrk="0" hangingPunct="1">
        <a:spcBef>
          <a:spcPct val="20000"/>
        </a:spcBef>
        <a:buFontTx/>
        <a:buNone/>
        <a:defRPr sz="2000" kern="1200">
          <a:solidFill>
            <a:schemeClr val="bg1"/>
          </a:solidFill>
          <a:latin typeface="+mn-lt"/>
          <a:ea typeface="+mn-ea"/>
          <a:cs typeface="+mn-cs"/>
        </a:defRPr>
      </a:lvl4pPr>
      <a:lvl5pPr marL="0" indent="0" algn="l" defTabSz="914262" rtl="0" eaLnBrk="1" latinLnBrk="0" hangingPunct="1">
        <a:spcBef>
          <a:spcPct val="20000"/>
        </a:spcBef>
        <a:buFontTx/>
        <a:buNone/>
        <a:defRPr sz="2000" kern="1200">
          <a:solidFill>
            <a:schemeClr val="bg1"/>
          </a:solidFill>
          <a:latin typeface="+mn-lt"/>
          <a:ea typeface="+mn-ea"/>
          <a:cs typeface="+mn-cs"/>
        </a:defRPr>
      </a:lvl5pPr>
      <a:lvl6pPr marL="2514219" indent="-228566" algn="l" defTabSz="91426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50" indent="-228566" algn="l" defTabSz="91426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80" indent="-228566" algn="l" defTabSz="91426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11" indent="-228566" algn="l" defTabSz="91426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62" rtl="0" eaLnBrk="1" latinLnBrk="0" hangingPunct="1">
        <a:defRPr sz="1800" kern="1200">
          <a:solidFill>
            <a:schemeClr val="tx1"/>
          </a:solidFill>
          <a:latin typeface="+mn-lt"/>
          <a:ea typeface="+mn-ea"/>
          <a:cs typeface="+mn-cs"/>
        </a:defRPr>
      </a:lvl1pPr>
      <a:lvl2pPr marL="457130" algn="l" defTabSz="914262" rtl="0" eaLnBrk="1" latinLnBrk="0" hangingPunct="1">
        <a:defRPr sz="1800" kern="1200">
          <a:solidFill>
            <a:schemeClr val="tx1"/>
          </a:solidFill>
          <a:latin typeface="+mn-lt"/>
          <a:ea typeface="+mn-ea"/>
          <a:cs typeface="+mn-cs"/>
        </a:defRPr>
      </a:lvl2pPr>
      <a:lvl3pPr marL="914262" algn="l" defTabSz="914262" rtl="0" eaLnBrk="1" latinLnBrk="0" hangingPunct="1">
        <a:defRPr sz="1800" kern="1200">
          <a:solidFill>
            <a:schemeClr val="tx1"/>
          </a:solidFill>
          <a:latin typeface="+mn-lt"/>
          <a:ea typeface="+mn-ea"/>
          <a:cs typeface="+mn-cs"/>
        </a:defRPr>
      </a:lvl3pPr>
      <a:lvl4pPr marL="1371392" algn="l" defTabSz="914262" rtl="0" eaLnBrk="1" latinLnBrk="0" hangingPunct="1">
        <a:defRPr sz="1800" kern="1200">
          <a:solidFill>
            <a:schemeClr val="tx1"/>
          </a:solidFill>
          <a:latin typeface="+mn-lt"/>
          <a:ea typeface="+mn-ea"/>
          <a:cs typeface="+mn-cs"/>
        </a:defRPr>
      </a:lvl4pPr>
      <a:lvl5pPr marL="1828523" algn="l" defTabSz="914262" rtl="0" eaLnBrk="1" latinLnBrk="0" hangingPunct="1">
        <a:defRPr sz="1800" kern="1200">
          <a:solidFill>
            <a:schemeClr val="tx1"/>
          </a:solidFill>
          <a:latin typeface="+mn-lt"/>
          <a:ea typeface="+mn-ea"/>
          <a:cs typeface="+mn-cs"/>
        </a:defRPr>
      </a:lvl5pPr>
      <a:lvl6pPr marL="2285654" algn="l" defTabSz="914262" rtl="0" eaLnBrk="1" latinLnBrk="0" hangingPunct="1">
        <a:defRPr sz="1800" kern="1200">
          <a:solidFill>
            <a:schemeClr val="tx1"/>
          </a:solidFill>
          <a:latin typeface="+mn-lt"/>
          <a:ea typeface="+mn-ea"/>
          <a:cs typeface="+mn-cs"/>
        </a:defRPr>
      </a:lvl6pPr>
      <a:lvl7pPr marL="2742784" algn="l" defTabSz="914262" rtl="0" eaLnBrk="1" latinLnBrk="0" hangingPunct="1">
        <a:defRPr sz="1800" kern="1200">
          <a:solidFill>
            <a:schemeClr val="tx1"/>
          </a:solidFill>
          <a:latin typeface="+mn-lt"/>
          <a:ea typeface="+mn-ea"/>
          <a:cs typeface="+mn-cs"/>
        </a:defRPr>
      </a:lvl7pPr>
      <a:lvl8pPr marL="3199915" algn="l" defTabSz="914262" rtl="0" eaLnBrk="1" latinLnBrk="0" hangingPunct="1">
        <a:defRPr sz="1800" kern="1200">
          <a:solidFill>
            <a:schemeClr val="tx1"/>
          </a:solidFill>
          <a:latin typeface="+mn-lt"/>
          <a:ea typeface="+mn-ea"/>
          <a:cs typeface="+mn-cs"/>
        </a:defRPr>
      </a:lvl8pPr>
      <a:lvl9pPr marL="3657046" algn="l" defTabSz="91426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11" name="box"/>
          <p:cNvSpPr/>
          <p:nvPr userDrawn="1"/>
        </p:nvSpPr>
        <p:spPr>
          <a:xfrm rot="10800000">
            <a:off x="1718938" y="0"/>
            <a:ext cx="186061" cy="6858000"/>
          </a:xfrm>
          <a:prstGeom prst="rect">
            <a:avLst/>
          </a:prstGeom>
          <a:gradFill flip="none" rotWithShape="1">
            <a:gsLst>
              <a:gs pos="0">
                <a:schemeClr val="accent1">
                  <a:lumMod val="100000"/>
                </a:schemeClr>
              </a:gs>
              <a:gs pos="100000">
                <a:schemeClr val="accent1">
                  <a:lumMod val="75000"/>
                </a:schemeClr>
              </a:gs>
            </a:gsLst>
            <a:lin ang="0" scaled="1"/>
            <a:tileRect/>
          </a:gra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7" name="lg_box"/>
          <p:cNvSpPr/>
          <p:nvPr userDrawn="1"/>
        </p:nvSpPr>
        <p:spPr>
          <a:xfrm rot="10800000">
            <a:off x="1811968" y="-10"/>
            <a:ext cx="7332032" cy="685810"/>
          </a:xfrm>
          <a:prstGeom prst="rect">
            <a:avLst/>
          </a:prstGeom>
          <a:gradFill flip="none" rotWithShape="1">
            <a:gsLst>
              <a:gs pos="0">
                <a:schemeClr val="bg1">
                  <a:lumMod val="75000"/>
                </a:schemeClr>
              </a:gs>
              <a:gs pos="100000">
                <a:schemeClr val="bg1">
                  <a:lumMod val="55000"/>
                </a:schemeClr>
              </a:gs>
            </a:gsLst>
            <a:lin ang="5400000" scaled="0"/>
            <a:tileRect/>
          </a:gra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9" name="line"/>
          <p:cNvSpPr/>
          <p:nvPr userDrawn="1"/>
        </p:nvSpPr>
        <p:spPr>
          <a:xfrm rot="10800000">
            <a:off x="1783080" y="713567"/>
            <a:ext cx="7360920" cy="18288"/>
          </a:xfrm>
          <a:prstGeom prst="rect">
            <a:avLst/>
          </a:prstGeom>
          <a:solidFill>
            <a:schemeClr val="bg1"/>
          </a:soli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10" name="line"/>
          <p:cNvSpPr/>
          <p:nvPr userDrawn="1"/>
        </p:nvSpPr>
        <p:spPr>
          <a:xfrm>
            <a:off x="1762648" y="4779"/>
            <a:ext cx="18288" cy="6858000"/>
          </a:xfrm>
          <a:prstGeom prst="rect">
            <a:avLst/>
          </a:prstGeom>
          <a:solidFill>
            <a:schemeClr val="bg1"/>
          </a:soli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2" name="Title Placeholder 1"/>
          <p:cNvSpPr>
            <a:spLocks noGrp="1"/>
          </p:cNvSpPr>
          <p:nvPr>
            <p:ph type="title"/>
          </p:nvPr>
        </p:nvSpPr>
        <p:spPr>
          <a:xfrm>
            <a:off x="1811968" y="0"/>
            <a:ext cx="7332032" cy="715962"/>
          </a:xfrm>
          <a:prstGeom prst="rect">
            <a:avLst/>
          </a:prstGeom>
        </p:spPr>
        <p:txBody>
          <a:bodyPr vert="horz" lIns="91426" tIns="45714" rIns="91426" bIns="45714"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905000" y="914400"/>
            <a:ext cx="7086600" cy="5715000"/>
          </a:xfrm>
          <a:prstGeom prst="rect">
            <a:avLst/>
          </a:prstGeom>
        </p:spPr>
        <p:txBody>
          <a:bodyPr vert="horz" lIns="91426" tIns="45714" rIns="91426" bIns="45714"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0"/>
            <a:ext cx="1714500" cy="6858000"/>
          </a:xfrm>
          <a:prstGeom prst="rect">
            <a:avLst/>
          </a:prstGeom>
        </p:spPr>
      </p:pic>
    </p:spTree>
    <p:extLst>
      <p:ext uri="{BB962C8B-B14F-4D97-AF65-F5344CB8AC3E}">
        <p14:creationId xmlns:p14="http://schemas.microsoft.com/office/powerpoint/2010/main" val="28217380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Lst>
  <p:timing>
    <p:tnLst>
      <p:par>
        <p:cTn id="1" dur="indefinite" restart="never" nodeType="tmRoot"/>
      </p:par>
    </p:tnLst>
  </p:timing>
  <p:txStyles>
    <p:titleStyle>
      <a:lvl1pPr algn="l" defTabSz="914262" rtl="0" eaLnBrk="1" latinLnBrk="0" hangingPunct="1">
        <a:spcBef>
          <a:spcPct val="0"/>
        </a:spcBef>
        <a:buNone/>
        <a:defRPr sz="4000" kern="1200">
          <a:solidFill>
            <a:schemeClr val="bg1"/>
          </a:solidFill>
          <a:latin typeface="+mj-lt"/>
          <a:ea typeface="+mj-ea"/>
          <a:cs typeface="+mj-cs"/>
        </a:defRPr>
      </a:lvl1pPr>
    </p:titleStyle>
    <p:bodyStyle>
      <a:lvl1pPr marL="0" indent="0" algn="l" defTabSz="914262" rtl="0" eaLnBrk="1" latinLnBrk="0" hangingPunct="1">
        <a:spcBef>
          <a:spcPct val="20000"/>
        </a:spcBef>
        <a:buFontTx/>
        <a:buNone/>
        <a:defRPr sz="2000" kern="1200">
          <a:solidFill>
            <a:schemeClr val="bg1"/>
          </a:solidFill>
          <a:latin typeface="+mn-lt"/>
          <a:ea typeface="+mn-ea"/>
          <a:cs typeface="+mn-cs"/>
        </a:defRPr>
      </a:lvl1pPr>
      <a:lvl2pPr marL="0" indent="0" algn="l" defTabSz="914262" rtl="0" eaLnBrk="1" latinLnBrk="0" hangingPunct="1">
        <a:spcBef>
          <a:spcPct val="20000"/>
        </a:spcBef>
        <a:buFontTx/>
        <a:buNone/>
        <a:defRPr sz="2000" kern="1200">
          <a:solidFill>
            <a:schemeClr val="bg1"/>
          </a:solidFill>
          <a:latin typeface="+mn-lt"/>
          <a:ea typeface="+mn-ea"/>
          <a:cs typeface="+mn-cs"/>
        </a:defRPr>
      </a:lvl2pPr>
      <a:lvl3pPr marL="0" indent="0" algn="l" defTabSz="914262" rtl="0" eaLnBrk="1" latinLnBrk="0" hangingPunct="1">
        <a:spcBef>
          <a:spcPct val="20000"/>
        </a:spcBef>
        <a:buFontTx/>
        <a:buNone/>
        <a:defRPr sz="2000" kern="1200">
          <a:solidFill>
            <a:schemeClr val="bg1"/>
          </a:solidFill>
          <a:latin typeface="+mn-lt"/>
          <a:ea typeface="+mn-ea"/>
          <a:cs typeface="+mn-cs"/>
        </a:defRPr>
      </a:lvl3pPr>
      <a:lvl4pPr marL="0" indent="0" algn="l" defTabSz="914262" rtl="0" eaLnBrk="1" latinLnBrk="0" hangingPunct="1">
        <a:spcBef>
          <a:spcPct val="20000"/>
        </a:spcBef>
        <a:buFontTx/>
        <a:buNone/>
        <a:defRPr sz="2000" kern="1200">
          <a:solidFill>
            <a:schemeClr val="bg1"/>
          </a:solidFill>
          <a:latin typeface="+mn-lt"/>
          <a:ea typeface="+mn-ea"/>
          <a:cs typeface="+mn-cs"/>
        </a:defRPr>
      </a:lvl4pPr>
      <a:lvl5pPr marL="0" indent="0" algn="l" defTabSz="914262" rtl="0" eaLnBrk="1" latinLnBrk="0" hangingPunct="1">
        <a:spcBef>
          <a:spcPct val="20000"/>
        </a:spcBef>
        <a:buFontTx/>
        <a:buNone/>
        <a:defRPr sz="2000" kern="1200">
          <a:solidFill>
            <a:schemeClr val="bg1"/>
          </a:solidFill>
          <a:latin typeface="+mn-lt"/>
          <a:ea typeface="+mn-ea"/>
          <a:cs typeface="+mn-cs"/>
        </a:defRPr>
      </a:lvl5pPr>
      <a:lvl6pPr marL="2514219" indent="-228566" algn="l" defTabSz="91426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50" indent="-228566" algn="l" defTabSz="91426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80" indent="-228566" algn="l" defTabSz="91426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11" indent="-228566" algn="l" defTabSz="91426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62" rtl="0" eaLnBrk="1" latinLnBrk="0" hangingPunct="1">
        <a:defRPr sz="1800" kern="1200">
          <a:solidFill>
            <a:schemeClr val="tx1"/>
          </a:solidFill>
          <a:latin typeface="+mn-lt"/>
          <a:ea typeface="+mn-ea"/>
          <a:cs typeface="+mn-cs"/>
        </a:defRPr>
      </a:lvl1pPr>
      <a:lvl2pPr marL="457130" algn="l" defTabSz="914262" rtl="0" eaLnBrk="1" latinLnBrk="0" hangingPunct="1">
        <a:defRPr sz="1800" kern="1200">
          <a:solidFill>
            <a:schemeClr val="tx1"/>
          </a:solidFill>
          <a:latin typeface="+mn-lt"/>
          <a:ea typeface="+mn-ea"/>
          <a:cs typeface="+mn-cs"/>
        </a:defRPr>
      </a:lvl2pPr>
      <a:lvl3pPr marL="914262" algn="l" defTabSz="914262" rtl="0" eaLnBrk="1" latinLnBrk="0" hangingPunct="1">
        <a:defRPr sz="1800" kern="1200">
          <a:solidFill>
            <a:schemeClr val="tx1"/>
          </a:solidFill>
          <a:latin typeface="+mn-lt"/>
          <a:ea typeface="+mn-ea"/>
          <a:cs typeface="+mn-cs"/>
        </a:defRPr>
      </a:lvl3pPr>
      <a:lvl4pPr marL="1371392" algn="l" defTabSz="914262" rtl="0" eaLnBrk="1" latinLnBrk="0" hangingPunct="1">
        <a:defRPr sz="1800" kern="1200">
          <a:solidFill>
            <a:schemeClr val="tx1"/>
          </a:solidFill>
          <a:latin typeface="+mn-lt"/>
          <a:ea typeface="+mn-ea"/>
          <a:cs typeface="+mn-cs"/>
        </a:defRPr>
      </a:lvl4pPr>
      <a:lvl5pPr marL="1828523" algn="l" defTabSz="914262" rtl="0" eaLnBrk="1" latinLnBrk="0" hangingPunct="1">
        <a:defRPr sz="1800" kern="1200">
          <a:solidFill>
            <a:schemeClr val="tx1"/>
          </a:solidFill>
          <a:latin typeface="+mn-lt"/>
          <a:ea typeface="+mn-ea"/>
          <a:cs typeface="+mn-cs"/>
        </a:defRPr>
      </a:lvl5pPr>
      <a:lvl6pPr marL="2285654" algn="l" defTabSz="914262" rtl="0" eaLnBrk="1" latinLnBrk="0" hangingPunct="1">
        <a:defRPr sz="1800" kern="1200">
          <a:solidFill>
            <a:schemeClr val="tx1"/>
          </a:solidFill>
          <a:latin typeface="+mn-lt"/>
          <a:ea typeface="+mn-ea"/>
          <a:cs typeface="+mn-cs"/>
        </a:defRPr>
      </a:lvl6pPr>
      <a:lvl7pPr marL="2742784" algn="l" defTabSz="914262" rtl="0" eaLnBrk="1" latinLnBrk="0" hangingPunct="1">
        <a:defRPr sz="1800" kern="1200">
          <a:solidFill>
            <a:schemeClr val="tx1"/>
          </a:solidFill>
          <a:latin typeface="+mn-lt"/>
          <a:ea typeface="+mn-ea"/>
          <a:cs typeface="+mn-cs"/>
        </a:defRPr>
      </a:lvl7pPr>
      <a:lvl8pPr marL="3199915" algn="l" defTabSz="914262" rtl="0" eaLnBrk="1" latinLnBrk="0" hangingPunct="1">
        <a:defRPr sz="1800" kern="1200">
          <a:solidFill>
            <a:schemeClr val="tx1"/>
          </a:solidFill>
          <a:latin typeface="+mn-lt"/>
          <a:ea typeface="+mn-ea"/>
          <a:cs typeface="+mn-cs"/>
        </a:defRPr>
      </a:lvl8pPr>
      <a:lvl9pPr marL="3657046" algn="l" defTabSz="91426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 Target="slide4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12.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slide" Target="slide56.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51.xml"/><Relationship Id="rId7" Type="http://schemas.openxmlformats.org/officeDocument/2006/relationships/slide" Target="slide55.xml"/><Relationship Id="rId2" Type="http://schemas.openxmlformats.org/officeDocument/2006/relationships/slide" Target="slide50.xml"/><Relationship Id="rId1" Type="http://schemas.openxmlformats.org/officeDocument/2006/relationships/slideLayout" Target="../slideLayouts/slideLayout14.xml"/><Relationship Id="rId6" Type="http://schemas.openxmlformats.org/officeDocument/2006/relationships/slide" Target="slide54.xml"/><Relationship Id="rId5" Type="http://schemas.openxmlformats.org/officeDocument/2006/relationships/slide" Target="slide53.xml"/><Relationship Id="rId4" Type="http://schemas.openxmlformats.org/officeDocument/2006/relationships/slide" Target="slide52.xml"/></Relationships>
</file>

<file path=ppt/slides/_rels/slide30.xml.rels><?xml version="1.0" encoding="UTF-8" standalone="yes"?>
<Relationships xmlns="http://schemas.openxmlformats.org/package/2006/relationships"><Relationship Id="rId2" Type="http://schemas.openxmlformats.org/officeDocument/2006/relationships/slide" Target="slide47.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 Target="slide35.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3.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3.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3.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3.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3.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3.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447800" y="1143000"/>
            <a:ext cx="6096000" cy="609600"/>
          </a:xfrm>
        </p:spPr>
        <p:txBody>
          <a:bodyPr/>
          <a:lstStyle/>
          <a:p>
            <a:r>
              <a:rPr lang="en-US" dirty="0" smtClean="0"/>
              <a:t>Employee Training Unit 2</a:t>
            </a:r>
            <a:endParaRPr lang="en-US" dirty="0"/>
          </a:p>
        </p:txBody>
      </p:sp>
      <p:sp>
        <p:nvSpPr>
          <p:cNvPr id="4" name="Title 3"/>
          <p:cNvSpPr>
            <a:spLocks noGrp="1"/>
          </p:cNvSpPr>
          <p:nvPr>
            <p:ph type="ctrTitle"/>
          </p:nvPr>
        </p:nvSpPr>
        <p:spPr>
          <a:xfrm>
            <a:off x="228600" y="465849"/>
            <a:ext cx="8458200" cy="677151"/>
          </a:xfrm>
        </p:spPr>
        <p:txBody>
          <a:bodyPr/>
          <a:lstStyle/>
          <a:p>
            <a:r>
              <a:rPr lang="en-US" sz="4400" dirty="0" smtClean="0">
                <a:ln w="12700" cmpd="sng">
                  <a:noFill/>
                </a:ln>
                <a:solidFill>
                  <a:schemeClr val="accent5">
                    <a:lumMod val="75000"/>
                  </a:schemeClr>
                </a:solidFill>
                <a:effectLst>
                  <a:reflection blurRad="6350" stA="16000" endPos="23000" dist="12700" dir="5400000" sy="-100000" algn="bl" rotWithShape="0"/>
                </a:effectLst>
              </a:rPr>
              <a:t>Prison Rape Elimination Act</a:t>
            </a:r>
            <a:endParaRPr lang="en-US" sz="4400" dirty="0">
              <a:ln w="12700" cmpd="sng">
                <a:noFill/>
              </a:ln>
              <a:effectLst>
                <a:reflection blurRad="6350" stA="16000" endPos="23000" dist="12700" dir="5400000" sy="-100000" algn="bl" rotWithShape="0"/>
              </a:effectLst>
            </a:endParaRPr>
          </a:p>
        </p:txBody>
      </p:sp>
      <p:pic>
        <p:nvPicPr>
          <p:cNvPr id="2" name="Picture 1"/>
          <p:cNvPicPr>
            <a:picLocks noChangeAspect="1"/>
          </p:cNvPicPr>
          <p:nvPr/>
        </p:nvPicPr>
        <p:blipFill>
          <a:blip r:embed="rId3">
            <a:clrChange>
              <a:clrFrom>
                <a:srgbClr val="FFFEFD"/>
              </a:clrFrom>
              <a:clrTo>
                <a:srgbClr val="FFFEFD">
                  <a:alpha val="0"/>
                </a:srgbClr>
              </a:clrTo>
            </a:clrChange>
          </a:blip>
          <a:stretch>
            <a:fillRect/>
          </a:stretch>
        </p:blipFill>
        <p:spPr>
          <a:xfrm>
            <a:off x="8361975" y="465849"/>
            <a:ext cx="649650" cy="518126"/>
          </a:xfrm>
          <a:prstGeom prst="rect">
            <a:avLst/>
          </a:prstGeom>
        </p:spPr>
      </p:pic>
    </p:spTree>
    <p:extLst>
      <p:ext uri="{BB962C8B-B14F-4D97-AF65-F5344CB8AC3E}">
        <p14:creationId xmlns:p14="http://schemas.microsoft.com/office/powerpoint/2010/main" val="30675751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0997"/>
            <a:ext cx="7315200" cy="715962"/>
          </a:xfrm>
        </p:spPr>
        <p:txBody>
          <a:bodyPr>
            <a:noAutofit/>
          </a:bodyPr>
          <a:lstStyle/>
          <a:p>
            <a:r>
              <a:rPr lang="en-US" sz="2500" dirty="0">
                <a:effectLst>
                  <a:outerShdw blurRad="38100" dist="38100" dir="2700000" algn="tl">
                    <a:srgbClr val="000000">
                      <a:alpha val="43137"/>
                    </a:srgbClr>
                  </a:outerShdw>
                </a:effectLst>
              </a:rPr>
              <a:t>Staff member/Contractor/Volunteer on </a:t>
            </a:r>
            <a:r>
              <a:rPr lang="en-US" sz="2500" dirty="0" smtClean="0">
                <a:effectLst>
                  <a:outerShdw blurRad="38100" dist="38100" dir="2700000" algn="tl">
                    <a:srgbClr val="000000">
                      <a:alpha val="43137"/>
                    </a:srgbClr>
                  </a:outerShdw>
                </a:effectLst>
              </a:rPr>
              <a:t>Resident </a:t>
            </a:r>
            <a:r>
              <a:rPr lang="en-US" sz="2500" dirty="0">
                <a:effectLst>
                  <a:outerShdw blurRad="38100" dist="38100" dir="2700000" algn="tl">
                    <a:srgbClr val="000000">
                      <a:alpha val="43137"/>
                    </a:srgbClr>
                  </a:outerShdw>
                </a:effectLst>
              </a:rPr>
              <a:t>Sexual </a:t>
            </a:r>
            <a:r>
              <a:rPr lang="en-US" sz="2500" dirty="0" smtClean="0">
                <a:effectLst>
                  <a:outerShdw blurRad="38100" dist="38100" dir="2700000" algn="tl">
                    <a:srgbClr val="000000">
                      <a:alpha val="43137"/>
                    </a:srgbClr>
                  </a:outerShdw>
                </a:effectLst>
              </a:rPr>
              <a:t>Abuse (</a:t>
            </a:r>
            <a:r>
              <a:rPr lang="en-US" sz="2500" dirty="0" err="1" smtClean="0">
                <a:effectLst>
                  <a:outerShdw blurRad="38100" dist="38100" dir="2700000" algn="tl">
                    <a:srgbClr val="000000">
                      <a:alpha val="43137"/>
                    </a:srgbClr>
                  </a:outerShdw>
                </a:effectLst>
              </a:rPr>
              <a:t>cont</a:t>
            </a:r>
            <a:r>
              <a:rPr lang="en-US" sz="2500" dirty="0" smtClean="0">
                <a:effectLst>
                  <a:outerShdw blurRad="38100" dist="38100" dir="2700000" algn="tl">
                    <a:srgbClr val="000000">
                      <a:alpha val="43137"/>
                    </a:srgbClr>
                  </a:outerShdw>
                </a:effectLst>
              </a:rPr>
              <a:t>)</a:t>
            </a:r>
            <a:endParaRPr lang="en-US" sz="25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981200" y="914400"/>
            <a:ext cx="6934200" cy="5791200"/>
          </a:xfrm>
          <a:prstGeom prst="rect">
            <a:avLst/>
          </a:prstGeom>
        </p:spPr>
        <p:txBody>
          <a:bodyPr>
            <a:noAutofit/>
          </a:bodyPr>
          <a:lstStyle/>
          <a:p>
            <a:r>
              <a:rPr lang="en-US" sz="2400" dirty="0"/>
              <a:t>Occurs when there </a:t>
            </a:r>
            <a:r>
              <a:rPr lang="en-US" sz="2400" dirty="0" smtClean="0"/>
              <a:t>is actual, attempted, threatened or requested:</a:t>
            </a:r>
            <a:endParaRPr lang="en-US" sz="2400" dirty="0"/>
          </a:p>
          <a:p>
            <a:pPr marL="342900" lvl="1" indent="-342900">
              <a:buFont typeface="Arial" panose="020B0604020202020204" pitchFamily="34" charset="0"/>
              <a:buChar char="•"/>
            </a:pPr>
            <a:r>
              <a:rPr lang="en-US" sz="2400" dirty="0" smtClean="0"/>
              <a:t>Penetration of the anal or genital opening, however slight, by a hand, finger, object, or other instrument, that is unrelated to official duties or where the staff member, contractor, or volunteer has the intent to abuse, arouse, or gratify sexual desire</a:t>
            </a:r>
          </a:p>
          <a:p>
            <a:pPr marL="342900" lvl="1" indent="-342900">
              <a:buFont typeface="Arial" panose="020B0604020202020204" pitchFamily="34" charset="0"/>
              <a:buChar char="•"/>
            </a:pPr>
            <a:r>
              <a:rPr lang="en-US" sz="2400" dirty="0" smtClean="0"/>
              <a:t>Any other intentional contact, either directly through the clothing, of or with the genitalia, anus, groin, breast, inner thigh, or the buttocks, that is unrelated to official duties or where the staff member, contractor or volunteer has the intent to abuse, arouse, or gratify sexual desire</a:t>
            </a:r>
            <a:endParaRPr lang="en-US" sz="2400" dirty="0"/>
          </a:p>
        </p:txBody>
      </p:sp>
    </p:spTree>
    <p:extLst>
      <p:ext uri="{BB962C8B-B14F-4D97-AF65-F5344CB8AC3E}">
        <p14:creationId xmlns:p14="http://schemas.microsoft.com/office/powerpoint/2010/main" val="42429229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2264" y="76200"/>
            <a:ext cx="7315200" cy="715962"/>
          </a:xfrm>
        </p:spPr>
        <p:txBody>
          <a:bodyPr>
            <a:noAutofit/>
          </a:bodyPr>
          <a:lstStyle/>
          <a:p>
            <a:r>
              <a:rPr lang="en-US" sz="2600" dirty="0">
                <a:effectLst>
                  <a:outerShdw blurRad="38100" dist="38100" dir="2700000" algn="tl">
                    <a:srgbClr val="000000">
                      <a:alpha val="43137"/>
                    </a:srgbClr>
                  </a:outerShdw>
                </a:effectLst>
              </a:rPr>
              <a:t>Staff member/Contractor/Volunteer on </a:t>
            </a:r>
            <a:r>
              <a:rPr lang="en-US" sz="2600" dirty="0" smtClean="0">
                <a:effectLst>
                  <a:outerShdw blurRad="38100" dist="38100" dir="2700000" algn="tl">
                    <a:srgbClr val="000000">
                      <a:alpha val="43137"/>
                    </a:srgbClr>
                  </a:outerShdw>
                </a:effectLst>
              </a:rPr>
              <a:t>Resident </a:t>
            </a:r>
            <a:r>
              <a:rPr lang="en-US" sz="2600" dirty="0">
                <a:effectLst>
                  <a:outerShdw blurRad="38100" dist="38100" dir="2700000" algn="tl">
                    <a:srgbClr val="000000">
                      <a:alpha val="43137"/>
                    </a:srgbClr>
                  </a:outerShdw>
                </a:effectLst>
              </a:rPr>
              <a:t>Sexual Abuse (</a:t>
            </a:r>
            <a:r>
              <a:rPr lang="en-US" sz="2600" dirty="0" err="1">
                <a:effectLst>
                  <a:outerShdw blurRad="38100" dist="38100" dir="2700000" algn="tl">
                    <a:srgbClr val="000000">
                      <a:alpha val="43137"/>
                    </a:srgbClr>
                  </a:outerShdw>
                </a:effectLst>
              </a:rPr>
              <a:t>cont</a:t>
            </a:r>
            <a:r>
              <a:rPr lang="en-US" sz="2600" dirty="0">
                <a:effectLst>
                  <a:outerShdw blurRad="38100" dist="38100" dir="2700000" algn="tl">
                    <a:srgbClr val="000000">
                      <a:alpha val="43137"/>
                    </a:srgbClr>
                  </a:outerShdw>
                </a:effectLst>
              </a:rPr>
              <a:t>)</a:t>
            </a:r>
          </a:p>
        </p:txBody>
      </p:sp>
      <p:sp>
        <p:nvSpPr>
          <p:cNvPr id="3" name="Content Placeholder 2"/>
          <p:cNvSpPr>
            <a:spLocks noGrp="1"/>
          </p:cNvSpPr>
          <p:nvPr>
            <p:ph idx="1"/>
          </p:nvPr>
        </p:nvSpPr>
        <p:spPr>
          <a:xfrm>
            <a:off x="2327564" y="1143000"/>
            <a:ext cx="6359236" cy="5029200"/>
          </a:xfrm>
          <a:prstGeom prst="rect">
            <a:avLst/>
          </a:prstGeom>
        </p:spPr>
        <p:txBody>
          <a:bodyPr>
            <a:noAutofit/>
          </a:bodyPr>
          <a:lstStyle/>
          <a:p>
            <a:r>
              <a:rPr lang="en-US" sz="2800" dirty="0"/>
              <a:t>Occurs when there is</a:t>
            </a:r>
            <a:r>
              <a:rPr lang="en-US" sz="2800" dirty="0" smtClean="0"/>
              <a:t>:</a:t>
            </a:r>
          </a:p>
          <a:p>
            <a:pPr marL="342900" indent="-342900">
              <a:buFont typeface="Arial" panose="020B0604020202020204" pitchFamily="34" charset="0"/>
              <a:buChar char="•"/>
            </a:pPr>
            <a:endParaRPr lang="en-US" sz="2800" dirty="0"/>
          </a:p>
          <a:p>
            <a:pPr marL="342900" lvl="1" indent="-342900">
              <a:buFont typeface="Arial" panose="020B0604020202020204" pitchFamily="34" charset="0"/>
              <a:buChar char="•"/>
            </a:pPr>
            <a:r>
              <a:rPr lang="en-US" sz="2800" dirty="0" smtClean="0"/>
              <a:t>Any display by a staff member, contractor, or volunteer of his or her uncovered genitalia, buttocks, or breast in the presence of an inmate, detainee, or resident</a:t>
            </a:r>
          </a:p>
          <a:p>
            <a:pPr marL="342900" lvl="1" indent="-342900">
              <a:buFont typeface="Arial" panose="020B0604020202020204" pitchFamily="34" charset="0"/>
              <a:buChar char="•"/>
            </a:pPr>
            <a:r>
              <a:rPr lang="en-US" sz="2800" dirty="0" smtClean="0"/>
              <a:t>Voyeurism by a staff member, contractor, or volunteer</a:t>
            </a:r>
            <a:endParaRPr lang="en-US" sz="2800" dirty="0"/>
          </a:p>
        </p:txBody>
      </p:sp>
    </p:spTree>
    <p:extLst>
      <p:ext uri="{BB962C8B-B14F-4D97-AF65-F5344CB8AC3E}">
        <p14:creationId xmlns:p14="http://schemas.microsoft.com/office/powerpoint/2010/main" val="40924426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Consent</a:t>
            </a:r>
            <a:endParaRPr lang="en-US" dirty="0"/>
          </a:p>
        </p:txBody>
      </p:sp>
      <p:sp>
        <p:nvSpPr>
          <p:cNvPr id="3" name="Content Placeholder 2"/>
          <p:cNvSpPr>
            <a:spLocks noGrp="1"/>
          </p:cNvSpPr>
          <p:nvPr>
            <p:ph idx="1"/>
          </p:nvPr>
        </p:nvSpPr>
        <p:spPr>
          <a:xfrm>
            <a:off x="1828800" y="1524000"/>
            <a:ext cx="7086600" cy="4648200"/>
          </a:xfrm>
        </p:spPr>
        <p:txBody>
          <a:bodyPr/>
          <a:lstStyle/>
          <a:p>
            <a:pPr marL="342900" indent="-342900">
              <a:buFont typeface="Arial" panose="020B0604020202020204" pitchFamily="34" charset="0"/>
              <a:buChar char="•"/>
            </a:pPr>
            <a:r>
              <a:rPr lang="en-US" b="1" dirty="0" smtClean="0"/>
              <a:t>Oregon Revised Statute 163.315</a:t>
            </a:r>
          </a:p>
          <a:p>
            <a:pPr marL="342900"/>
            <a:r>
              <a:rPr lang="en-US" dirty="0" smtClean="0"/>
              <a:t>A person is considered incapable of consenting to a sexual act if the person is under 18 years of age</a:t>
            </a:r>
          </a:p>
          <a:p>
            <a:endParaRPr lang="en-US" dirty="0"/>
          </a:p>
          <a:p>
            <a:pPr marL="342900" indent="-342900">
              <a:buFont typeface="Arial" panose="020B0604020202020204" pitchFamily="34" charset="0"/>
              <a:buChar char="•"/>
            </a:pPr>
            <a:r>
              <a:rPr lang="en-US" b="1" dirty="0" smtClean="0"/>
              <a:t>Oregon Revised Statute 164.452/454</a:t>
            </a:r>
          </a:p>
          <a:p>
            <a:pPr marL="342900"/>
            <a:r>
              <a:rPr lang="en-US" dirty="0" smtClean="0"/>
              <a:t>Custodial Sexual Misconduct</a:t>
            </a:r>
          </a:p>
          <a:p>
            <a:pPr marL="342900"/>
            <a:r>
              <a:rPr lang="en-US" dirty="0" smtClean="0"/>
              <a:t>A person commits the crime of custodial sexual misconduct. . . if the person engages in sexual intercourse or deviate sexual intercourse with another person…knowing that the other person is </a:t>
            </a:r>
            <a:r>
              <a:rPr lang="en-US" u="sng" dirty="0" smtClean="0"/>
              <a:t>confined or detained in a correctional facility</a:t>
            </a:r>
            <a:r>
              <a:rPr lang="en-US" dirty="0" smtClean="0"/>
              <a:t>.</a:t>
            </a:r>
          </a:p>
          <a:p>
            <a:pPr marL="342900"/>
            <a:endParaRPr lang="en-US" dirty="0" smtClean="0"/>
          </a:p>
        </p:txBody>
      </p:sp>
    </p:spTree>
    <p:extLst>
      <p:ext uri="{BB962C8B-B14F-4D97-AF65-F5344CB8AC3E}">
        <p14:creationId xmlns:p14="http://schemas.microsoft.com/office/powerpoint/2010/main" val="6285171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smtClean="0"/>
              <a:t>REPORTING</a:t>
            </a:r>
            <a:endParaRPr lang="en-US" dirty="0"/>
          </a:p>
        </p:txBody>
      </p:sp>
    </p:spTree>
    <p:extLst>
      <p:ext uri="{BB962C8B-B14F-4D97-AF65-F5344CB8AC3E}">
        <p14:creationId xmlns:p14="http://schemas.microsoft.com/office/powerpoint/2010/main" val="1054127474"/>
      </p:ext>
    </p:extLst>
  </p:cSld>
  <p:clrMapOvr>
    <a:masterClrMapping/>
  </p:clrMapOvr>
  <p:timing>
    <p:tnLst>
      <p:par>
        <p:cTn id="1" dur="indefinite" restart="never" nodeType="tmRoot"/>
      </p:par>
    </p:tnLst>
    <p:bldLst>
      <p:bldP spid="4" grpId="0"/>
      <p:bldP spid="4"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Reporting</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638800" y="1295400"/>
            <a:ext cx="3124200" cy="5181600"/>
          </a:xfrm>
          <a:prstGeom prst="rect">
            <a:avLst/>
          </a:prstGeom>
        </p:spPr>
        <p:txBody>
          <a:bodyPr>
            <a:noAutofit/>
          </a:bodyPr>
          <a:lstStyle/>
          <a:p>
            <a:pPr lvl="0"/>
            <a:r>
              <a:rPr lang="en-US" sz="2600" dirty="0" smtClean="0"/>
              <a:t>Other residents</a:t>
            </a:r>
            <a:endParaRPr lang="en-US" sz="2600" dirty="0"/>
          </a:p>
          <a:p>
            <a:pPr lvl="0"/>
            <a:r>
              <a:rPr lang="en-US" sz="2600" dirty="0"/>
              <a:t>Family members</a:t>
            </a:r>
          </a:p>
          <a:p>
            <a:pPr lvl="0"/>
            <a:r>
              <a:rPr lang="en-US" sz="2600" dirty="0"/>
              <a:t>Living unit staff</a:t>
            </a:r>
          </a:p>
          <a:p>
            <a:pPr lvl="0"/>
            <a:r>
              <a:rPr lang="en-US" sz="2600" dirty="0"/>
              <a:t>S</a:t>
            </a:r>
            <a:r>
              <a:rPr lang="en-US" sz="2600" dirty="0" smtClean="0"/>
              <a:t>taff </a:t>
            </a:r>
            <a:r>
              <a:rPr lang="en-US" sz="2600" dirty="0"/>
              <a:t>outside the unit</a:t>
            </a:r>
          </a:p>
          <a:p>
            <a:pPr lvl="0"/>
            <a:r>
              <a:rPr lang="en-US" sz="2600" dirty="0"/>
              <a:t>Medical staff</a:t>
            </a:r>
          </a:p>
          <a:p>
            <a:pPr lvl="0"/>
            <a:r>
              <a:rPr lang="en-US" sz="2600" dirty="0"/>
              <a:t>Mental </a:t>
            </a:r>
            <a:r>
              <a:rPr lang="en-US" sz="2600" dirty="0" smtClean="0"/>
              <a:t>health </a:t>
            </a:r>
            <a:r>
              <a:rPr lang="en-US" sz="2600" dirty="0"/>
              <a:t>staff</a:t>
            </a:r>
          </a:p>
          <a:p>
            <a:pPr lvl="0"/>
            <a:r>
              <a:rPr lang="en-US" sz="2600" dirty="0"/>
              <a:t>Teachers</a:t>
            </a:r>
          </a:p>
          <a:p>
            <a:pPr lvl="0"/>
            <a:r>
              <a:rPr lang="en-US" sz="2600" dirty="0"/>
              <a:t>Work supervisors</a:t>
            </a:r>
          </a:p>
          <a:p>
            <a:pPr lvl="0"/>
            <a:r>
              <a:rPr lang="en-US" sz="2600" dirty="0"/>
              <a:t>Volunteers</a:t>
            </a:r>
          </a:p>
          <a:p>
            <a:r>
              <a:rPr lang="en-US" sz="2600" dirty="0"/>
              <a:t>Chaplains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1295400"/>
            <a:ext cx="3794124" cy="5770153"/>
          </a:xfrm>
          <a:prstGeom prst="rect">
            <a:avLst/>
          </a:prstGeom>
        </p:spPr>
      </p:pic>
      <p:sp>
        <p:nvSpPr>
          <p:cNvPr id="5" name="TextBox 4"/>
          <p:cNvSpPr txBox="1"/>
          <p:nvPr/>
        </p:nvSpPr>
        <p:spPr>
          <a:xfrm>
            <a:off x="1828800" y="774848"/>
            <a:ext cx="6781800" cy="461665"/>
          </a:xfrm>
          <a:prstGeom prst="rect">
            <a:avLst/>
          </a:prstGeom>
          <a:noFill/>
        </p:spPr>
        <p:txBody>
          <a:bodyPr wrap="square" rtlCol="0">
            <a:spAutoFit/>
          </a:bodyPr>
          <a:lstStyle/>
          <a:p>
            <a:r>
              <a:rPr lang="en-US" sz="2400" b="1" dirty="0" smtClean="0">
                <a:solidFill>
                  <a:schemeClr val="bg1"/>
                </a:solidFill>
                <a:effectLst>
                  <a:outerShdw blurRad="38100" dist="38100" dir="2700000" algn="tl">
                    <a:srgbClr val="000000">
                      <a:alpha val="43137"/>
                    </a:srgbClr>
                  </a:outerShdw>
                </a:effectLst>
              </a:rPr>
              <a:t>Residents </a:t>
            </a:r>
            <a:r>
              <a:rPr lang="en-US" sz="2400" b="1" dirty="0">
                <a:solidFill>
                  <a:schemeClr val="bg1"/>
                </a:solidFill>
                <a:effectLst>
                  <a:outerShdw blurRad="38100" dist="38100" dir="2700000" algn="tl">
                    <a:srgbClr val="000000">
                      <a:alpha val="43137"/>
                    </a:srgbClr>
                  </a:outerShdw>
                </a:effectLst>
              </a:rPr>
              <a:t>may Disclose Sexual Assault to . . . </a:t>
            </a:r>
            <a:endParaRPr lang="en-US" sz="2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183106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Reporting</a:t>
            </a:r>
            <a:endParaRPr lang="en-US"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2286000" y="1066800"/>
            <a:ext cx="6324600" cy="4114800"/>
          </a:xfrm>
          <a:prstGeom prst="rect">
            <a:avLst/>
          </a:prstGeom>
        </p:spPr>
        <p:txBody>
          <a:bodyPr>
            <a:noAutofit/>
          </a:bodyPr>
          <a:lstStyle/>
          <a:p>
            <a:r>
              <a:rPr lang="en-US" sz="2600" dirty="0"/>
              <a:t>PREA Standard </a:t>
            </a:r>
            <a:r>
              <a:rPr lang="en-US" sz="2600" dirty="0" smtClean="0">
                <a:hlinkClick r:id="rId2" action="ppaction://hlinksldjump"/>
              </a:rPr>
              <a:t>115.351</a:t>
            </a:r>
            <a:r>
              <a:rPr lang="en-US" sz="2600" dirty="0" smtClean="0"/>
              <a:t> </a:t>
            </a:r>
            <a:r>
              <a:rPr lang="en-US" sz="2600" dirty="0"/>
              <a:t>requires agencies to have “multiple internal ways for </a:t>
            </a:r>
            <a:r>
              <a:rPr lang="en-US" sz="2600" dirty="0" smtClean="0"/>
              <a:t>residents </a:t>
            </a:r>
            <a:r>
              <a:rPr lang="en-US" sz="2600" dirty="0"/>
              <a:t>to privately report…”</a:t>
            </a:r>
          </a:p>
          <a:p>
            <a:r>
              <a:rPr lang="en-US" sz="2600" dirty="0"/>
              <a:t>What should be reported?</a:t>
            </a:r>
          </a:p>
          <a:p>
            <a:pPr marL="342900" lvl="1" indent="-342900">
              <a:buFont typeface="Arial" panose="020B0604020202020204" pitchFamily="34" charset="0"/>
              <a:buChar char="•"/>
            </a:pPr>
            <a:r>
              <a:rPr lang="en-US" sz="2600" dirty="0"/>
              <a:t>Sexual abuse</a:t>
            </a:r>
          </a:p>
          <a:p>
            <a:pPr marL="342900" lvl="1" indent="-342900">
              <a:buFont typeface="Arial" panose="020B0604020202020204" pitchFamily="34" charset="0"/>
              <a:buChar char="•"/>
            </a:pPr>
            <a:r>
              <a:rPr lang="en-US" sz="2600" dirty="0"/>
              <a:t>Sexual harassment</a:t>
            </a:r>
          </a:p>
          <a:p>
            <a:pPr marL="342900" lvl="1" indent="-342900">
              <a:buFont typeface="Arial" panose="020B0604020202020204" pitchFamily="34" charset="0"/>
              <a:buChar char="•"/>
            </a:pPr>
            <a:r>
              <a:rPr lang="en-US" sz="2600" dirty="0"/>
              <a:t>Retaliation by other </a:t>
            </a:r>
            <a:r>
              <a:rPr lang="en-US" sz="2600" dirty="0" smtClean="0"/>
              <a:t>residents </a:t>
            </a:r>
            <a:r>
              <a:rPr lang="en-US" sz="2600" dirty="0"/>
              <a:t>or staff for reporting sexual abuse/harassment</a:t>
            </a:r>
          </a:p>
          <a:p>
            <a:pPr marL="342900" lvl="1" indent="-342900">
              <a:buFont typeface="Arial" panose="020B0604020202020204" pitchFamily="34" charset="0"/>
              <a:buChar char="•"/>
            </a:pPr>
            <a:r>
              <a:rPr lang="en-US" sz="2600" dirty="0"/>
              <a:t>Staff neglect or violation of responsibilities that may have contributed to such incidents</a:t>
            </a:r>
          </a:p>
          <a:p>
            <a:endParaRPr lang="en-US" sz="2600" dirty="0"/>
          </a:p>
        </p:txBody>
      </p:sp>
    </p:spTree>
    <p:extLst>
      <p:ext uri="{BB962C8B-B14F-4D97-AF65-F5344CB8AC3E}">
        <p14:creationId xmlns:p14="http://schemas.microsoft.com/office/powerpoint/2010/main" val="40792183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600" dirty="0">
                <a:effectLst>
                  <a:outerShdw blurRad="38100" dist="38100" dir="2700000" algn="tl">
                    <a:srgbClr val="000000">
                      <a:alpha val="43137"/>
                    </a:srgbClr>
                  </a:outerShdw>
                </a:effectLst>
              </a:rPr>
              <a:t>PREA Standard </a:t>
            </a:r>
            <a:r>
              <a:rPr lang="en-US" sz="2600" dirty="0" smtClean="0">
                <a:effectLst>
                  <a:outerShdw blurRad="38100" dist="38100" dir="2700000" algn="tl">
                    <a:srgbClr val="000000">
                      <a:alpha val="43137"/>
                    </a:srgbClr>
                  </a:outerShdw>
                </a:effectLst>
              </a:rPr>
              <a:t>115.351  Resident </a:t>
            </a:r>
            <a:r>
              <a:rPr lang="en-US" sz="2600" dirty="0">
                <a:effectLst>
                  <a:outerShdw blurRad="38100" dist="38100" dir="2700000" algn="tl">
                    <a:srgbClr val="000000">
                      <a:alpha val="43137"/>
                    </a:srgbClr>
                  </a:outerShdw>
                </a:effectLst>
              </a:rPr>
              <a:t>Reporting</a:t>
            </a:r>
          </a:p>
        </p:txBody>
      </p:sp>
      <p:sp>
        <p:nvSpPr>
          <p:cNvPr id="3" name="Content Placeholder 2"/>
          <p:cNvSpPr>
            <a:spLocks noGrp="1"/>
          </p:cNvSpPr>
          <p:nvPr>
            <p:ph idx="1"/>
          </p:nvPr>
        </p:nvSpPr>
        <p:spPr>
          <a:xfrm>
            <a:off x="2209800" y="990601"/>
            <a:ext cx="6324600" cy="3657599"/>
          </a:xfrm>
          <a:prstGeom prst="rect">
            <a:avLst/>
          </a:prstGeom>
        </p:spPr>
        <p:txBody>
          <a:bodyPr>
            <a:normAutofit fontScale="92500" lnSpcReduction="10000"/>
          </a:bodyPr>
          <a:lstStyle/>
          <a:p>
            <a:r>
              <a:rPr lang="en-US" sz="2400" b="1" dirty="0"/>
              <a:t>Staff must accept and promptly document reports that are made</a:t>
            </a:r>
            <a:r>
              <a:rPr lang="en-US" sz="2400" b="1" dirty="0" smtClean="0"/>
              <a:t>:</a:t>
            </a:r>
            <a:br>
              <a:rPr lang="en-US" sz="2400" b="1" dirty="0" smtClean="0"/>
            </a:br>
            <a:endParaRPr lang="en-US" sz="2400" dirty="0"/>
          </a:p>
          <a:p>
            <a:pPr marL="342900" indent="-342900">
              <a:buFont typeface="Arial" panose="020B0604020202020204" pitchFamily="34" charset="0"/>
              <a:buChar char="•"/>
            </a:pPr>
            <a:r>
              <a:rPr lang="en-US" sz="2400" dirty="0" smtClean="0"/>
              <a:t>Verbally</a:t>
            </a:r>
            <a:br>
              <a:rPr lang="en-US" sz="2400" dirty="0" smtClean="0"/>
            </a:br>
            <a:endParaRPr lang="en-US" sz="2400" dirty="0"/>
          </a:p>
          <a:p>
            <a:pPr marL="342900" indent="-342900">
              <a:buFont typeface="Arial" panose="020B0604020202020204" pitchFamily="34" charset="0"/>
              <a:buChar char="•"/>
            </a:pPr>
            <a:r>
              <a:rPr lang="en-US" sz="2400" dirty="0"/>
              <a:t>In </a:t>
            </a:r>
            <a:r>
              <a:rPr lang="en-US" sz="2400" dirty="0" smtClean="0"/>
              <a:t>writing</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Anonymously</a:t>
            </a:r>
            <a:br>
              <a:rPr lang="en-US" sz="2400" dirty="0" smtClean="0"/>
            </a:br>
            <a:endParaRPr lang="en-US" sz="2400" dirty="0"/>
          </a:p>
          <a:p>
            <a:pPr marL="342900" indent="-342900">
              <a:buFont typeface="Arial" panose="020B0604020202020204" pitchFamily="34" charset="0"/>
              <a:buChar char="•"/>
            </a:pPr>
            <a:r>
              <a:rPr lang="en-US" sz="2400" dirty="0"/>
              <a:t>From third parties</a:t>
            </a:r>
          </a:p>
        </p:txBody>
      </p:sp>
      <p:sp>
        <p:nvSpPr>
          <p:cNvPr id="4" name="TextBox 3"/>
          <p:cNvSpPr txBox="1"/>
          <p:nvPr/>
        </p:nvSpPr>
        <p:spPr>
          <a:xfrm>
            <a:off x="2225842" y="4765119"/>
            <a:ext cx="6324600" cy="2092881"/>
          </a:xfrm>
          <a:prstGeom prst="rect">
            <a:avLst/>
          </a:prstGeom>
          <a:noFill/>
        </p:spPr>
        <p:txBody>
          <a:bodyPr wrap="square" rtlCol="0">
            <a:spAutoFit/>
          </a:bodyPr>
          <a:lstStyle/>
          <a:p>
            <a:r>
              <a:rPr lang="en-US" sz="2800" b="1" dirty="0">
                <a:solidFill>
                  <a:schemeClr val="bg1"/>
                </a:solidFill>
              </a:rPr>
              <a:t>When an agency learns that a resident is subject to a substantial risk of imminent sexual abuse, it shall take immediate action to protect the resident.</a:t>
            </a:r>
          </a:p>
          <a:p>
            <a:endParaRPr lang="en-US" dirty="0"/>
          </a:p>
        </p:txBody>
      </p:sp>
    </p:spTree>
    <p:extLst>
      <p:ext uri="{BB962C8B-B14F-4D97-AF65-F5344CB8AC3E}">
        <p14:creationId xmlns:p14="http://schemas.microsoft.com/office/powerpoint/2010/main" val="25677675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Who should report?</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057400" y="2590800"/>
            <a:ext cx="6324600" cy="4114800"/>
          </a:xfrm>
          <a:prstGeom prst="rect">
            <a:avLst/>
          </a:prstGeom>
        </p:spPr>
        <p:txBody>
          <a:bodyPr/>
          <a:lstStyle/>
          <a:p>
            <a:pPr marL="342900" indent="-342900">
              <a:buFont typeface="Arial" panose="020B0604020202020204" pitchFamily="34" charset="0"/>
              <a:buChar char="•"/>
            </a:pPr>
            <a:r>
              <a:rPr lang="en-US" sz="2600" dirty="0" smtClean="0"/>
              <a:t>Residents</a:t>
            </a:r>
            <a:endParaRPr lang="en-US" sz="2600" dirty="0"/>
          </a:p>
          <a:p>
            <a:pPr marL="342900" indent="-342900">
              <a:buFont typeface="Arial" panose="020B0604020202020204" pitchFamily="34" charset="0"/>
              <a:buChar char="•"/>
            </a:pPr>
            <a:r>
              <a:rPr lang="en-US" sz="2600" dirty="0"/>
              <a:t>Staff</a:t>
            </a:r>
          </a:p>
          <a:p>
            <a:pPr marL="342900" indent="-342900">
              <a:buFont typeface="Arial" panose="020B0604020202020204" pitchFamily="34" charset="0"/>
              <a:buChar char="•"/>
            </a:pPr>
            <a:r>
              <a:rPr lang="en-US" sz="2600" dirty="0"/>
              <a:t>Volunteers</a:t>
            </a:r>
          </a:p>
          <a:p>
            <a:pPr marL="342900" indent="-342900">
              <a:buFont typeface="Arial" panose="020B0604020202020204" pitchFamily="34" charset="0"/>
              <a:buChar char="•"/>
            </a:pPr>
            <a:r>
              <a:rPr lang="en-US" sz="2600" dirty="0"/>
              <a:t>Contractors</a:t>
            </a:r>
          </a:p>
          <a:p>
            <a:pPr marL="342900" indent="-342900">
              <a:buFont typeface="Arial" panose="020B0604020202020204" pitchFamily="34" charset="0"/>
              <a:buChar char="•"/>
            </a:pPr>
            <a:r>
              <a:rPr lang="en-US" sz="2600" dirty="0"/>
              <a:t>Anyone who witnesses or suspects sexual abuse</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5073" y="1066800"/>
            <a:ext cx="3810000" cy="3810000"/>
          </a:xfrm>
          <a:prstGeom prst="rect">
            <a:avLst/>
          </a:prstGeom>
        </p:spPr>
      </p:pic>
    </p:spTree>
    <p:extLst>
      <p:ext uri="{BB962C8B-B14F-4D97-AF65-F5344CB8AC3E}">
        <p14:creationId xmlns:p14="http://schemas.microsoft.com/office/powerpoint/2010/main" val="37443086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outerShdw blurRad="38100" dist="38100" dir="2700000" algn="tl">
                    <a:srgbClr val="000000">
                      <a:alpha val="43137"/>
                    </a:srgbClr>
                  </a:outerShdw>
                </a:effectLst>
              </a:rPr>
              <a:t>Multiple Reporting Mechanisms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prstGeom prst="rect">
            <a:avLst/>
          </a:prstGeom>
        </p:spPr>
        <p:txBody>
          <a:bodyPr>
            <a:normAutofit/>
          </a:bodyPr>
          <a:lstStyle/>
          <a:p>
            <a:pPr marL="342900" indent="-342900">
              <a:buFont typeface="Arial" panose="020B0604020202020204" pitchFamily="34" charset="0"/>
              <a:buChar char="•"/>
            </a:pPr>
            <a:r>
              <a:rPr lang="en-US" sz="2600" dirty="0"/>
              <a:t>Does your facility provide multiple ways for </a:t>
            </a:r>
            <a:r>
              <a:rPr lang="en-US" sz="2600" dirty="0" smtClean="0"/>
              <a:t>residents </a:t>
            </a:r>
            <a:r>
              <a:rPr lang="en-US" sz="2600" dirty="0"/>
              <a:t>and staff to report?</a:t>
            </a:r>
          </a:p>
          <a:p>
            <a:pPr marL="342900" indent="-342900">
              <a:buFont typeface="Arial" panose="020B0604020202020204" pitchFamily="34" charset="0"/>
              <a:buChar char="•"/>
            </a:pPr>
            <a:r>
              <a:rPr lang="en-US" sz="2600" dirty="0"/>
              <a:t>W</a:t>
            </a:r>
            <a:r>
              <a:rPr lang="en-US" sz="2600" dirty="0" smtClean="0"/>
              <a:t>hat </a:t>
            </a:r>
            <a:r>
              <a:rPr lang="en-US" sz="2600" dirty="0"/>
              <a:t>are some </a:t>
            </a:r>
            <a:r>
              <a:rPr lang="en-US" sz="2600" dirty="0" smtClean="0"/>
              <a:t>examples of reporting mechanisms?</a:t>
            </a:r>
            <a:endParaRPr lang="en-US" sz="2600" dirty="0"/>
          </a:p>
          <a:p>
            <a:endParaRPr lang="en-US" sz="2600" dirty="0">
              <a:solidFill>
                <a:srgbClr val="FF0000"/>
              </a:solidFill>
            </a:endParaRPr>
          </a:p>
          <a:p>
            <a:pPr marL="342900" indent="-342900">
              <a:buFont typeface="Arial" panose="020B0604020202020204" pitchFamily="34" charset="0"/>
              <a:buChar char="•"/>
            </a:pPr>
            <a:endParaRPr lang="en-US" sz="2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0594" y="2923308"/>
            <a:ext cx="1243013" cy="220980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9399" y="3581400"/>
            <a:ext cx="2413000" cy="24130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09800" y="3944940"/>
            <a:ext cx="2332038" cy="2870200"/>
          </a:xfrm>
          <a:prstGeom prst="rect">
            <a:avLst/>
          </a:prstGeom>
        </p:spPr>
      </p:pic>
    </p:spTree>
    <p:extLst>
      <p:ext uri="{BB962C8B-B14F-4D97-AF65-F5344CB8AC3E}">
        <p14:creationId xmlns:p14="http://schemas.microsoft.com/office/powerpoint/2010/main" val="3106876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0"/>
            <a:ext cx="7315200" cy="1173162"/>
          </a:xfrm>
        </p:spPr>
        <p:txBody>
          <a:bodyPr>
            <a:noAutofit/>
          </a:bodyPr>
          <a:lstStyle/>
          <a:p>
            <a:r>
              <a:rPr lang="en-US" sz="3200" dirty="0" smtClean="0">
                <a:effectLst>
                  <a:outerShdw blurRad="38100" dist="38100" dir="2700000" algn="tl">
                    <a:srgbClr val="000000">
                      <a:alpha val="43137"/>
                    </a:srgbClr>
                  </a:outerShdw>
                </a:effectLst>
              </a:rPr>
              <a:t>Staff </a:t>
            </a:r>
            <a:r>
              <a:rPr lang="en-US" sz="3200" dirty="0">
                <a:effectLst>
                  <a:outerShdw blurRad="38100" dist="38100" dir="2700000" algn="tl">
                    <a:srgbClr val="000000">
                      <a:alpha val="43137"/>
                    </a:srgbClr>
                  </a:outerShdw>
                </a:effectLst>
              </a:rPr>
              <a:t>and Agency Reporting Duties </a:t>
            </a:r>
            <a:r>
              <a:rPr lang="en-US" sz="2600" b="1" dirty="0" smtClean="0">
                <a:latin typeface="+mn-lt"/>
              </a:rPr>
              <a:t/>
            </a:r>
            <a:br>
              <a:rPr lang="en-US" sz="2600" b="1" dirty="0" smtClean="0">
                <a:latin typeface="+mn-lt"/>
              </a:rPr>
            </a:br>
            <a:r>
              <a:rPr lang="en-US" sz="2600" b="1" dirty="0">
                <a:latin typeface="+mn-lt"/>
              </a:rPr>
              <a:t>PREA Standard </a:t>
            </a:r>
            <a:r>
              <a:rPr lang="en-US" sz="2600" b="1" dirty="0">
                <a:latin typeface="+mn-lt"/>
                <a:hlinkClick r:id="rId2" action="ppaction://hlinksldjump"/>
              </a:rPr>
              <a:t>115.361</a:t>
            </a:r>
            <a:endParaRPr lang="en-US" sz="2600" b="1" dirty="0">
              <a:latin typeface="+mn-lt"/>
            </a:endParaRPr>
          </a:p>
        </p:txBody>
      </p:sp>
      <p:sp>
        <p:nvSpPr>
          <p:cNvPr id="3" name="Content Placeholder 2"/>
          <p:cNvSpPr>
            <a:spLocks noGrp="1"/>
          </p:cNvSpPr>
          <p:nvPr>
            <p:ph idx="1"/>
          </p:nvPr>
        </p:nvSpPr>
        <p:spPr>
          <a:xfrm>
            <a:off x="2209800" y="1269692"/>
            <a:ext cx="6324600" cy="5105399"/>
          </a:xfrm>
          <a:prstGeom prst="rect">
            <a:avLst/>
          </a:prstGeom>
        </p:spPr>
        <p:txBody>
          <a:bodyPr>
            <a:noAutofit/>
          </a:bodyPr>
          <a:lstStyle/>
          <a:p>
            <a:pPr lvl="0"/>
            <a:r>
              <a:rPr lang="en-US" sz="2600" b="1" dirty="0"/>
              <a:t>R</a:t>
            </a:r>
            <a:r>
              <a:rPr lang="en-US" sz="2600" b="1" dirty="0" smtClean="0"/>
              <a:t>equires </a:t>
            </a:r>
            <a:r>
              <a:rPr lang="en-US" sz="2600" b="1" dirty="0"/>
              <a:t>all staff to immediately report:</a:t>
            </a:r>
            <a:endParaRPr lang="en-US" sz="2600" dirty="0"/>
          </a:p>
          <a:p>
            <a:pPr marL="342900" lvl="1" indent="-342900">
              <a:buFont typeface="Arial" panose="020B0604020202020204" pitchFamily="34" charset="0"/>
              <a:buChar char="•"/>
            </a:pPr>
            <a:r>
              <a:rPr lang="en-US" sz="2600" dirty="0"/>
              <a:t>knowledge, suspicion, or information regarding an incident</a:t>
            </a:r>
          </a:p>
          <a:p>
            <a:pPr marL="342900" lvl="1" indent="-342900">
              <a:buFont typeface="Arial" panose="020B0604020202020204" pitchFamily="34" charset="0"/>
              <a:buChar char="•"/>
            </a:pPr>
            <a:r>
              <a:rPr lang="en-US" sz="2600" dirty="0"/>
              <a:t>retaliation against </a:t>
            </a:r>
            <a:r>
              <a:rPr lang="en-US" sz="2600" dirty="0" smtClean="0"/>
              <a:t>residents </a:t>
            </a:r>
            <a:r>
              <a:rPr lang="en-US" sz="2600" dirty="0"/>
              <a:t>or staff who reported an incident</a:t>
            </a:r>
          </a:p>
          <a:p>
            <a:pPr marL="342900" lvl="1" indent="-342900">
              <a:buFont typeface="Arial" panose="020B0604020202020204" pitchFamily="34" charset="0"/>
              <a:buChar char="•"/>
            </a:pPr>
            <a:r>
              <a:rPr lang="en-US" sz="2600" dirty="0"/>
              <a:t>any staff neglect or violation of responsibilities that may have contributed to an incident or retaliation</a:t>
            </a:r>
          </a:p>
          <a:p>
            <a:pPr marL="342900" lvl="1" indent="-342900">
              <a:buFont typeface="Arial" panose="020B0604020202020204" pitchFamily="34" charset="0"/>
              <a:buChar char="•"/>
            </a:pPr>
            <a:r>
              <a:rPr lang="en-US" sz="2600" dirty="0"/>
              <a:t>notification to parents/legal guardians (unless official documents prohibiting), caseworker, juvenile attorney, facility </a:t>
            </a:r>
            <a:r>
              <a:rPr lang="en-US" sz="2600" dirty="0" smtClean="0"/>
              <a:t>investigators</a:t>
            </a:r>
            <a:endParaRPr lang="en-US" sz="2600" dirty="0"/>
          </a:p>
        </p:txBody>
      </p:sp>
    </p:spTree>
    <p:extLst>
      <p:ext uri="{BB962C8B-B14F-4D97-AF65-F5344CB8AC3E}">
        <p14:creationId xmlns:p14="http://schemas.microsoft.com/office/powerpoint/2010/main" val="26786757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Training Objectives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sz="quarter" idx="4294967295"/>
          </p:nvPr>
        </p:nvSpPr>
        <p:spPr>
          <a:xfrm>
            <a:off x="1866900" y="1447800"/>
            <a:ext cx="6286500" cy="5029200"/>
          </a:xfrm>
          <a:prstGeom prst="rect">
            <a:avLst/>
          </a:prstGeom>
        </p:spPr>
        <p:txBody>
          <a:bodyPr>
            <a:normAutofit lnSpcReduction="10000"/>
          </a:bodyPr>
          <a:lstStyle/>
          <a:p>
            <a:pPr marL="457200" indent="-457200">
              <a:buFont typeface="Arial" panose="020B0604020202020204" pitchFamily="34" charset="0"/>
              <a:buChar char="•"/>
            </a:pPr>
            <a:r>
              <a:rPr lang="en-US" sz="2600" dirty="0" smtClean="0"/>
              <a:t>Introduce key terms</a:t>
            </a:r>
          </a:p>
          <a:p>
            <a:pPr marL="457200" indent="-457200">
              <a:buFont typeface="Arial" panose="020B0604020202020204" pitchFamily="34" charset="0"/>
              <a:buChar char="•"/>
            </a:pPr>
            <a:endParaRPr lang="en-US" sz="2600" dirty="0" smtClean="0"/>
          </a:p>
          <a:p>
            <a:pPr marL="457200" indent="-457200">
              <a:buFont typeface="Arial" panose="020B0604020202020204" pitchFamily="34" charset="0"/>
              <a:buChar char="•"/>
            </a:pPr>
            <a:r>
              <a:rPr lang="en-US" sz="2600" dirty="0" smtClean="0"/>
              <a:t>Discuss the right of residents to be free from sexual abuse and sexual harassment</a:t>
            </a:r>
          </a:p>
          <a:p>
            <a:pPr marL="457200" indent="-457200">
              <a:buFont typeface="Arial" panose="020B0604020202020204" pitchFamily="34" charset="0"/>
              <a:buChar char="•"/>
            </a:pPr>
            <a:endParaRPr lang="en-US" sz="2600" dirty="0" smtClean="0"/>
          </a:p>
          <a:p>
            <a:pPr marL="457200" indent="-457200">
              <a:buFont typeface="Arial" panose="020B0604020202020204" pitchFamily="34" charset="0"/>
              <a:buChar char="•"/>
            </a:pPr>
            <a:r>
              <a:rPr lang="en-US" sz="2600" dirty="0" smtClean="0"/>
              <a:t>Discuss the right of residents and employees to e free from retaliation for reporting sexual abuse and sexual harassment</a:t>
            </a:r>
          </a:p>
          <a:p>
            <a:pPr marL="457200" indent="-457200">
              <a:buFont typeface="Arial" panose="020B0604020202020204" pitchFamily="34" charset="0"/>
              <a:buChar char="•"/>
            </a:pPr>
            <a:endParaRPr lang="en-US" sz="2600" dirty="0"/>
          </a:p>
          <a:p>
            <a:pPr marL="457200" indent="-457200">
              <a:buFont typeface="Arial" panose="020B0604020202020204" pitchFamily="34" charset="0"/>
              <a:buChar char="•"/>
            </a:pPr>
            <a:r>
              <a:rPr lang="en-US" sz="2600" dirty="0" smtClean="0"/>
              <a:t>Provide information on relevant statutes and the applicable age of consent</a:t>
            </a:r>
          </a:p>
        </p:txBody>
      </p:sp>
    </p:spTree>
    <p:extLst>
      <p:ext uri="{BB962C8B-B14F-4D97-AF65-F5344CB8AC3E}">
        <p14:creationId xmlns:p14="http://schemas.microsoft.com/office/powerpoint/2010/main" val="28742537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Outside Entity Reporting</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prstGeom prst="rect">
            <a:avLst/>
          </a:prstGeom>
        </p:spPr>
        <p:txBody>
          <a:bodyPr/>
          <a:lstStyle/>
          <a:p>
            <a:pPr marL="342900" indent="-342900">
              <a:buFont typeface="Arial" panose="020B0604020202020204" pitchFamily="34" charset="0"/>
              <a:buChar char="•"/>
            </a:pPr>
            <a:r>
              <a:rPr lang="en-US" sz="2800" dirty="0"/>
              <a:t>Public/private </a:t>
            </a:r>
            <a:r>
              <a:rPr lang="en-US" sz="2800" dirty="0" smtClean="0"/>
              <a:t>Entity</a:t>
            </a:r>
            <a:endParaRPr lang="en-US" sz="2800" dirty="0"/>
          </a:p>
          <a:p>
            <a:pPr marL="342900" indent="-342900">
              <a:buFont typeface="Arial" panose="020B0604020202020204" pitchFamily="34" charset="0"/>
              <a:buChar char="•"/>
            </a:pPr>
            <a:r>
              <a:rPr lang="en-US" sz="2800" dirty="0"/>
              <a:t>Verbal, anonymous and third party reports</a:t>
            </a:r>
          </a:p>
          <a:p>
            <a:pPr marL="342900" indent="-342900">
              <a:buFont typeface="Arial" panose="020B0604020202020204" pitchFamily="34" charset="0"/>
              <a:buChar char="•"/>
            </a:pPr>
            <a:r>
              <a:rPr lang="en-US" sz="2800" dirty="0"/>
              <a:t>Private staff </a:t>
            </a:r>
            <a:r>
              <a:rPr lang="en-US" sz="2800" dirty="0" smtClean="0"/>
              <a:t>reporting</a:t>
            </a:r>
            <a:endParaRPr lang="en-US" sz="2800" b="1" dirty="0">
              <a:solidFill>
                <a:srgbClr val="FF0000"/>
              </a:solidFill>
            </a:endParaRPr>
          </a:p>
          <a:p>
            <a:endParaRPr lang="en-US" dirty="0"/>
          </a:p>
        </p:txBody>
      </p:sp>
    </p:spTree>
    <p:extLst>
      <p:ext uri="{BB962C8B-B14F-4D97-AF65-F5344CB8AC3E}">
        <p14:creationId xmlns:p14="http://schemas.microsoft.com/office/powerpoint/2010/main" val="18663182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effectLst>
                  <a:outerShdw blurRad="38100" dist="38100" dir="2700000" algn="tl">
                    <a:srgbClr val="000000">
                      <a:alpha val="43137"/>
                    </a:srgbClr>
                  </a:outerShdw>
                </a:effectLst>
              </a:rPr>
              <a:t>Third-Party </a:t>
            </a:r>
            <a:r>
              <a:rPr lang="en-US" dirty="0">
                <a:effectLst>
                  <a:outerShdw blurRad="38100" dist="38100" dir="2700000" algn="tl">
                    <a:srgbClr val="000000">
                      <a:alpha val="43137"/>
                    </a:srgbClr>
                  </a:outerShdw>
                </a:effectLst>
              </a:rPr>
              <a:t>Reporting</a:t>
            </a:r>
          </a:p>
        </p:txBody>
      </p:sp>
      <p:sp>
        <p:nvSpPr>
          <p:cNvPr id="3" name="Content Placeholder 2"/>
          <p:cNvSpPr>
            <a:spLocks noGrp="1"/>
          </p:cNvSpPr>
          <p:nvPr>
            <p:ph idx="1"/>
          </p:nvPr>
        </p:nvSpPr>
        <p:spPr>
          <a:xfrm>
            <a:off x="2057400" y="1130300"/>
            <a:ext cx="3429000" cy="4876800"/>
          </a:xfrm>
          <a:prstGeom prst="rect">
            <a:avLst/>
          </a:prstGeom>
        </p:spPr>
        <p:txBody>
          <a:bodyPr>
            <a:normAutofit/>
          </a:bodyPr>
          <a:lstStyle/>
          <a:p>
            <a:r>
              <a:rPr lang="en-US" sz="2600" dirty="0" smtClean="0"/>
              <a:t>The </a:t>
            </a:r>
            <a:r>
              <a:rPr lang="en-US" sz="2600" dirty="0"/>
              <a:t>agency shall establish a method to receive third-party reports of sexual abuse and sexual harassment and shall distribute publicly information on how to report sexual abuse and sexual harassment on behalf of </a:t>
            </a:r>
            <a:r>
              <a:rPr lang="en-US" sz="2600" dirty="0" smtClean="0"/>
              <a:t>a resident.</a:t>
            </a:r>
            <a:endParaRPr lang="en-US" sz="26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1600200"/>
            <a:ext cx="4316886" cy="3937000"/>
          </a:xfrm>
          <a:prstGeom prst="rect">
            <a:avLst/>
          </a:prstGeom>
        </p:spPr>
      </p:pic>
    </p:spTree>
    <p:extLst>
      <p:ext uri="{BB962C8B-B14F-4D97-AF65-F5344CB8AC3E}">
        <p14:creationId xmlns:p14="http://schemas.microsoft.com/office/powerpoint/2010/main" val="1965707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effectLst>
                  <a:outerShdw blurRad="38100" dist="38100" dir="2700000" algn="tl">
                    <a:srgbClr val="000000">
                      <a:alpha val="43137"/>
                    </a:srgbClr>
                  </a:outerShdw>
                </a:effectLst>
              </a:rPr>
              <a:t>What to Tell Third-Party Reporters </a:t>
            </a:r>
            <a:endParaRPr lang="en-US" sz="32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09800" y="990600"/>
            <a:ext cx="6248400" cy="5029199"/>
          </a:xfrm>
          <a:prstGeom prst="rect">
            <a:avLst/>
          </a:prstGeom>
        </p:spPr>
        <p:txBody>
          <a:bodyPr>
            <a:normAutofit lnSpcReduction="10000"/>
          </a:bodyPr>
          <a:lstStyle/>
          <a:p>
            <a:r>
              <a:rPr lang="en-US" sz="2600" b="1" dirty="0"/>
              <a:t>If a staff member is approached by someone other than the alleged victim with a </a:t>
            </a:r>
            <a:r>
              <a:rPr lang="en-US" sz="2600" b="1" dirty="0" smtClean="0"/>
              <a:t>report ensure </a:t>
            </a:r>
            <a:r>
              <a:rPr lang="en-US" sz="2600" b="1" dirty="0"/>
              <a:t>that </a:t>
            </a:r>
            <a:r>
              <a:rPr lang="en-US" sz="2600" b="1" dirty="0" smtClean="0"/>
              <a:t>staff tell that person the following: </a:t>
            </a:r>
            <a:br>
              <a:rPr lang="en-US" sz="2600" b="1" dirty="0" smtClean="0"/>
            </a:br>
            <a:endParaRPr lang="en-US" sz="2600" b="1" dirty="0" smtClean="0"/>
          </a:p>
          <a:p>
            <a:pPr marL="342900" indent="-342900">
              <a:buFont typeface="Arial" panose="020B0604020202020204" pitchFamily="34" charset="0"/>
              <a:buChar char="•"/>
            </a:pPr>
            <a:r>
              <a:rPr lang="en-US" sz="2600" dirty="0" smtClean="0"/>
              <a:t>Relevant agency policy information</a:t>
            </a:r>
            <a:endParaRPr lang="en-US" sz="2600" dirty="0"/>
          </a:p>
          <a:p>
            <a:pPr marL="342900" indent="-342900">
              <a:buFont typeface="Arial" panose="020B0604020202020204" pitchFamily="34" charset="0"/>
              <a:buChar char="•"/>
            </a:pPr>
            <a:r>
              <a:rPr lang="en-US" sz="2600" dirty="0"/>
              <a:t>What </a:t>
            </a:r>
            <a:r>
              <a:rPr lang="en-US" sz="2600" dirty="0" smtClean="0"/>
              <a:t>may </a:t>
            </a:r>
            <a:r>
              <a:rPr lang="en-US" sz="2600" dirty="0"/>
              <a:t>happen with the information they have disclosed</a:t>
            </a:r>
          </a:p>
          <a:p>
            <a:pPr marL="342900" indent="-342900">
              <a:buFont typeface="Arial" panose="020B0604020202020204" pitchFamily="34" charset="0"/>
              <a:buChar char="•"/>
            </a:pPr>
            <a:r>
              <a:rPr lang="en-US" sz="2600" dirty="0"/>
              <a:t>What their involvement with the investigation </a:t>
            </a:r>
            <a:r>
              <a:rPr lang="en-US" sz="2600" dirty="0" smtClean="0"/>
              <a:t>may be</a:t>
            </a:r>
          </a:p>
          <a:p>
            <a:pPr marL="342900" indent="-342900">
              <a:buFont typeface="Arial" panose="020B0604020202020204" pitchFamily="34" charset="0"/>
              <a:buChar char="•"/>
            </a:pPr>
            <a:r>
              <a:rPr lang="en-US" sz="2600" dirty="0" smtClean="0"/>
              <a:t>Whether </a:t>
            </a:r>
            <a:r>
              <a:rPr lang="en-US" sz="2600" dirty="0"/>
              <a:t>they will be informed of the outcome of the investigation</a:t>
            </a:r>
          </a:p>
          <a:p>
            <a:endParaRPr lang="en-US" dirty="0"/>
          </a:p>
        </p:txBody>
      </p:sp>
    </p:spTree>
    <p:extLst>
      <p:ext uri="{BB962C8B-B14F-4D97-AF65-F5344CB8AC3E}">
        <p14:creationId xmlns:p14="http://schemas.microsoft.com/office/powerpoint/2010/main" val="35662808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effectLst>
                  <a:outerShdw blurRad="38100" dist="38100" dir="2700000" algn="tl">
                    <a:srgbClr val="000000">
                      <a:alpha val="43137"/>
                    </a:srgbClr>
                  </a:outerShdw>
                </a:effectLst>
              </a:rPr>
              <a:t>Responses to Third-Party Source</a:t>
            </a:r>
          </a:p>
        </p:txBody>
      </p:sp>
      <p:sp>
        <p:nvSpPr>
          <p:cNvPr id="3" name="Content Placeholder 2"/>
          <p:cNvSpPr>
            <a:spLocks noGrp="1"/>
          </p:cNvSpPr>
          <p:nvPr>
            <p:ph idx="1"/>
          </p:nvPr>
        </p:nvSpPr>
        <p:spPr>
          <a:xfrm>
            <a:off x="2209800" y="990600"/>
            <a:ext cx="6553200" cy="5181599"/>
          </a:xfrm>
          <a:prstGeom prst="rect">
            <a:avLst/>
          </a:prstGeom>
        </p:spPr>
        <p:txBody>
          <a:bodyPr>
            <a:normAutofit/>
          </a:bodyPr>
          <a:lstStyle/>
          <a:p>
            <a:pPr marL="342900" indent="-342900">
              <a:buFont typeface="Arial" panose="020B0604020202020204" pitchFamily="34" charset="0"/>
              <a:buChar char="•"/>
            </a:pPr>
            <a:r>
              <a:rPr lang="en-US" sz="2600" dirty="0" smtClean="0"/>
              <a:t>Let the person making the report know that </a:t>
            </a:r>
            <a:r>
              <a:rPr lang="en-US" sz="2600" dirty="0"/>
              <a:t>the information they have given will be passed </a:t>
            </a:r>
            <a:r>
              <a:rPr lang="en-US" sz="2600" dirty="0" smtClean="0"/>
              <a:t>up your chain of command in a set timeframe as defined by agency policy.</a:t>
            </a:r>
            <a:br>
              <a:rPr lang="en-US" sz="2600" dirty="0" smtClean="0"/>
            </a:br>
            <a:endParaRPr lang="en-US" sz="2600" dirty="0"/>
          </a:p>
          <a:p>
            <a:pPr marL="342900" indent="-342900">
              <a:buFont typeface="Arial" panose="020B0604020202020204" pitchFamily="34" charset="0"/>
              <a:buChar char="•"/>
            </a:pPr>
            <a:r>
              <a:rPr lang="en-US" sz="2600" dirty="0"/>
              <a:t>Let the </a:t>
            </a:r>
            <a:r>
              <a:rPr lang="en-US" sz="2600" dirty="0" smtClean="0"/>
              <a:t>reporter </a:t>
            </a:r>
            <a:r>
              <a:rPr lang="en-US" sz="2600" dirty="0"/>
              <a:t>know that </a:t>
            </a:r>
            <a:r>
              <a:rPr lang="en-US" sz="2600" dirty="0" smtClean="0"/>
              <a:t>an investigator may need to conduct an interview.</a:t>
            </a:r>
            <a:br>
              <a:rPr lang="en-US" sz="2600" dirty="0" smtClean="0"/>
            </a:br>
            <a:endParaRPr lang="en-US" sz="2600" dirty="0"/>
          </a:p>
        </p:txBody>
      </p:sp>
    </p:spTree>
    <p:extLst>
      <p:ext uri="{BB962C8B-B14F-4D97-AF65-F5344CB8AC3E}">
        <p14:creationId xmlns:p14="http://schemas.microsoft.com/office/powerpoint/2010/main" val="23204977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Reporting</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09800" y="1600199"/>
            <a:ext cx="3124200" cy="4114801"/>
          </a:xfrm>
          <a:prstGeom prst="rect">
            <a:avLst/>
          </a:prstGeom>
        </p:spPr>
        <p:txBody>
          <a:bodyPr>
            <a:normAutofit/>
          </a:bodyPr>
          <a:lstStyle/>
          <a:p>
            <a:r>
              <a:rPr lang="en-US" sz="3200" dirty="0"/>
              <a:t>It is important to establish a reporting culture; a code of silence is dangerous in a corrections agency</a:t>
            </a:r>
          </a:p>
          <a:p>
            <a:endParaRPr lang="en-US" sz="32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2819400"/>
            <a:ext cx="3810000" cy="3810000"/>
          </a:xfrm>
          <a:prstGeom prst="rect">
            <a:avLst/>
          </a:prstGeom>
        </p:spPr>
      </p:pic>
    </p:spTree>
    <p:extLst>
      <p:ext uri="{BB962C8B-B14F-4D97-AF65-F5344CB8AC3E}">
        <p14:creationId xmlns:p14="http://schemas.microsoft.com/office/powerpoint/2010/main" val="17370922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Code of Silence</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09800" y="990600"/>
            <a:ext cx="4114800" cy="4343399"/>
          </a:xfrm>
          <a:prstGeom prst="rect">
            <a:avLst/>
          </a:prstGeom>
        </p:spPr>
        <p:txBody>
          <a:bodyPr/>
          <a:lstStyle/>
          <a:p>
            <a:r>
              <a:rPr lang="en-US" b="1" dirty="0"/>
              <a:t>Definition:  </a:t>
            </a:r>
          </a:p>
          <a:p>
            <a:r>
              <a:rPr lang="en-US" dirty="0"/>
              <a:t>	An informal institutional or organizational culture that says members of the group will not inform on or give evidence or testimony against other members of the group, even though actions of the other members may involve breaches of policy or even the criminal law. Also referred to as the “Code of Blue.”</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41008" y="1676399"/>
            <a:ext cx="2221991" cy="3657599"/>
          </a:xfrm>
          <a:prstGeom prst="rect">
            <a:avLst/>
          </a:prstGeom>
        </p:spPr>
      </p:pic>
    </p:spTree>
    <p:extLst>
      <p:ext uri="{BB962C8B-B14F-4D97-AF65-F5344CB8AC3E}">
        <p14:creationId xmlns:p14="http://schemas.microsoft.com/office/powerpoint/2010/main" val="37373295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Code of Silence</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09800" y="990600"/>
            <a:ext cx="6477000" cy="5562599"/>
          </a:xfrm>
          <a:prstGeom prst="rect">
            <a:avLst/>
          </a:prstGeom>
        </p:spPr>
        <p:txBody>
          <a:bodyPr>
            <a:noAutofit/>
          </a:bodyPr>
          <a:lstStyle/>
          <a:p>
            <a:r>
              <a:rPr lang="en-US" sz="2600" dirty="0" smtClean="0"/>
              <a:t>  Is reporting a part </a:t>
            </a:r>
            <a:r>
              <a:rPr lang="en-US" sz="2600" dirty="0"/>
              <a:t>of your agency’s culture?</a:t>
            </a:r>
          </a:p>
          <a:p>
            <a:endParaRPr lang="en-US" sz="2600" dirty="0"/>
          </a:p>
          <a:p>
            <a:r>
              <a:rPr lang="en-US" sz="2600" dirty="0" smtClean="0"/>
              <a:t>Why would staff witness or suspect misconduct</a:t>
            </a:r>
            <a:r>
              <a:rPr lang="en-US" sz="2600" dirty="0"/>
              <a:t> </a:t>
            </a:r>
            <a:r>
              <a:rPr lang="en-US" sz="2600" dirty="0" smtClean="0"/>
              <a:t>and not report it?</a:t>
            </a:r>
          </a:p>
          <a:p>
            <a:endParaRPr lang="en-US" sz="2600" dirty="0"/>
          </a:p>
          <a:p>
            <a:pPr marL="342900" indent="-342900">
              <a:buFont typeface="Arial" panose="020B0604020202020204" pitchFamily="34" charset="0"/>
              <a:buChar char="•"/>
            </a:pPr>
            <a:r>
              <a:rPr lang="en-US" sz="2600" dirty="0"/>
              <a:t>I would be ostracized</a:t>
            </a:r>
          </a:p>
          <a:p>
            <a:pPr marL="342900" indent="-342900">
              <a:buFont typeface="Arial" panose="020B0604020202020204" pitchFamily="34" charset="0"/>
              <a:buChar char="•"/>
            </a:pPr>
            <a:r>
              <a:rPr lang="en-US" sz="2600" dirty="0" smtClean="0"/>
              <a:t>Staff member who </a:t>
            </a:r>
            <a:r>
              <a:rPr lang="en-US" sz="2600" dirty="0"/>
              <a:t>committed misconduct would be fired</a:t>
            </a:r>
          </a:p>
          <a:p>
            <a:pPr marL="342900" indent="-342900">
              <a:buFont typeface="Arial" panose="020B0604020202020204" pitchFamily="34" charset="0"/>
              <a:buChar char="•"/>
            </a:pPr>
            <a:r>
              <a:rPr lang="en-US" sz="2600" dirty="0"/>
              <a:t>I would be fired</a:t>
            </a:r>
          </a:p>
          <a:p>
            <a:pPr marL="342900" indent="-342900">
              <a:buFont typeface="Arial" panose="020B0604020202020204" pitchFamily="34" charset="0"/>
              <a:buChar char="•"/>
            </a:pPr>
            <a:r>
              <a:rPr lang="en-US" sz="2600" dirty="0"/>
              <a:t>I would be “blackballed”</a:t>
            </a:r>
          </a:p>
          <a:p>
            <a:pPr marL="342900" indent="-342900">
              <a:buFont typeface="Arial" panose="020B0604020202020204" pitchFamily="34" charset="0"/>
              <a:buChar char="•"/>
            </a:pPr>
            <a:r>
              <a:rPr lang="en-US" sz="2600" dirty="0"/>
              <a:t>Administration wouldn’t do anything</a:t>
            </a:r>
          </a:p>
          <a:p>
            <a:endParaRPr lang="en-US" sz="2600" dirty="0"/>
          </a:p>
        </p:txBody>
      </p:sp>
    </p:spTree>
    <p:extLst>
      <p:ext uri="{BB962C8B-B14F-4D97-AF65-F5344CB8AC3E}">
        <p14:creationId xmlns:p14="http://schemas.microsoft.com/office/powerpoint/2010/main" val="21747899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effectLst>
                  <a:outerShdw blurRad="38100" dist="38100" dir="2700000" algn="tl">
                    <a:srgbClr val="000000">
                      <a:alpha val="43137"/>
                    </a:srgbClr>
                  </a:outerShdw>
                </a:effectLst>
              </a:rPr>
              <a:t>What does this mean for my agency?</a:t>
            </a:r>
            <a:endParaRPr lang="en-US" sz="3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prstGeom prst="rect">
            <a:avLst/>
          </a:prstGeom>
        </p:spPr>
        <p:txBody>
          <a:bodyPr/>
          <a:lstStyle/>
          <a:p>
            <a:pPr marL="574675" indent="-342900">
              <a:lnSpc>
                <a:spcPct val="90000"/>
              </a:lnSpc>
              <a:buClr>
                <a:schemeClr val="bg2"/>
              </a:buClr>
              <a:buFont typeface="Arial" panose="020B0604020202020204" pitchFamily="34" charset="0"/>
              <a:buChar char="•"/>
            </a:pPr>
            <a:r>
              <a:rPr lang="en-US" sz="2600" dirty="0"/>
              <a:t>How does the “code of silence” impact reporting?</a:t>
            </a:r>
          </a:p>
          <a:p>
            <a:pPr marL="574675" indent="-342900">
              <a:lnSpc>
                <a:spcPct val="90000"/>
              </a:lnSpc>
              <a:buClr>
                <a:schemeClr val="bg2"/>
              </a:buClr>
              <a:buFont typeface="Arial" panose="020B0604020202020204" pitchFamily="34" charset="0"/>
              <a:buChar char="•"/>
            </a:pPr>
            <a:r>
              <a:rPr lang="en-US" sz="2600" dirty="0"/>
              <a:t>What has happened to those who have reported misconduct  in my agency?</a:t>
            </a:r>
          </a:p>
          <a:p>
            <a:pPr marL="574675" indent="-342900">
              <a:lnSpc>
                <a:spcPct val="90000"/>
              </a:lnSpc>
              <a:buClr>
                <a:schemeClr val="bg2"/>
              </a:buClr>
              <a:buFont typeface="Arial" panose="020B0604020202020204" pitchFamily="34" charset="0"/>
              <a:buChar char="•"/>
            </a:pPr>
            <a:r>
              <a:rPr lang="en-US" sz="2600" dirty="0"/>
              <a:t>What happens to those who do not report and should have?</a:t>
            </a:r>
          </a:p>
          <a:p>
            <a:pPr marL="574675" indent="-342900">
              <a:lnSpc>
                <a:spcPct val="90000"/>
              </a:lnSpc>
              <a:buClr>
                <a:schemeClr val="bg2"/>
              </a:buClr>
              <a:buFont typeface="Arial" panose="020B0604020202020204" pitchFamily="34" charset="0"/>
              <a:buChar char="•"/>
            </a:pPr>
            <a:r>
              <a:rPr lang="en-US" sz="2600" dirty="0"/>
              <a:t>Would staff feel comfortable reporting?</a:t>
            </a:r>
          </a:p>
          <a:p>
            <a:pPr marL="574675" indent="-342900">
              <a:lnSpc>
                <a:spcPct val="90000"/>
              </a:lnSpc>
              <a:buClr>
                <a:schemeClr val="bg2"/>
              </a:buClr>
              <a:buFont typeface="Arial" panose="020B0604020202020204" pitchFamily="34" charset="0"/>
              <a:buChar char="•"/>
            </a:pPr>
            <a:r>
              <a:rPr lang="en-US" sz="2600" dirty="0"/>
              <a:t>At what stage do staff report?   </a:t>
            </a:r>
          </a:p>
          <a:p>
            <a:pPr marL="342900" indent="-342900">
              <a:buClr>
                <a:schemeClr val="bg2"/>
              </a:buClr>
              <a:buFont typeface="Arial" panose="020B0604020202020204" pitchFamily="34" charset="0"/>
              <a:buChar char="•"/>
            </a:pPr>
            <a:endParaRPr lang="en-US" dirty="0"/>
          </a:p>
        </p:txBody>
      </p:sp>
    </p:spTree>
    <p:extLst>
      <p:ext uri="{BB962C8B-B14F-4D97-AF65-F5344CB8AC3E}">
        <p14:creationId xmlns:p14="http://schemas.microsoft.com/office/powerpoint/2010/main" val="16812208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outerShdw blurRad="38100" dist="38100" dir="2700000" algn="tl">
                    <a:srgbClr val="000000">
                      <a:alpha val="43137"/>
                    </a:srgbClr>
                  </a:outerShdw>
                </a:effectLst>
              </a:rPr>
              <a:t>Indicators of a Reporting Culture</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prstGeom prst="rect">
            <a:avLst/>
          </a:prstGeom>
        </p:spPr>
        <p:txBody>
          <a:bodyPr>
            <a:normAutofit/>
          </a:bodyPr>
          <a:lstStyle/>
          <a:p>
            <a:pPr marL="342900" indent="-342900">
              <a:buFont typeface="Arial" panose="020B0604020202020204" pitchFamily="34" charset="0"/>
              <a:buChar char="•"/>
            </a:pPr>
            <a:r>
              <a:rPr lang="en-US" sz="2600" dirty="0"/>
              <a:t>Staff and </a:t>
            </a:r>
            <a:r>
              <a:rPr lang="en-US" sz="2600" dirty="0" smtClean="0"/>
              <a:t>residents </a:t>
            </a:r>
            <a:r>
              <a:rPr lang="en-US" sz="2600" dirty="0"/>
              <a:t>are unafraid of reporting suspected sexual abuse/harassment</a:t>
            </a:r>
          </a:p>
          <a:p>
            <a:pPr marL="342900" indent="-342900">
              <a:buFont typeface="Arial" panose="020B0604020202020204" pitchFamily="34" charset="0"/>
              <a:buChar char="•"/>
            </a:pPr>
            <a:r>
              <a:rPr lang="en-US" sz="2600" dirty="0"/>
              <a:t>Staff and </a:t>
            </a:r>
            <a:r>
              <a:rPr lang="en-US" sz="2600" dirty="0" smtClean="0"/>
              <a:t>residents </a:t>
            </a:r>
            <a:r>
              <a:rPr lang="en-US" sz="2600" dirty="0"/>
              <a:t>have a high degree of trust in the investigative process and in administrative follow-up</a:t>
            </a:r>
          </a:p>
          <a:p>
            <a:pPr marL="342900" indent="-342900">
              <a:buFont typeface="Arial" panose="020B0604020202020204" pitchFamily="34" charset="0"/>
              <a:buChar char="•"/>
            </a:pPr>
            <a:r>
              <a:rPr lang="en-US" sz="2600" dirty="0"/>
              <a:t>Communication and interactions are generally respectful and professional, both between staff and from staff to </a:t>
            </a:r>
            <a:r>
              <a:rPr lang="en-US" sz="2600" dirty="0" smtClean="0"/>
              <a:t>residents</a:t>
            </a:r>
            <a:endParaRPr lang="en-US" sz="2600" dirty="0"/>
          </a:p>
          <a:p>
            <a:endParaRPr lang="en-US" sz="2600" dirty="0"/>
          </a:p>
        </p:txBody>
      </p:sp>
    </p:spTree>
    <p:extLst>
      <p:ext uri="{BB962C8B-B14F-4D97-AF65-F5344CB8AC3E}">
        <p14:creationId xmlns:p14="http://schemas.microsoft.com/office/powerpoint/2010/main" val="3209598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US" dirty="0" smtClean="0"/>
              <a:t>Retaliation</a:t>
            </a:r>
            <a:endParaRPr lang="en-US" dirty="0"/>
          </a:p>
        </p:txBody>
      </p:sp>
    </p:spTree>
    <p:extLst>
      <p:ext uri="{BB962C8B-B14F-4D97-AF65-F5344CB8AC3E}">
        <p14:creationId xmlns:p14="http://schemas.microsoft.com/office/powerpoint/2010/main" val="3918745184"/>
      </p:ext>
    </p:extLst>
  </p:cSld>
  <p:clrMapOvr>
    <a:masterClrMapping/>
  </p:clrMapOvr>
  <p:timing>
    <p:tnLst>
      <p:par>
        <p:cTn id="1" dur="indefinite" restart="never" nodeType="tmRoot"/>
      </p:par>
    </p:tnLst>
    <p:bldLst>
      <p:bldP spid="4" grpId="0"/>
      <p:bldP spid="4"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Key Terms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09800" y="1295399"/>
            <a:ext cx="2590800" cy="5257801"/>
          </a:xfrm>
          <a:prstGeom prst="rect">
            <a:avLst/>
          </a:prstGeom>
        </p:spPr>
        <p:txBody>
          <a:bodyPr>
            <a:normAutofit/>
          </a:bodyPr>
          <a:lstStyle/>
          <a:p>
            <a:pPr marL="342900" indent="-342900">
              <a:buFont typeface="Arial" panose="020B0604020202020204" pitchFamily="34" charset="0"/>
              <a:buChar char="•"/>
            </a:pPr>
            <a:r>
              <a:rPr lang="en-US" sz="2600" dirty="0" smtClean="0">
                <a:hlinkClick r:id="rId2" action="ppaction://hlinksldjump"/>
              </a:rPr>
              <a:t>Sexual Abuse by Resident</a:t>
            </a:r>
            <a:endParaRPr lang="en-US" sz="2600" dirty="0" smtClean="0"/>
          </a:p>
          <a:p>
            <a:pPr marL="342900" indent="-342900">
              <a:buFont typeface="Arial" panose="020B0604020202020204" pitchFamily="34" charset="0"/>
              <a:buChar char="•"/>
            </a:pPr>
            <a:r>
              <a:rPr lang="en-US" sz="2600" dirty="0" smtClean="0">
                <a:hlinkClick r:id="rId3" action="ppaction://hlinksldjump"/>
              </a:rPr>
              <a:t>Sexual Abuse by Staff</a:t>
            </a:r>
            <a:endParaRPr lang="en-US" sz="2600" dirty="0" smtClean="0"/>
          </a:p>
          <a:p>
            <a:pPr marL="342900" indent="-342900">
              <a:buFont typeface="Arial" panose="020B0604020202020204" pitchFamily="34" charset="0"/>
              <a:buChar char="•"/>
            </a:pPr>
            <a:r>
              <a:rPr lang="en-US" sz="2600" dirty="0" smtClean="0">
                <a:hlinkClick r:id="rId4" action="ppaction://hlinksldjump"/>
              </a:rPr>
              <a:t>Sexual Harassment</a:t>
            </a:r>
            <a:endParaRPr lang="en-US" sz="2600" dirty="0" smtClean="0"/>
          </a:p>
          <a:p>
            <a:pPr marL="342900" indent="-342900">
              <a:buFont typeface="Arial" panose="020B0604020202020204" pitchFamily="34" charset="0"/>
              <a:buChar char="•"/>
            </a:pPr>
            <a:r>
              <a:rPr lang="en-US" sz="2600" dirty="0" smtClean="0">
                <a:hlinkClick r:id="rId5" action="ppaction://hlinksldjump"/>
              </a:rPr>
              <a:t>Reporting</a:t>
            </a:r>
            <a:endParaRPr lang="en-US" sz="2600" dirty="0" smtClean="0"/>
          </a:p>
          <a:p>
            <a:pPr marL="342900" indent="-342900">
              <a:buFont typeface="Arial" panose="020B0604020202020204" pitchFamily="34" charset="0"/>
              <a:buChar char="•"/>
            </a:pPr>
            <a:r>
              <a:rPr lang="en-US" sz="2600" dirty="0" smtClean="0">
                <a:hlinkClick r:id="rId6" action="ppaction://hlinksldjump"/>
              </a:rPr>
              <a:t>Retaliation</a:t>
            </a:r>
            <a:endParaRPr lang="en-US" sz="2600" dirty="0" smtClean="0"/>
          </a:p>
          <a:p>
            <a:pPr marL="342900" indent="-342900">
              <a:buFont typeface="Arial" panose="020B0604020202020204" pitchFamily="34" charset="0"/>
              <a:buChar char="•"/>
            </a:pPr>
            <a:r>
              <a:rPr lang="en-US" sz="2600" dirty="0" smtClean="0">
                <a:hlinkClick r:id="rId7" action="ppaction://hlinksldjump"/>
              </a:rPr>
              <a:t>Organizational Culture</a:t>
            </a:r>
            <a:endParaRPr lang="en-US" sz="2600" dirty="0" smtClean="0"/>
          </a:p>
        </p:txBody>
      </p:sp>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72000" y="1371600"/>
            <a:ext cx="4304838" cy="2803526"/>
          </a:xfrm>
          <a:prstGeom prst="rect">
            <a:avLst/>
          </a:prstGeom>
        </p:spPr>
      </p:pic>
    </p:spTree>
    <p:extLst>
      <p:ext uri="{BB962C8B-B14F-4D97-AF65-F5344CB8AC3E}">
        <p14:creationId xmlns:p14="http://schemas.microsoft.com/office/powerpoint/2010/main" val="32228795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Retaliation</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prstGeom prst="rect">
            <a:avLst/>
          </a:prstGeom>
        </p:spPr>
        <p:txBody>
          <a:bodyPr>
            <a:normAutofit lnSpcReduction="10000"/>
          </a:bodyPr>
          <a:lstStyle/>
          <a:p>
            <a:r>
              <a:rPr lang="en-US" sz="2600" dirty="0"/>
              <a:t>PREA Standard </a:t>
            </a:r>
            <a:r>
              <a:rPr lang="en-US" sz="2600" dirty="0" smtClean="0">
                <a:hlinkClick r:id="rId2" action="ppaction://hlinksldjump"/>
              </a:rPr>
              <a:t>115.367</a:t>
            </a:r>
            <a:r>
              <a:rPr lang="en-US" sz="2600" dirty="0"/>
              <a:t>:</a:t>
            </a:r>
          </a:p>
          <a:p>
            <a:pPr marL="342900" lvl="1" indent="-342900">
              <a:buFont typeface="Arial" panose="020B0604020202020204" pitchFamily="34" charset="0"/>
              <a:buChar char="•"/>
            </a:pPr>
            <a:r>
              <a:rPr lang="en-US" sz="2600" dirty="0"/>
              <a:t>Agency must have policy protecting staff and </a:t>
            </a:r>
            <a:r>
              <a:rPr lang="en-US" sz="2600" dirty="0" smtClean="0"/>
              <a:t>residents </a:t>
            </a:r>
            <a:r>
              <a:rPr lang="en-US" sz="2600" dirty="0"/>
              <a:t>from </a:t>
            </a:r>
            <a:r>
              <a:rPr lang="en-US" sz="2600" dirty="0" smtClean="0"/>
              <a:t>retaliation</a:t>
            </a:r>
          </a:p>
          <a:p>
            <a:pPr marL="342900" lvl="1" indent="-342900">
              <a:buFont typeface="Arial" panose="020B0604020202020204" pitchFamily="34" charset="0"/>
              <a:buChar char="•"/>
            </a:pPr>
            <a:r>
              <a:rPr lang="en-US" sz="2600" dirty="0"/>
              <a:t>Agency must have multiple ways to protect </a:t>
            </a:r>
            <a:r>
              <a:rPr lang="en-US" sz="2600" dirty="0" smtClean="0"/>
              <a:t>residents </a:t>
            </a:r>
            <a:r>
              <a:rPr lang="en-US" sz="2600" dirty="0"/>
              <a:t>and staff from </a:t>
            </a:r>
            <a:r>
              <a:rPr lang="en-US" sz="2600" dirty="0" smtClean="0"/>
              <a:t>retaliation</a:t>
            </a:r>
            <a:endParaRPr lang="en-US" sz="2600" dirty="0"/>
          </a:p>
          <a:p>
            <a:pPr marL="342900" lvl="1" indent="-342900">
              <a:buFont typeface="Arial" panose="020B0604020202020204" pitchFamily="34" charset="0"/>
              <a:buChar char="•"/>
            </a:pPr>
            <a:r>
              <a:rPr lang="en-US" sz="2600" dirty="0"/>
              <a:t>Agency must also monitor retaliation for at least 90 days following a report of sexual abuse for both staff and </a:t>
            </a:r>
            <a:r>
              <a:rPr lang="en-US" sz="2600" dirty="0" smtClean="0"/>
              <a:t>residents </a:t>
            </a:r>
            <a:r>
              <a:rPr lang="en-US" sz="2600" dirty="0"/>
              <a:t>and conduct periodic status checks for </a:t>
            </a:r>
            <a:r>
              <a:rPr lang="en-US" sz="2600" dirty="0" smtClean="0"/>
              <a:t>residents</a:t>
            </a:r>
            <a:endParaRPr lang="en-US" sz="2600" dirty="0"/>
          </a:p>
          <a:p>
            <a:pPr marL="342900" indent="-342900">
              <a:buFont typeface="Arial" panose="020B0604020202020204" pitchFamily="34" charset="0"/>
              <a:buChar char="•"/>
            </a:pPr>
            <a:endParaRPr lang="en-US" sz="2600" dirty="0"/>
          </a:p>
        </p:txBody>
      </p:sp>
    </p:spTree>
    <p:extLst>
      <p:ext uri="{BB962C8B-B14F-4D97-AF65-F5344CB8AC3E}">
        <p14:creationId xmlns:p14="http://schemas.microsoft.com/office/powerpoint/2010/main" val="42062134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Retaliation</a:t>
            </a:r>
            <a:endParaRPr lang="en-US"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a:prstGeom prst="rect">
            <a:avLst/>
          </a:prstGeom>
        </p:spPr>
        <p:txBody>
          <a:bodyPr/>
          <a:lstStyle/>
          <a:p>
            <a:r>
              <a:rPr lang="en-US" sz="3200" dirty="0"/>
              <a:t>Retaliation occurs when </a:t>
            </a:r>
            <a:r>
              <a:rPr lang="en-US" sz="3200" dirty="0" smtClean="0"/>
              <a:t>a resident </a:t>
            </a:r>
            <a:r>
              <a:rPr lang="en-US" sz="3200" dirty="0"/>
              <a:t>or staff injures, harms, or intimidates a person who has reported sexual abuse and assault—or attempts to do so—in response to the report.</a:t>
            </a:r>
          </a:p>
          <a:p>
            <a:endParaRPr lang="en-US" dirty="0"/>
          </a:p>
        </p:txBody>
      </p:sp>
    </p:spTree>
    <p:extLst>
      <p:ext uri="{BB962C8B-B14F-4D97-AF65-F5344CB8AC3E}">
        <p14:creationId xmlns:p14="http://schemas.microsoft.com/office/powerpoint/2010/main" val="3582966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Retaliation</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09800" y="990600"/>
            <a:ext cx="6324600" cy="5333999"/>
          </a:xfrm>
          <a:prstGeom prst="rect">
            <a:avLst/>
          </a:prstGeom>
        </p:spPr>
        <p:txBody>
          <a:bodyPr>
            <a:normAutofit/>
          </a:bodyPr>
          <a:lstStyle/>
          <a:p>
            <a:pPr lvl="0"/>
            <a:r>
              <a:rPr lang="en-US" sz="3200" dirty="0"/>
              <a:t>Retaliation comes in many forms</a:t>
            </a:r>
          </a:p>
          <a:p>
            <a:pPr marL="742950" lvl="1" indent="-285750">
              <a:buFont typeface="Arial" pitchFamily="34" charset="0"/>
              <a:buChar char="–"/>
            </a:pPr>
            <a:r>
              <a:rPr lang="en-US" sz="2800" dirty="0"/>
              <a:t>Overt retaliation</a:t>
            </a:r>
          </a:p>
          <a:p>
            <a:pPr marL="1143000" lvl="2" indent="-228600">
              <a:buFont typeface="Arial" pitchFamily="34" charset="0"/>
              <a:buChar char="•"/>
            </a:pPr>
            <a:r>
              <a:rPr lang="en-US" sz="2400" dirty="0"/>
              <a:t>Slashing car tires</a:t>
            </a:r>
          </a:p>
          <a:p>
            <a:pPr marL="1143000" lvl="2" indent="-228600">
              <a:buFont typeface="Arial" pitchFamily="34" charset="0"/>
              <a:buChar char="•"/>
            </a:pPr>
            <a:r>
              <a:rPr lang="en-US" sz="2400" dirty="0"/>
              <a:t>Verbal or emotional abuse</a:t>
            </a:r>
          </a:p>
          <a:p>
            <a:pPr marL="1143000" lvl="2" indent="-228600">
              <a:buFont typeface="Arial" pitchFamily="34" charset="0"/>
              <a:buChar char="•"/>
            </a:pPr>
            <a:r>
              <a:rPr lang="en-US" sz="2400" dirty="0"/>
              <a:t>Physical assault</a:t>
            </a:r>
          </a:p>
          <a:p>
            <a:pPr marL="742950" lvl="1" indent="-285750">
              <a:buFont typeface="Arial" pitchFamily="34" charset="0"/>
              <a:buChar char="–"/>
            </a:pPr>
            <a:r>
              <a:rPr lang="en-US" sz="2800" dirty="0"/>
              <a:t>Indirect retaliation</a:t>
            </a:r>
          </a:p>
          <a:p>
            <a:pPr marL="1143000" lvl="2" indent="-228600">
              <a:buFont typeface="Arial" pitchFamily="34" charset="0"/>
              <a:buChar char="•"/>
            </a:pPr>
            <a:r>
              <a:rPr lang="en-US" sz="2400" dirty="0"/>
              <a:t>Veiled threats</a:t>
            </a:r>
          </a:p>
          <a:p>
            <a:pPr marL="1143000" lvl="2" indent="-228600">
              <a:buFont typeface="Arial" pitchFamily="34" charset="0"/>
              <a:buChar char="•"/>
            </a:pPr>
            <a:r>
              <a:rPr lang="en-US" sz="2400" dirty="0"/>
              <a:t>Shunning from a group</a:t>
            </a:r>
          </a:p>
          <a:p>
            <a:pPr marL="1143000" lvl="2" indent="-228600">
              <a:buFont typeface="Arial" pitchFamily="34" charset="0"/>
              <a:buChar char="•"/>
            </a:pPr>
            <a:r>
              <a:rPr lang="en-US" sz="2400" dirty="0"/>
              <a:t>Sudden change in demeanor without explanation </a:t>
            </a:r>
          </a:p>
          <a:p>
            <a:endParaRPr lang="en-US" dirty="0"/>
          </a:p>
        </p:txBody>
      </p:sp>
    </p:spTree>
    <p:extLst>
      <p:ext uri="{BB962C8B-B14F-4D97-AF65-F5344CB8AC3E}">
        <p14:creationId xmlns:p14="http://schemas.microsoft.com/office/powerpoint/2010/main" val="25766786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effectLst>
                  <a:outerShdw blurRad="38100" dist="38100" dir="2700000" algn="tl">
                    <a:srgbClr val="000000">
                      <a:alpha val="43137"/>
                    </a:srgbClr>
                  </a:outerShdw>
                </a:effectLst>
              </a:rPr>
              <a:t>Impact of Retaliation on Reporting</a:t>
            </a:r>
            <a:endParaRPr lang="en-US" sz="3000" dirty="0">
              <a:effectLst>
                <a:outerShdw blurRad="38100" dist="38100" dir="2700000" algn="tl">
                  <a:srgbClr val="000000">
                    <a:alpha val="43137"/>
                  </a:srgbClr>
                </a:outerShdw>
              </a:effectLst>
            </a:endParaRPr>
          </a:p>
        </p:txBody>
      </p:sp>
      <p:sp>
        <p:nvSpPr>
          <p:cNvPr id="5" name="TextBox 4"/>
          <p:cNvSpPr txBox="1"/>
          <p:nvPr/>
        </p:nvSpPr>
        <p:spPr>
          <a:xfrm>
            <a:off x="2286000" y="1371600"/>
            <a:ext cx="6553202" cy="2769989"/>
          </a:xfrm>
          <a:prstGeom prst="rect">
            <a:avLst/>
          </a:prstGeom>
          <a:noFill/>
        </p:spPr>
        <p:txBody>
          <a:bodyPr wrap="square" rtlCol="0">
            <a:spAutoFit/>
          </a:bodyPr>
          <a:lstStyle/>
          <a:p>
            <a:r>
              <a:rPr lang="en-US" sz="2600" dirty="0">
                <a:solidFill>
                  <a:schemeClr val="bg1"/>
                </a:solidFill>
              </a:rPr>
              <a:t>Contributes to the code of silence by creating barriers to reporting through threat and intimidation</a:t>
            </a:r>
          </a:p>
          <a:p>
            <a:endParaRPr lang="en-US" sz="2600" dirty="0">
              <a:solidFill>
                <a:schemeClr val="bg1"/>
              </a:solidFill>
            </a:endParaRPr>
          </a:p>
          <a:p>
            <a:r>
              <a:rPr lang="en-US" sz="2600" dirty="0">
                <a:solidFill>
                  <a:schemeClr val="bg1"/>
                </a:solidFill>
              </a:rPr>
              <a:t>When people perceive their safety to be at risk, they are less likely to report</a:t>
            </a:r>
          </a:p>
          <a:p>
            <a:endParaRPr lang="en-US" dirty="0"/>
          </a:p>
        </p:txBody>
      </p:sp>
    </p:spTree>
    <p:extLst>
      <p:ext uri="{BB962C8B-B14F-4D97-AF65-F5344CB8AC3E}">
        <p14:creationId xmlns:p14="http://schemas.microsoft.com/office/powerpoint/2010/main" val="38481054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Emotional Support</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09800" y="1371599"/>
            <a:ext cx="2209800" cy="3733801"/>
          </a:xfrm>
          <a:prstGeom prst="rect">
            <a:avLst/>
          </a:prstGeom>
        </p:spPr>
        <p:txBody>
          <a:bodyPr>
            <a:normAutofit/>
          </a:bodyPr>
          <a:lstStyle/>
          <a:p>
            <a:r>
              <a:rPr lang="en-US" sz="2800" dirty="0"/>
              <a:t>Agency must also provide emotional support services for </a:t>
            </a:r>
            <a:r>
              <a:rPr lang="en-US" sz="2800" dirty="0" smtClean="0"/>
              <a:t>residents </a:t>
            </a:r>
            <a:r>
              <a:rPr lang="en-US" sz="2800" dirty="0"/>
              <a:t>and staff that fear retaliation</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8700" y="1676400"/>
            <a:ext cx="3695700" cy="3810000"/>
          </a:xfrm>
          <a:prstGeom prst="rect">
            <a:avLst/>
          </a:prstGeom>
        </p:spPr>
      </p:pic>
    </p:spTree>
    <p:extLst>
      <p:ext uri="{BB962C8B-B14F-4D97-AF65-F5344CB8AC3E}">
        <p14:creationId xmlns:p14="http://schemas.microsoft.com/office/powerpoint/2010/main" val="7628247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500" dirty="0" smtClean="0">
                <a:effectLst>
                  <a:outerShdw blurRad="38100" dist="38100" dir="2700000" algn="tl">
                    <a:srgbClr val="000000">
                      <a:alpha val="43137"/>
                    </a:srgbClr>
                  </a:outerShdw>
                </a:effectLst>
              </a:rPr>
              <a:t>Reporting and Retaliation-Resident Education</a:t>
            </a:r>
            <a:endParaRPr lang="en-US" sz="25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47900" y="1676400"/>
            <a:ext cx="6477000" cy="2590800"/>
          </a:xfrm>
          <a:prstGeom prst="rect">
            <a:avLst/>
          </a:prstGeom>
        </p:spPr>
        <p:txBody>
          <a:bodyPr>
            <a:normAutofit/>
          </a:bodyPr>
          <a:lstStyle/>
          <a:p>
            <a:r>
              <a:rPr lang="en-US" sz="2600" dirty="0"/>
              <a:t>PREA Standard </a:t>
            </a:r>
            <a:r>
              <a:rPr lang="en-US" sz="2600" dirty="0" smtClean="0">
                <a:hlinkClick r:id="rId3" action="ppaction://hlinksldjump"/>
              </a:rPr>
              <a:t>115.333</a:t>
            </a:r>
            <a:r>
              <a:rPr lang="en-US" sz="2600" dirty="0" smtClean="0"/>
              <a:t> </a:t>
            </a:r>
            <a:r>
              <a:rPr lang="en-US" sz="2600" dirty="0"/>
              <a:t>requires the agency to educate </a:t>
            </a:r>
            <a:r>
              <a:rPr lang="en-US" sz="2600" dirty="0" smtClean="0"/>
              <a:t>residents </a:t>
            </a:r>
            <a:r>
              <a:rPr lang="en-US" sz="2600" dirty="0"/>
              <a:t>during intake on the process by which reports of sexual abuse or sexual harassment can be </a:t>
            </a:r>
            <a:r>
              <a:rPr lang="en-US" sz="2600" dirty="0" smtClean="0"/>
              <a:t>made, including retaliation for reporting</a:t>
            </a:r>
          </a:p>
          <a:p>
            <a:endParaRPr lang="en-US" sz="2600" dirty="0"/>
          </a:p>
          <a:p>
            <a:endParaRPr lang="en-US" sz="2600" dirty="0"/>
          </a:p>
        </p:txBody>
      </p:sp>
    </p:spTree>
    <p:extLst>
      <p:ext uri="{BB962C8B-B14F-4D97-AF65-F5344CB8AC3E}">
        <p14:creationId xmlns:p14="http://schemas.microsoft.com/office/powerpoint/2010/main" val="12181225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Objective Review</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sz="quarter" idx="4294967295"/>
          </p:nvPr>
        </p:nvSpPr>
        <p:spPr>
          <a:xfrm>
            <a:off x="1866900" y="1447800"/>
            <a:ext cx="6286500" cy="5029200"/>
          </a:xfrm>
          <a:prstGeom prst="rect">
            <a:avLst/>
          </a:prstGeom>
        </p:spPr>
        <p:txBody>
          <a:bodyPr/>
          <a:lstStyle/>
          <a:p>
            <a:pPr marL="457200" indent="-457200">
              <a:buFont typeface="Arial" panose="020B0604020202020204" pitchFamily="34" charset="0"/>
              <a:buChar char="•"/>
            </a:pPr>
            <a:r>
              <a:rPr lang="en-US" sz="2600" dirty="0" smtClean="0"/>
              <a:t>Can you recognize the key terms introduced in this unit?</a:t>
            </a:r>
          </a:p>
          <a:p>
            <a:pPr marL="457200" indent="-457200">
              <a:buFont typeface="Arial" panose="020B0604020202020204" pitchFamily="34" charset="0"/>
              <a:buChar char="•"/>
            </a:pPr>
            <a:r>
              <a:rPr lang="en-US" sz="2600" dirty="0" smtClean="0"/>
              <a:t>Do you understand the rights of residents to be free from sexual abuse and sexual harassment</a:t>
            </a:r>
          </a:p>
          <a:p>
            <a:pPr marL="457200" indent="-457200">
              <a:buFont typeface="Arial" panose="020B0604020202020204" pitchFamily="34" charset="0"/>
              <a:buChar char="•"/>
            </a:pPr>
            <a:r>
              <a:rPr lang="en-US" sz="2600" dirty="0" smtClean="0"/>
              <a:t>Do you understand the rights of residents and staff to be free from retaliation for reporting sexual abuse and sexual harassment</a:t>
            </a:r>
          </a:p>
          <a:p>
            <a:pPr marL="457200" indent="-457200">
              <a:buFont typeface="Arial" panose="020B0604020202020204" pitchFamily="34" charset="0"/>
              <a:buChar char="•"/>
            </a:pPr>
            <a:r>
              <a:rPr lang="en-US" sz="2600" dirty="0" smtClean="0"/>
              <a:t>Can you recognize the applicable age of consent in Oregon?</a:t>
            </a:r>
            <a:endParaRPr lang="en-US" sz="2600" dirty="0"/>
          </a:p>
        </p:txBody>
      </p:sp>
    </p:spTree>
    <p:extLst>
      <p:ext uri="{BB962C8B-B14F-4D97-AF65-F5344CB8AC3E}">
        <p14:creationId xmlns:p14="http://schemas.microsoft.com/office/powerpoint/2010/main" val="1221698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981200" y="3657601"/>
            <a:ext cx="3505200" cy="830997"/>
          </a:xfrm>
          <a:prstGeom prst="rect">
            <a:avLst/>
          </a:prstGeom>
          <a:noFill/>
        </p:spPr>
        <p:txBody>
          <a:bodyPr wrap="square" rtlCol="0">
            <a:spAutoFit/>
          </a:bodyPr>
          <a:lstStyle/>
          <a:p>
            <a:r>
              <a:rPr lang="en-US" sz="4800" dirty="0">
                <a:solidFill>
                  <a:schemeClr val="bg1"/>
                </a:solidFill>
              </a:rPr>
              <a:t>Questions?</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3907" y="1066800"/>
            <a:ext cx="2857500" cy="4762500"/>
          </a:xfrm>
          <a:prstGeom prst="rect">
            <a:avLst/>
          </a:prstGeom>
        </p:spPr>
      </p:pic>
    </p:spTree>
    <p:extLst>
      <p:ext uri="{BB962C8B-B14F-4D97-AF65-F5344CB8AC3E}">
        <p14:creationId xmlns:p14="http://schemas.microsoft.com/office/powerpoint/2010/main" val="19580263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Standard 115.311</a:t>
            </a:r>
            <a:endParaRPr lang="en-US"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2209800" y="990600"/>
            <a:ext cx="6705600" cy="5638800"/>
          </a:xfrm>
          <a:prstGeom prst="rect">
            <a:avLst/>
          </a:prstGeom>
        </p:spPr>
        <p:txBody>
          <a:bodyPr>
            <a:noAutofit/>
          </a:bodyPr>
          <a:lstStyle/>
          <a:p>
            <a:r>
              <a:rPr lang="en-US" sz="2400" dirty="0" smtClean="0"/>
              <a:t>Zero tolerance of sexual abuse and sexual harassment; PREA coordinator</a:t>
            </a:r>
          </a:p>
          <a:p>
            <a:r>
              <a:rPr lang="en-US" sz="2400" dirty="0" smtClean="0"/>
              <a:t>(a) An agency shall have a written policy mandating zero tolerance toward all forms of sexual abuse and sexual harassment and outlining the agency’s approach to preventing, detecting, and responding to such conduct. </a:t>
            </a:r>
          </a:p>
          <a:p>
            <a:endParaRPr lang="en-US" sz="2400" dirty="0" smtClean="0"/>
          </a:p>
          <a:p>
            <a:r>
              <a:rPr lang="en-US" sz="2400" dirty="0" smtClean="0"/>
              <a:t>(b) An agency shall employ or designate an upper-level, agency-wide PREA coordinator with sufficient time and authority to develop, implement, and oversee agency efforts to comply with the PREA standards in all of its facilities. </a:t>
            </a:r>
          </a:p>
        </p:txBody>
      </p:sp>
    </p:spTree>
    <p:extLst>
      <p:ext uri="{BB962C8B-B14F-4D97-AF65-F5344CB8AC3E}">
        <p14:creationId xmlns:p14="http://schemas.microsoft.com/office/powerpoint/2010/main" val="4836447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Standard 115.311 (cont.)</a:t>
            </a:r>
            <a:endParaRPr lang="en-US"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2209800" y="990600"/>
            <a:ext cx="6705600" cy="5638800"/>
          </a:xfrm>
          <a:prstGeom prst="rect">
            <a:avLst/>
          </a:prstGeom>
        </p:spPr>
        <p:txBody>
          <a:bodyPr>
            <a:noAutofit/>
          </a:bodyPr>
          <a:lstStyle/>
          <a:p>
            <a:r>
              <a:rPr lang="en-US" sz="2400" dirty="0" smtClean="0"/>
              <a:t>(c) Where an agency operates more than one facility, each facility shall designate a PREA compliance manager with sufficient </a:t>
            </a:r>
            <a:r>
              <a:rPr lang="en-US" sz="2400" dirty="0"/>
              <a:t>time and authority to coordinate the facility’s efforts to comply with the PREA standards. </a:t>
            </a:r>
          </a:p>
        </p:txBody>
      </p:sp>
      <p:pic>
        <p:nvPicPr>
          <p:cNvPr id="2" name="Picture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69074" y="6203415"/>
            <a:ext cx="557212" cy="553447"/>
          </a:xfrm>
          <a:prstGeom prst="rect">
            <a:avLst/>
          </a:prstGeom>
        </p:spPr>
      </p:pic>
    </p:spTree>
    <p:extLst>
      <p:ext uri="{BB962C8B-B14F-4D97-AF65-F5344CB8AC3E}">
        <p14:creationId xmlns:p14="http://schemas.microsoft.com/office/powerpoint/2010/main" val="25778388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What is it?</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09800" y="990600"/>
            <a:ext cx="6629400" cy="5410199"/>
          </a:xfrm>
        </p:spPr>
        <p:txBody>
          <a:bodyPr/>
          <a:lstStyle/>
          <a:p>
            <a:r>
              <a:rPr lang="en-US" dirty="0" smtClean="0"/>
              <a:t>Sometimes it is easy to determine whether an action constitutes sexual abuse or sexual harassment—but sometimes it’s not so simple.</a:t>
            </a:r>
          </a:p>
          <a:p>
            <a:endParaRPr lang="en-US" dirty="0"/>
          </a:p>
          <a:p>
            <a:r>
              <a:rPr lang="en-US" dirty="0" smtClean="0"/>
              <a:t>Look at these scenarios and determine if they are sexual abuse, sexual harassment, or neither.</a:t>
            </a:r>
          </a:p>
          <a:p>
            <a:endParaRPr lang="en-US" dirty="0"/>
          </a:p>
          <a:p>
            <a:pPr marL="342900" indent="-342900">
              <a:buFont typeface="Arial" panose="020B0604020202020204" pitchFamily="34" charset="0"/>
              <a:buChar char="•"/>
            </a:pPr>
            <a:r>
              <a:rPr lang="en-US" dirty="0" smtClean="0"/>
              <a:t>During an activity, a male resident reaches out and intentionally touches a female resident on her buttocks.</a:t>
            </a:r>
          </a:p>
          <a:p>
            <a:pPr marL="342900" indent="-342900">
              <a:buFont typeface="Arial" panose="020B0604020202020204" pitchFamily="34" charset="0"/>
              <a:buChar char="•"/>
            </a:pPr>
            <a:r>
              <a:rPr lang="en-US" dirty="0" smtClean="0"/>
              <a:t>A female staff member is conducting cell checks in a male dorm. She looks into one cell where a youth is completely unclothed. She quickly moves on to the next cell.</a:t>
            </a:r>
          </a:p>
          <a:p>
            <a:pPr marL="342900" indent="-342900">
              <a:buFont typeface="Arial" panose="020B0604020202020204" pitchFamily="34" charset="0"/>
              <a:buChar char="•"/>
            </a:pPr>
            <a:r>
              <a:rPr lang="en-US" dirty="0" smtClean="0"/>
              <a:t>A male resident makes a sexually suggestive statement to a female resident. Staff corrects him and he apologizes and stops making the comments.</a:t>
            </a:r>
            <a:endParaRPr lang="en-US" dirty="0"/>
          </a:p>
        </p:txBody>
      </p:sp>
    </p:spTree>
    <p:extLst>
      <p:ext uri="{BB962C8B-B14F-4D97-AF65-F5344CB8AC3E}">
        <p14:creationId xmlns:p14="http://schemas.microsoft.com/office/powerpoint/2010/main" val="1001717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effectLst>
                  <a:outerShdw blurRad="38100" dist="38100" dir="2700000" algn="tl">
                    <a:srgbClr val="000000">
                      <a:alpha val="43137"/>
                    </a:srgbClr>
                  </a:outerShdw>
                </a:effectLst>
              </a:rPr>
              <a:t>Standard 115.367 Agency Protection against Retaliation</a:t>
            </a:r>
            <a:endParaRPr lang="en-US" sz="24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09800" y="990600"/>
            <a:ext cx="6781800" cy="5714999"/>
          </a:xfrm>
        </p:spPr>
        <p:txBody>
          <a:bodyPr>
            <a:noAutofit/>
          </a:bodyPr>
          <a:lstStyle/>
          <a:p>
            <a:r>
              <a:rPr lang="en-US" sz="2400" dirty="0"/>
              <a:t>(a) The agency shall establish a policy to protect all residents and staff who report sexual abuse or sexual harassment or cooperate with sexual abuse or sexual harassment investigations from retaliation by other residents or staff and shall designate which staff members or departments are charged with monitoring retaliation. </a:t>
            </a:r>
          </a:p>
          <a:p>
            <a:r>
              <a:rPr lang="en-US" sz="2400" dirty="0"/>
              <a:t>(b) The agency shall employ multiple protection measures, such as housing changes or transfers for resident victims or abusers, removal of alleged staff or resident abusers from contact with victims, and emotional support services for residents or staff who fear retaliation for reporting sexual abuse or sexual harassment or for cooperating with investigations. </a:t>
            </a:r>
          </a:p>
        </p:txBody>
      </p:sp>
    </p:spTree>
    <p:extLst>
      <p:ext uri="{BB962C8B-B14F-4D97-AF65-F5344CB8AC3E}">
        <p14:creationId xmlns:p14="http://schemas.microsoft.com/office/powerpoint/2010/main" val="33576862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effectLst>
                  <a:outerShdw blurRad="38100" dist="38100" dir="2700000" algn="tl">
                    <a:srgbClr val="000000">
                      <a:alpha val="43137"/>
                    </a:srgbClr>
                  </a:outerShdw>
                </a:effectLst>
              </a:rPr>
              <a:t>Standard 115.367 Agency Protection against Retaliation</a:t>
            </a:r>
            <a:endParaRPr lang="en-US" sz="24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09800" y="990600"/>
            <a:ext cx="6553200" cy="5562599"/>
          </a:xfrm>
        </p:spPr>
        <p:txBody>
          <a:bodyPr>
            <a:normAutofit/>
          </a:bodyPr>
          <a:lstStyle/>
          <a:p>
            <a:r>
              <a:rPr lang="en-US" sz="2400" dirty="0"/>
              <a:t>(c) For at least 90 days following a report of sexual abuse, the agency shall monitor the conduct or treatment of residents or staff who reported the sexual abuse and of residents who were reported to have suffered sexual abuse to see if there are changes that may suggest possible retaliation by residents or staff, and shall act promptly to remedy any such retaliation. Items the agency should monitor include any resident disciplinary reports, housing, or program changes, </a:t>
            </a:r>
            <a:r>
              <a:rPr lang="en-US" sz="2400" dirty="0" smtClean="0"/>
              <a:t>or negative </a:t>
            </a:r>
            <a:r>
              <a:rPr lang="en-US" sz="2400" dirty="0"/>
              <a:t>performance reviews or reassignments of staff. The agency shall continue such monitoring beyond 90 days if the initial monitoring indicates a continuing need. </a:t>
            </a:r>
          </a:p>
        </p:txBody>
      </p:sp>
    </p:spTree>
    <p:extLst>
      <p:ext uri="{BB962C8B-B14F-4D97-AF65-F5344CB8AC3E}">
        <p14:creationId xmlns:p14="http://schemas.microsoft.com/office/powerpoint/2010/main" val="5765729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effectLst>
                  <a:outerShdw blurRad="38100" dist="38100" dir="2700000" algn="tl">
                    <a:srgbClr val="000000">
                      <a:alpha val="43137"/>
                    </a:srgbClr>
                  </a:outerShdw>
                </a:effectLst>
              </a:rPr>
              <a:t>Standard 115.367 Agency Protection against Retaliation (</a:t>
            </a:r>
            <a:r>
              <a:rPr lang="en-US" sz="2400" dirty="0" err="1" smtClean="0">
                <a:effectLst>
                  <a:outerShdw blurRad="38100" dist="38100" dir="2700000" algn="tl">
                    <a:srgbClr val="000000">
                      <a:alpha val="43137"/>
                    </a:srgbClr>
                  </a:outerShdw>
                </a:effectLst>
              </a:rPr>
              <a:t>cont</a:t>
            </a:r>
            <a:r>
              <a:rPr lang="en-US" sz="2400" dirty="0" smtClean="0">
                <a:effectLst>
                  <a:outerShdw blurRad="38100" dist="38100" dir="2700000" algn="tl">
                    <a:srgbClr val="000000">
                      <a:alpha val="43137"/>
                    </a:srgbClr>
                  </a:outerShdw>
                </a:effectLst>
              </a:rPr>
              <a:t>)</a:t>
            </a:r>
            <a:endParaRPr lang="en-US" sz="24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09800" y="990600"/>
            <a:ext cx="6553200" cy="5562599"/>
          </a:xfrm>
        </p:spPr>
        <p:txBody>
          <a:bodyPr>
            <a:normAutofit/>
          </a:bodyPr>
          <a:lstStyle/>
          <a:p>
            <a:r>
              <a:rPr lang="en-US" sz="2400" dirty="0"/>
              <a:t>(d) In the case of residents, such monitoring shall also include periodic status checks. </a:t>
            </a:r>
            <a:endParaRPr lang="en-US" sz="2400" dirty="0" smtClean="0"/>
          </a:p>
          <a:p>
            <a:endParaRPr lang="en-US" sz="2400" dirty="0"/>
          </a:p>
          <a:p>
            <a:r>
              <a:rPr lang="en-US" sz="2400" dirty="0"/>
              <a:t>(e) If any other individual who cooperates with an investigation expresses a fear of retaliation, the agency shall take appropriate measures to protect that individual against retaliation. </a:t>
            </a:r>
            <a:endParaRPr lang="en-US" sz="2400" dirty="0" smtClean="0"/>
          </a:p>
          <a:p>
            <a:endParaRPr lang="en-US" sz="2400" dirty="0" smtClean="0"/>
          </a:p>
          <a:p>
            <a:r>
              <a:rPr lang="en-US" sz="2400" dirty="0"/>
              <a:t>(f) An agency’s obligation to monitor shall terminate if the agency determines that the allegation is unfounded. </a:t>
            </a:r>
          </a:p>
        </p:txBody>
      </p:sp>
      <p:pic>
        <p:nvPicPr>
          <p:cNvPr id="4" name="Picture 3">
            <a:hlinkClick r:id="rId3" action="ppaction://hlinksldjump"/>
          </p:cNvPr>
          <p:cNvPicPr>
            <a:picLocks noChangeAspect="1"/>
          </p:cNvPicPr>
          <p:nvPr/>
        </p:nvPicPr>
        <p:blipFill>
          <a:blip r:embed="rId4"/>
          <a:stretch>
            <a:fillRect/>
          </a:stretch>
        </p:blipFill>
        <p:spPr>
          <a:xfrm>
            <a:off x="8485608" y="6278855"/>
            <a:ext cx="554784" cy="548688"/>
          </a:xfrm>
          <a:prstGeom prst="rect">
            <a:avLst/>
          </a:prstGeom>
        </p:spPr>
      </p:pic>
    </p:spTree>
    <p:extLst>
      <p:ext uri="{BB962C8B-B14F-4D97-AF65-F5344CB8AC3E}">
        <p14:creationId xmlns:p14="http://schemas.microsoft.com/office/powerpoint/2010/main" val="31100390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effectLst>
                  <a:outerShdw blurRad="38100" dist="38100" dir="2700000" algn="tl">
                    <a:srgbClr val="000000">
                      <a:alpha val="43137"/>
                    </a:srgbClr>
                  </a:outerShdw>
                </a:effectLst>
              </a:rPr>
              <a:t>Standard 115.333 Resident Education</a:t>
            </a:r>
            <a:endParaRPr lang="en-US" sz="28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09800" y="990600"/>
            <a:ext cx="6781800" cy="5714999"/>
          </a:xfrm>
        </p:spPr>
        <p:txBody>
          <a:bodyPr>
            <a:noAutofit/>
          </a:bodyPr>
          <a:lstStyle/>
          <a:p>
            <a:r>
              <a:rPr lang="en-US" dirty="0"/>
              <a:t>(a) During the intake process, residents shall receive information explaining, in an age appropriate fashion, the agency’s zero tolerance policy regarding sexual abuse and sexual harassment and how to report incidents or suspicions of sexual abuse or sexual harassment. </a:t>
            </a:r>
          </a:p>
          <a:p>
            <a:r>
              <a:rPr lang="en-US" dirty="0"/>
              <a:t>(b) Within 10 days of intake, the agency shall provide comprehensive age-appropriate education to residents either in person or through video regarding their rights to be free from sexual abuse and sexual harassment and to be free from retaliation for reporting such incidents, and regarding agency policies and procedures for responding to such incidents. 18 </a:t>
            </a:r>
          </a:p>
          <a:p>
            <a:endParaRPr lang="en-US" dirty="0"/>
          </a:p>
          <a:p>
            <a:r>
              <a:rPr lang="en-US" dirty="0"/>
              <a:t>(c) Current residents who have not received such education shall be educated within one year of the effective date of the PREA standards, and shall receive education upon transfer to a different facility to the extent that the policies and procedures of the resident’s new facility differ from those of the previous facility. </a:t>
            </a:r>
          </a:p>
        </p:txBody>
      </p:sp>
    </p:spTree>
    <p:extLst>
      <p:ext uri="{BB962C8B-B14F-4D97-AF65-F5344CB8AC3E}">
        <p14:creationId xmlns:p14="http://schemas.microsoft.com/office/powerpoint/2010/main" val="37541715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52400"/>
            <a:ext cx="7315200" cy="574448"/>
          </a:xfrm>
        </p:spPr>
        <p:txBody>
          <a:bodyPr>
            <a:noAutofit/>
          </a:bodyPr>
          <a:lstStyle/>
          <a:p>
            <a:r>
              <a:rPr lang="en-US" sz="2700" dirty="0" smtClean="0">
                <a:effectLst>
                  <a:outerShdw blurRad="38100" dist="38100" dir="2700000" algn="tl">
                    <a:srgbClr val="000000">
                      <a:alpha val="43137"/>
                    </a:srgbClr>
                  </a:outerShdw>
                </a:effectLst>
              </a:rPr>
              <a:t>Standard 115.333 Resident Education (</a:t>
            </a:r>
            <a:r>
              <a:rPr lang="en-US" sz="2700" dirty="0" err="1" smtClean="0">
                <a:effectLst>
                  <a:outerShdw blurRad="38100" dist="38100" dir="2700000" algn="tl">
                    <a:srgbClr val="000000">
                      <a:alpha val="43137"/>
                    </a:srgbClr>
                  </a:outerShdw>
                </a:effectLst>
              </a:rPr>
              <a:t>cont</a:t>
            </a:r>
            <a:r>
              <a:rPr lang="en-US" sz="2700" dirty="0" smtClean="0">
                <a:effectLst>
                  <a:outerShdw blurRad="38100" dist="38100" dir="2700000" algn="tl">
                    <a:srgbClr val="000000">
                      <a:alpha val="43137"/>
                    </a:srgbClr>
                  </a:outerShdw>
                </a:effectLst>
              </a:rPr>
              <a:t>)</a:t>
            </a:r>
            <a:endParaRPr lang="en-US" sz="27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09800" y="990600"/>
            <a:ext cx="6629400" cy="5562599"/>
          </a:xfrm>
        </p:spPr>
        <p:txBody>
          <a:bodyPr>
            <a:normAutofit/>
          </a:bodyPr>
          <a:lstStyle/>
          <a:p>
            <a:r>
              <a:rPr lang="en-US" sz="2400" dirty="0"/>
              <a:t>(d) The agency shall provide resident education in formats accessible to all residents, including those who are limited English proficient, deaf, visually impaired, or otherwise disabled, as well as to residents who have limited reading skills. </a:t>
            </a:r>
            <a:endParaRPr lang="en-US" sz="2400" dirty="0" smtClean="0"/>
          </a:p>
          <a:p>
            <a:endParaRPr lang="en-US" sz="2400" dirty="0"/>
          </a:p>
          <a:p>
            <a:r>
              <a:rPr lang="en-US" sz="2400" dirty="0"/>
              <a:t>(e) The agency shall maintain documentation of resident participation in these education sessions. </a:t>
            </a:r>
            <a:endParaRPr lang="en-US" sz="2400" dirty="0" smtClean="0"/>
          </a:p>
          <a:p>
            <a:endParaRPr lang="en-US" sz="2400" dirty="0"/>
          </a:p>
          <a:p>
            <a:r>
              <a:rPr lang="en-US" sz="2400" dirty="0"/>
              <a:t>(f) In addition to providing such education, the agency shall ensure that key information is continuously and readily </a:t>
            </a:r>
            <a:r>
              <a:rPr lang="en-US" sz="2400" dirty="0" smtClean="0"/>
              <a:t> available or visible to residents through posters, resident handbooks, or other written formats.</a:t>
            </a:r>
            <a:endParaRPr lang="en-US" sz="2400" dirty="0"/>
          </a:p>
        </p:txBody>
      </p:sp>
      <p:pic>
        <p:nvPicPr>
          <p:cNvPr id="4" name="Picture 3">
            <a:hlinkClick r:id="rId2" action="ppaction://hlinksldjump"/>
          </p:cNvPr>
          <p:cNvPicPr>
            <a:picLocks noChangeAspect="1"/>
          </p:cNvPicPr>
          <p:nvPr/>
        </p:nvPicPr>
        <p:blipFill>
          <a:blip r:embed="rId3"/>
          <a:stretch>
            <a:fillRect/>
          </a:stretch>
        </p:blipFill>
        <p:spPr>
          <a:xfrm>
            <a:off x="8458200" y="6268263"/>
            <a:ext cx="554784" cy="548688"/>
          </a:xfrm>
          <a:prstGeom prst="rect">
            <a:avLst/>
          </a:prstGeom>
        </p:spPr>
      </p:pic>
    </p:spTree>
    <p:extLst>
      <p:ext uri="{BB962C8B-B14F-4D97-AF65-F5344CB8AC3E}">
        <p14:creationId xmlns:p14="http://schemas.microsoft.com/office/powerpoint/2010/main" val="280094603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effectLst>
                  <a:outerShdw blurRad="38100" dist="38100" dir="2700000" algn="tl">
                    <a:srgbClr val="000000">
                      <a:alpha val="43137"/>
                    </a:srgbClr>
                  </a:outerShdw>
                </a:effectLst>
              </a:rPr>
              <a:t>Standard 115.351 Resident Reporting</a:t>
            </a:r>
            <a:endParaRPr lang="en-US" sz="28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171700" y="914400"/>
            <a:ext cx="6667500" cy="5943600"/>
          </a:xfrm>
        </p:spPr>
        <p:txBody>
          <a:bodyPr>
            <a:noAutofit/>
          </a:bodyPr>
          <a:lstStyle/>
          <a:p>
            <a:r>
              <a:rPr lang="en-US" sz="2200" dirty="0" smtClean="0"/>
              <a:t>(a) The </a:t>
            </a:r>
            <a:r>
              <a:rPr lang="en-US" sz="2200" dirty="0"/>
              <a:t>agency shall provide multiple internal ways for residents to privately report sexual abuse and sexual harassment, retaliation by other residents or staff for reporting sexual abuse and sexual harassment, and staff neglect or violation of responsibilities that may have contributed to such incidents. </a:t>
            </a:r>
            <a:endParaRPr lang="en-US" sz="2200" dirty="0" smtClean="0"/>
          </a:p>
          <a:p>
            <a:endParaRPr lang="en-US" sz="2200" dirty="0"/>
          </a:p>
          <a:p>
            <a:r>
              <a:rPr lang="en-US" sz="2200" dirty="0"/>
              <a:t>(b) The agency shall also provide at least one way for residents to report abuse or harassment to a public or private entity or office that is not part of the agency and that is able to receive and immediately forward resident reports of sexual abuse and sexual harassment to agency officials, allowing the resident to remain anonymous upon request. Residents detained solely for civil immigration purposes shall be provided information on how to contact relevant consular officials and relevant officials at the Department of Homeland Security. </a:t>
            </a:r>
          </a:p>
        </p:txBody>
      </p:sp>
    </p:spTree>
    <p:extLst>
      <p:ext uri="{BB962C8B-B14F-4D97-AF65-F5344CB8AC3E}">
        <p14:creationId xmlns:p14="http://schemas.microsoft.com/office/powerpoint/2010/main" val="115776980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600" dirty="0" smtClean="0">
                <a:effectLst>
                  <a:outerShdw blurRad="38100" dist="38100" dir="2700000" algn="tl">
                    <a:srgbClr val="000000">
                      <a:alpha val="43137"/>
                    </a:srgbClr>
                  </a:outerShdw>
                </a:effectLst>
              </a:rPr>
              <a:t>Standard 115.351 Resident Reporting (</a:t>
            </a:r>
            <a:r>
              <a:rPr lang="en-US" sz="2600" dirty="0" err="1" smtClean="0">
                <a:effectLst>
                  <a:outerShdw blurRad="38100" dist="38100" dir="2700000" algn="tl">
                    <a:srgbClr val="000000">
                      <a:alpha val="43137"/>
                    </a:srgbClr>
                  </a:outerShdw>
                </a:effectLst>
              </a:rPr>
              <a:t>cont</a:t>
            </a:r>
            <a:r>
              <a:rPr lang="en-US" sz="2600" dirty="0">
                <a:effectLst>
                  <a:outerShdw blurRad="38100" dist="38100" dir="2700000" algn="tl">
                    <a:srgbClr val="000000">
                      <a:alpha val="43137"/>
                    </a:srgbClr>
                  </a:outerShdw>
                </a:effectLst>
              </a:rPr>
              <a:t>)</a:t>
            </a:r>
          </a:p>
        </p:txBody>
      </p:sp>
      <p:sp>
        <p:nvSpPr>
          <p:cNvPr id="3" name="Content Placeholder 2"/>
          <p:cNvSpPr>
            <a:spLocks noGrp="1"/>
          </p:cNvSpPr>
          <p:nvPr>
            <p:ph idx="1"/>
          </p:nvPr>
        </p:nvSpPr>
        <p:spPr>
          <a:xfrm>
            <a:off x="2209800" y="990600"/>
            <a:ext cx="6629400" cy="5715000"/>
          </a:xfrm>
        </p:spPr>
        <p:txBody>
          <a:bodyPr>
            <a:normAutofit/>
          </a:bodyPr>
          <a:lstStyle/>
          <a:p>
            <a:r>
              <a:rPr lang="en-US" sz="2400" dirty="0" smtClean="0"/>
              <a:t>(</a:t>
            </a:r>
            <a:r>
              <a:rPr lang="en-US" sz="2400" dirty="0"/>
              <a:t>c) Staff shall accept reports made verbally, in writing, anonymously, and from third parties and shall promptly document any verbal reports. </a:t>
            </a:r>
          </a:p>
          <a:p>
            <a:r>
              <a:rPr lang="en-US" sz="2400" dirty="0"/>
              <a:t>(d) The facility shall provide residents with access to tools necessary to make a written report. </a:t>
            </a:r>
          </a:p>
          <a:p>
            <a:r>
              <a:rPr lang="en-US" sz="2400" dirty="0"/>
              <a:t>(e) The agency shall provide a method for staff to privately report sexual abuse and sexual harassment of residents. </a:t>
            </a:r>
          </a:p>
        </p:txBody>
      </p:sp>
      <p:pic>
        <p:nvPicPr>
          <p:cNvPr id="4" name="Picture 3">
            <a:hlinkClick r:id="rId3" action="ppaction://hlinksldjump"/>
          </p:cNvPr>
          <p:cNvPicPr>
            <a:picLocks noChangeAspect="1"/>
          </p:cNvPicPr>
          <p:nvPr/>
        </p:nvPicPr>
        <p:blipFill>
          <a:blip r:embed="rId4"/>
          <a:stretch>
            <a:fillRect/>
          </a:stretch>
        </p:blipFill>
        <p:spPr>
          <a:xfrm>
            <a:off x="8382000" y="6143414"/>
            <a:ext cx="566990" cy="562185"/>
          </a:xfrm>
          <a:prstGeom prst="rect">
            <a:avLst/>
          </a:prstGeom>
        </p:spPr>
      </p:pic>
    </p:spTree>
    <p:extLst>
      <p:ext uri="{BB962C8B-B14F-4D97-AF65-F5344CB8AC3E}">
        <p14:creationId xmlns:p14="http://schemas.microsoft.com/office/powerpoint/2010/main" val="212143818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effectLst>
                  <a:outerShdw blurRad="38100" dist="38100" dir="2700000" algn="tl">
                    <a:srgbClr val="000000">
                      <a:alpha val="43137"/>
                    </a:srgbClr>
                  </a:outerShdw>
                </a:effectLst>
              </a:rPr>
              <a:t>Standard 115.367 Agency Protection against Retaliation</a:t>
            </a:r>
            <a:endParaRPr lang="en-US" sz="24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09800" y="990600"/>
            <a:ext cx="6781800" cy="5714999"/>
          </a:xfrm>
        </p:spPr>
        <p:txBody>
          <a:bodyPr>
            <a:noAutofit/>
          </a:bodyPr>
          <a:lstStyle/>
          <a:p>
            <a:r>
              <a:rPr lang="en-US" sz="2400" dirty="0"/>
              <a:t>(a) The agency shall establish a policy to protect all residents and staff who report sexual abuse or sexual harassment or cooperate with sexual abuse or sexual harassment investigations from retaliation by other residents or staff and shall designate which staff members or departments are charged with monitoring retaliation. </a:t>
            </a:r>
          </a:p>
          <a:p>
            <a:r>
              <a:rPr lang="en-US" sz="2400" dirty="0"/>
              <a:t>(b) The agency shall employ multiple protection measures, such as housing changes or transfers for resident victims or abusers, removal of alleged staff or resident abusers from contact with victims, and emotional support services for residents or staff who fear retaliation for reporting sexual abuse or sexual harassment or for cooperating with investigations. </a:t>
            </a:r>
          </a:p>
        </p:txBody>
      </p:sp>
    </p:spTree>
    <p:extLst>
      <p:ext uri="{BB962C8B-B14F-4D97-AF65-F5344CB8AC3E}">
        <p14:creationId xmlns:p14="http://schemas.microsoft.com/office/powerpoint/2010/main" val="333808931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effectLst>
                  <a:outerShdw blurRad="38100" dist="38100" dir="2700000" algn="tl">
                    <a:srgbClr val="000000">
                      <a:alpha val="43137"/>
                    </a:srgbClr>
                  </a:outerShdw>
                </a:effectLst>
              </a:rPr>
              <a:t>Standard 115.367 Agency Protection against Retaliation</a:t>
            </a:r>
            <a:endParaRPr lang="en-US" sz="24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09800" y="990600"/>
            <a:ext cx="6553200" cy="5562599"/>
          </a:xfrm>
        </p:spPr>
        <p:txBody>
          <a:bodyPr>
            <a:normAutofit/>
          </a:bodyPr>
          <a:lstStyle/>
          <a:p>
            <a:r>
              <a:rPr lang="en-US" sz="2400" dirty="0"/>
              <a:t>(c) For at least 90 days following a report of sexual abuse, the agency shall monitor the conduct or treatment of residents or staff who reported the sexual abuse and of residents who were reported to have suffered sexual abuse to see if there are changes that may suggest possible retaliation by residents or staff, and shall act promptly to remedy any such retaliation. Items the agency should monitor include any resident disciplinary reports, housing, or program changes, </a:t>
            </a:r>
            <a:r>
              <a:rPr lang="en-US" sz="2400" dirty="0" smtClean="0"/>
              <a:t>or negative </a:t>
            </a:r>
            <a:r>
              <a:rPr lang="en-US" sz="2400" dirty="0"/>
              <a:t>performance reviews or reassignments of staff. The agency shall continue such monitoring beyond 90 days if the initial monitoring indicates a continuing need. </a:t>
            </a:r>
          </a:p>
        </p:txBody>
      </p:sp>
    </p:spTree>
    <p:extLst>
      <p:ext uri="{BB962C8B-B14F-4D97-AF65-F5344CB8AC3E}">
        <p14:creationId xmlns:p14="http://schemas.microsoft.com/office/powerpoint/2010/main" val="398799228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effectLst>
                  <a:outerShdw blurRad="38100" dist="38100" dir="2700000" algn="tl">
                    <a:srgbClr val="000000">
                      <a:alpha val="43137"/>
                    </a:srgbClr>
                  </a:outerShdw>
                </a:effectLst>
              </a:rPr>
              <a:t>Standard 115.367 Agency Protection against Retaliation (</a:t>
            </a:r>
            <a:r>
              <a:rPr lang="en-US" sz="2400" dirty="0" err="1" smtClean="0">
                <a:effectLst>
                  <a:outerShdw blurRad="38100" dist="38100" dir="2700000" algn="tl">
                    <a:srgbClr val="000000">
                      <a:alpha val="43137"/>
                    </a:srgbClr>
                  </a:outerShdw>
                </a:effectLst>
              </a:rPr>
              <a:t>cont</a:t>
            </a:r>
            <a:r>
              <a:rPr lang="en-US" sz="2400" dirty="0" smtClean="0">
                <a:effectLst>
                  <a:outerShdw blurRad="38100" dist="38100" dir="2700000" algn="tl">
                    <a:srgbClr val="000000">
                      <a:alpha val="43137"/>
                    </a:srgbClr>
                  </a:outerShdw>
                </a:effectLst>
              </a:rPr>
              <a:t>)</a:t>
            </a:r>
            <a:endParaRPr lang="en-US" sz="24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09800" y="990600"/>
            <a:ext cx="6553200" cy="5562599"/>
          </a:xfrm>
        </p:spPr>
        <p:txBody>
          <a:bodyPr>
            <a:normAutofit/>
          </a:bodyPr>
          <a:lstStyle/>
          <a:p>
            <a:r>
              <a:rPr lang="en-US" sz="2400" dirty="0"/>
              <a:t>(d) In the case of residents, such monitoring shall also include periodic status checks. </a:t>
            </a:r>
            <a:endParaRPr lang="en-US" sz="2400" dirty="0" smtClean="0"/>
          </a:p>
          <a:p>
            <a:endParaRPr lang="en-US" sz="2400" dirty="0"/>
          </a:p>
          <a:p>
            <a:r>
              <a:rPr lang="en-US" sz="2400" dirty="0"/>
              <a:t>(e) If any other individual who cooperates with an investigation expresses a fear of retaliation, the agency shall take appropriate measures to protect that individual against retaliation. </a:t>
            </a:r>
            <a:endParaRPr lang="en-US" sz="2400" dirty="0" smtClean="0"/>
          </a:p>
          <a:p>
            <a:endParaRPr lang="en-US" sz="2400" dirty="0" smtClean="0"/>
          </a:p>
          <a:p>
            <a:r>
              <a:rPr lang="en-US" sz="2400" dirty="0"/>
              <a:t>(f) An agency’s obligation to monitor shall terminate if the agency determines that the allegation is unfounded. </a:t>
            </a:r>
          </a:p>
        </p:txBody>
      </p:sp>
      <p:pic>
        <p:nvPicPr>
          <p:cNvPr id="4" name="Picture 3">
            <a:hlinkClick r:id="rId3" action="ppaction://hlinksldjump"/>
          </p:cNvPr>
          <p:cNvPicPr>
            <a:picLocks noChangeAspect="1"/>
          </p:cNvPicPr>
          <p:nvPr/>
        </p:nvPicPr>
        <p:blipFill>
          <a:blip r:embed="rId4"/>
          <a:stretch>
            <a:fillRect/>
          </a:stretch>
        </p:blipFill>
        <p:spPr>
          <a:xfrm>
            <a:off x="8485608" y="6278855"/>
            <a:ext cx="554784" cy="548688"/>
          </a:xfrm>
          <a:prstGeom prst="rect">
            <a:avLst/>
          </a:prstGeom>
        </p:spPr>
      </p:pic>
    </p:spTree>
    <p:extLst>
      <p:ext uri="{BB962C8B-B14F-4D97-AF65-F5344CB8AC3E}">
        <p14:creationId xmlns:p14="http://schemas.microsoft.com/office/powerpoint/2010/main" val="22509781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76200"/>
            <a:ext cx="7315200" cy="715962"/>
          </a:xfrm>
        </p:spPr>
        <p:txBody>
          <a:bodyPr>
            <a:noAutofit/>
          </a:bodyPr>
          <a:lstStyle/>
          <a:p>
            <a:r>
              <a:rPr lang="en-US" sz="2600" dirty="0" smtClean="0">
                <a:effectLst>
                  <a:outerShdw blurRad="38100" dist="38100" dir="2700000" algn="tl">
                    <a:srgbClr val="000000">
                      <a:alpha val="43137"/>
                    </a:srgbClr>
                  </a:outerShdw>
                </a:effectLst>
              </a:rPr>
              <a:t>Right to be free from sexual abuse/harassment</a:t>
            </a:r>
            <a:endParaRPr lang="en-US" sz="26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019300" y="990600"/>
            <a:ext cx="2552700" cy="5181600"/>
          </a:xfrm>
          <a:prstGeom prst="rect">
            <a:avLst/>
          </a:prstGeom>
        </p:spPr>
        <p:txBody>
          <a:bodyPr>
            <a:normAutofit/>
          </a:bodyPr>
          <a:lstStyle/>
          <a:p>
            <a:r>
              <a:rPr lang="en-US" sz="2600" dirty="0" smtClean="0"/>
              <a:t>Standard </a:t>
            </a:r>
            <a:r>
              <a:rPr lang="en-US" sz="2600" dirty="0" smtClean="0">
                <a:hlinkClick r:id="rId3" action="ppaction://hlinksldjump"/>
              </a:rPr>
              <a:t>115.311</a:t>
            </a:r>
            <a:r>
              <a:rPr lang="en-US" sz="2600" dirty="0" smtClean="0"/>
              <a:t> (a)</a:t>
            </a:r>
          </a:p>
          <a:p>
            <a:r>
              <a:rPr lang="en-US" sz="2600" dirty="0" smtClean="0"/>
              <a:t>“An </a:t>
            </a:r>
            <a:r>
              <a:rPr lang="en-US" sz="2600" dirty="0"/>
              <a:t>agency shall have a written policy mandating zero tolerance toward all forms of sexual abuse and sexual harassment </a:t>
            </a:r>
            <a:r>
              <a:rPr lang="en-US" sz="2600" dirty="0" smtClean="0"/>
              <a:t>…” </a:t>
            </a:r>
          </a:p>
          <a:p>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9600" y="528639"/>
            <a:ext cx="4557140" cy="6329361"/>
          </a:xfrm>
          <a:prstGeom prst="rect">
            <a:avLst/>
          </a:prstGeom>
        </p:spPr>
      </p:pic>
    </p:spTree>
    <p:extLst>
      <p:ext uri="{BB962C8B-B14F-4D97-AF65-F5344CB8AC3E}">
        <p14:creationId xmlns:p14="http://schemas.microsoft.com/office/powerpoint/2010/main" val="305093707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Sexual Abuse by Resident</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828800" y="715962"/>
            <a:ext cx="7315200" cy="5532438"/>
          </a:xfrm>
        </p:spPr>
        <p:txBody>
          <a:bodyPr/>
          <a:lstStyle/>
          <a:p>
            <a:r>
              <a:rPr lang="en-US" dirty="0"/>
              <a:t>I</a:t>
            </a:r>
            <a:r>
              <a:rPr lang="en-US" dirty="0" smtClean="0"/>
              <a:t>ncludes </a:t>
            </a:r>
            <a:r>
              <a:rPr lang="en-US" dirty="0"/>
              <a:t>any of the following acts, if the victim does not consent, is coerced into such act by overt or implied threats of violence, or is unable to consent or refuse: </a:t>
            </a:r>
            <a:endParaRPr lang="en-US" dirty="0" smtClean="0"/>
          </a:p>
          <a:p>
            <a:r>
              <a:rPr lang="en-US" dirty="0"/>
              <a:t>(1) Contact between the penis and the vulva or the penis and the anus, including penetration, however slight; </a:t>
            </a:r>
          </a:p>
          <a:p>
            <a:r>
              <a:rPr lang="en-US" dirty="0"/>
              <a:t>(2) Contact between the mouth and the penis, vulva, or anus; </a:t>
            </a:r>
          </a:p>
          <a:p>
            <a:r>
              <a:rPr lang="en-US" dirty="0"/>
              <a:t>(3) Penetration of the anal or genital opening of another person, however slight, by a hand, finger, object, or other instrument; and </a:t>
            </a:r>
          </a:p>
          <a:p>
            <a:r>
              <a:rPr lang="en-US" dirty="0"/>
              <a:t>(4) Any other intentional touching, either directly or through the clothing, of the genitalia, anus, groin, breast, inner thigh, or the buttocks of another person, excluding contact incidental to a physical altercation. </a:t>
            </a:r>
          </a:p>
        </p:txBody>
      </p:sp>
      <p:pic>
        <p:nvPicPr>
          <p:cNvPr id="4" name="Picture 3">
            <a:hlinkClick r:id="rId2" action="ppaction://hlinksldjump"/>
          </p:cNvPr>
          <p:cNvPicPr>
            <a:picLocks noChangeAspect="1"/>
          </p:cNvPicPr>
          <p:nvPr/>
        </p:nvPicPr>
        <p:blipFill>
          <a:blip r:embed="rId3"/>
          <a:stretch>
            <a:fillRect/>
          </a:stretch>
        </p:blipFill>
        <p:spPr>
          <a:xfrm>
            <a:off x="8485608" y="6278855"/>
            <a:ext cx="554784" cy="548688"/>
          </a:xfrm>
          <a:prstGeom prst="rect">
            <a:avLst/>
          </a:prstGeom>
        </p:spPr>
      </p:pic>
    </p:spTree>
    <p:extLst>
      <p:ext uri="{BB962C8B-B14F-4D97-AF65-F5344CB8AC3E}">
        <p14:creationId xmlns:p14="http://schemas.microsoft.com/office/powerpoint/2010/main" val="231923110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Sexual Abuse by Staff</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828800" y="715962"/>
            <a:ext cx="7315200" cy="5532438"/>
          </a:xfrm>
        </p:spPr>
        <p:txBody>
          <a:bodyPr>
            <a:normAutofit fontScale="85000" lnSpcReduction="10000"/>
          </a:bodyPr>
          <a:lstStyle/>
          <a:p>
            <a:r>
              <a:rPr lang="en-US" dirty="0"/>
              <a:t>I</a:t>
            </a:r>
            <a:r>
              <a:rPr lang="en-US" dirty="0" smtClean="0"/>
              <a:t>ncludes </a:t>
            </a:r>
            <a:r>
              <a:rPr lang="en-US" dirty="0"/>
              <a:t>any of the following acts, with or without consent of the </a:t>
            </a:r>
            <a:r>
              <a:rPr lang="en-US" dirty="0" smtClean="0"/>
              <a:t>inmate, detainee, or resident: </a:t>
            </a:r>
          </a:p>
          <a:p>
            <a:r>
              <a:rPr lang="en-US" dirty="0"/>
              <a:t>(1) Contact between the penis and the vulva or the penis and the anus, including penetration, however slight; </a:t>
            </a:r>
          </a:p>
          <a:p>
            <a:r>
              <a:rPr lang="en-US" dirty="0"/>
              <a:t>(2) Contact between the mouth and the penis, vulva, or anus; </a:t>
            </a:r>
          </a:p>
          <a:p>
            <a:r>
              <a:rPr lang="en-US" dirty="0"/>
              <a:t>(3) Contact between the mouth and any body part where the staff member, contractor, or volunteer has the intent to abuse, arouse, or gratify sexual desire; </a:t>
            </a:r>
          </a:p>
          <a:p>
            <a:r>
              <a:rPr lang="en-US" dirty="0"/>
              <a:t>(4) Penetration of the anal or genital opening, however slight, by a hand, finger, object, or other instrument, that is unrelated to official duties or where the staff member, contractor, or volunteer has the intent to abuse, arouse, or gratify sexual desire; </a:t>
            </a:r>
          </a:p>
          <a:p>
            <a:r>
              <a:rPr lang="en-US" dirty="0"/>
              <a:t>(5) Any other intentional contact, either directly or through the clothing, of or with the genitalia, anus, groin, breast, inner thigh, or the buttocks, that is unrelated to official duties or where the staff member, contractor, or volunteer has the intent to abuse, arouse, or gratify sexual desire; </a:t>
            </a:r>
          </a:p>
          <a:p>
            <a:r>
              <a:rPr lang="en-US" dirty="0"/>
              <a:t>(6) Any attempt, threat, or request by a staff member, contractor, or volunteer to engage in the activities described in paragraphs (1)-(5) of this section; </a:t>
            </a:r>
          </a:p>
          <a:p>
            <a:r>
              <a:rPr lang="en-US" dirty="0"/>
              <a:t>(7) Any display by a staff member, contractor, or volunteer of his or her uncovered genitalia, buttocks, or breast in the presence of an inmate, detainee, or resident, and </a:t>
            </a:r>
          </a:p>
          <a:p>
            <a:r>
              <a:rPr lang="en-US" dirty="0"/>
              <a:t>(8) Voyeurism by a staff member, contractor, or volunteer. </a:t>
            </a:r>
          </a:p>
        </p:txBody>
      </p:sp>
      <p:pic>
        <p:nvPicPr>
          <p:cNvPr id="4" name="Picture 3">
            <a:hlinkClick r:id="rId2" action="ppaction://hlinksldjump"/>
          </p:cNvPr>
          <p:cNvPicPr>
            <a:picLocks noChangeAspect="1"/>
          </p:cNvPicPr>
          <p:nvPr/>
        </p:nvPicPr>
        <p:blipFill>
          <a:blip r:embed="rId3"/>
          <a:stretch>
            <a:fillRect/>
          </a:stretch>
        </p:blipFill>
        <p:spPr>
          <a:xfrm>
            <a:off x="8485608" y="6278855"/>
            <a:ext cx="554784" cy="548688"/>
          </a:xfrm>
          <a:prstGeom prst="rect">
            <a:avLst/>
          </a:prstGeom>
        </p:spPr>
      </p:pic>
    </p:spTree>
    <p:extLst>
      <p:ext uri="{BB962C8B-B14F-4D97-AF65-F5344CB8AC3E}">
        <p14:creationId xmlns:p14="http://schemas.microsoft.com/office/powerpoint/2010/main" val="321808971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Sexual Harassment</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828800" y="715962"/>
            <a:ext cx="7315200" cy="5532438"/>
          </a:xfrm>
        </p:spPr>
        <p:txBody>
          <a:bodyPr>
            <a:normAutofit/>
          </a:bodyPr>
          <a:lstStyle/>
          <a:p>
            <a:r>
              <a:rPr lang="en-US" dirty="0"/>
              <a:t>Sexual harassment includes— </a:t>
            </a:r>
            <a:endParaRPr lang="en-US" dirty="0" smtClean="0"/>
          </a:p>
          <a:p>
            <a:pPr marL="457200" indent="-457200">
              <a:buAutoNum type="arabicParenBoth"/>
            </a:pPr>
            <a:r>
              <a:rPr lang="en-US" dirty="0" smtClean="0"/>
              <a:t>Repeated </a:t>
            </a:r>
            <a:r>
              <a:rPr lang="en-US" dirty="0"/>
              <a:t>and unwelcome sexual advances, requests for sexual favors, or verbal comments, gestures, or actions of a derogatory or offensive sexual nature by one inmate, detainee, or resident directed toward another; and </a:t>
            </a:r>
          </a:p>
          <a:p>
            <a:pPr marL="457200" indent="-457200">
              <a:buAutoNum type="arabicParenBoth"/>
            </a:pPr>
            <a:r>
              <a:rPr lang="en-US" dirty="0" smtClean="0"/>
              <a:t>Repeated </a:t>
            </a:r>
            <a:r>
              <a:rPr lang="en-US" dirty="0"/>
              <a:t>verbal comments or gestures of a sexual nature to an inmate, detainee, or resident by a staff member, contractor, or volunteer, including demeaning references to gender, sexually suggestive or derogatory comments about body or clothing, or obscene language or gestures. </a:t>
            </a:r>
          </a:p>
        </p:txBody>
      </p:sp>
      <p:pic>
        <p:nvPicPr>
          <p:cNvPr id="4" name="Picture 3">
            <a:hlinkClick r:id="rId2" action="ppaction://hlinksldjump"/>
          </p:cNvPr>
          <p:cNvPicPr>
            <a:picLocks noChangeAspect="1"/>
          </p:cNvPicPr>
          <p:nvPr/>
        </p:nvPicPr>
        <p:blipFill>
          <a:blip r:embed="rId3"/>
          <a:stretch>
            <a:fillRect/>
          </a:stretch>
        </p:blipFill>
        <p:spPr>
          <a:xfrm>
            <a:off x="8485608" y="6278855"/>
            <a:ext cx="554784" cy="548688"/>
          </a:xfrm>
          <a:prstGeom prst="rect">
            <a:avLst/>
          </a:prstGeom>
        </p:spPr>
      </p:pic>
    </p:spTree>
    <p:extLst>
      <p:ext uri="{BB962C8B-B14F-4D97-AF65-F5344CB8AC3E}">
        <p14:creationId xmlns:p14="http://schemas.microsoft.com/office/powerpoint/2010/main" val="80805540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Reporting</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828800" y="1143000"/>
            <a:ext cx="7315200" cy="5105400"/>
          </a:xfrm>
        </p:spPr>
        <p:txBody>
          <a:bodyPr>
            <a:normAutofit/>
          </a:bodyPr>
          <a:lstStyle/>
          <a:p>
            <a:r>
              <a:rPr lang="en-US" dirty="0" smtClean="0"/>
              <a:t>Reporting occurs when someone reports an incident or suspected incident of sexual abuse.</a:t>
            </a:r>
            <a:endParaRPr lang="en-US" dirty="0"/>
          </a:p>
        </p:txBody>
      </p:sp>
      <p:pic>
        <p:nvPicPr>
          <p:cNvPr id="4" name="Picture 3">
            <a:hlinkClick r:id="rId2" action="ppaction://hlinksldjump"/>
          </p:cNvPr>
          <p:cNvPicPr>
            <a:picLocks noChangeAspect="1"/>
          </p:cNvPicPr>
          <p:nvPr/>
        </p:nvPicPr>
        <p:blipFill>
          <a:blip r:embed="rId3"/>
          <a:stretch>
            <a:fillRect/>
          </a:stretch>
        </p:blipFill>
        <p:spPr>
          <a:xfrm>
            <a:off x="8485608" y="6278855"/>
            <a:ext cx="554784" cy="548688"/>
          </a:xfrm>
          <a:prstGeom prst="rect">
            <a:avLst/>
          </a:prstGeom>
        </p:spPr>
      </p:pic>
    </p:spTree>
    <p:extLst>
      <p:ext uri="{BB962C8B-B14F-4D97-AF65-F5344CB8AC3E}">
        <p14:creationId xmlns:p14="http://schemas.microsoft.com/office/powerpoint/2010/main" val="291292514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Retaliation</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828800" y="1143000"/>
            <a:ext cx="7315200" cy="5105400"/>
          </a:xfrm>
        </p:spPr>
        <p:txBody>
          <a:bodyPr>
            <a:normAutofit/>
          </a:bodyPr>
          <a:lstStyle/>
          <a:p>
            <a:r>
              <a:rPr lang="en-US" dirty="0" smtClean="0"/>
              <a:t>Retaliation occurs when a staff or resident reporter is either harmed or threatened with harm as a result of making a report.</a:t>
            </a:r>
            <a:endParaRPr lang="en-US" dirty="0"/>
          </a:p>
        </p:txBody>
      </p:sp>
      <p:pic>
        <p:nvPicPr>
          <p:cNvPr id="4" name="Picture 3">
            <a:hlinkClick r:id="rId2" action="ppaction://hlinksldjump"/>
          </p:cNvPr>
          <p:cNvPicPr>
            <a:picLocks noChangeAspect="1"/>
          </p:cNvPicPr>
          <p:nvPr/>
        </p:nvPicPr>
        <p:blipFill>
          <a:blip r:embed="rId3"/>
          <a:stretch>
            <a:fillRect/>
          </a:stretch>
        </p:blipFill>
        <p:spPr>
          <a:xfrm>
            <a:off x="8485608" y="6278855"/>
            <a:ext cx="554784" cy="548688"/>
          </a:xfrm>
          <a:prstGeom prst="rect">
            <a:avLst/>
          </a:prstGeom>
        </p:spPr>
      </p:pic>
    </p:spTree>
    <p:extLst>
      <p:ext uri="{BB962C8B-B14F-4D97-AF65-F5344CB8AC3E}">
        <p14:creationId xmlns:p14="http://schemas.microsoft.com/office/powerpoint/2010/main" val="151192505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Organizational Culture</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828800" y="1143000"/>
            <a:ext cx="7315200" cy="5105400"/>
          </a:xfrm>
        </p:spPr>
        <p:txBody>
          <a:bodyPr>
            <a:normAutofit/>
          </a:bodyPr>
          <a:lstStyle/>
          <a:p>
            <a:r>
              <a:rPr lang="en-US" dirty="0"/>
              <a:t>Culture is an organization’s shared assumptions, values, beliefs, attitudes, </a:t>
            </a:r>
            <a:r>
              <a:rPr lang="en-US" dirty="0" smtClean="0"/>
              <a:t>norms, and </a:t>
            </a:r>
            <a:r>
              <a:rPr lang="en-US" dirty="0"/>
              <a:t>practices.</a:t>
            </a:r>
          </a:p>
        </p:txBody>
      </p:sp>
      <p:pic>
        <p:nvPicPr>
          <p:cNvPr id="4" name="Picture 3">
            <a:hlinkClick r:id="rId2" action="ppaction://hlinksldjump"/>
          </p:cNvPr>
          <p:cNvPicPr>
            <a:picLocks noChangeAspect="1"/>
          </p:cNvPicPr>
          <p:nvPr/>
        </p:nvPicPr>
        <p:blipFill>
          <a:blip r:embed="rId3"/>
          <a:stretch>
            <a:fillRect/>
          </a:stretch>
        </p:blipFill>
        <p:spPr>
          <a:xfrm>
            <a:off x="8485608" y="6278855"/>
            <a:ext cx="554784" cy="548688"/>
          </a:xfrm>
          <a:prstGeom prst="rect">
            <a:avLst/>
          </a:prstGeom>
        </p:spPr>
      </p:pic>
    </p:spTree>
    <p:extLst>
      <p:ext uri="{BB962C8B-B14F-4D97-AF65-F5344CB8AC3E}">
        <p14:creationId xmlns:p14="http://schemas.microsoft.com/office/powerpoint/2010/main" val="112594219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76200"/>
            <a:ext cx="7315200" cy="715962"/>
          </a:xfrm>
        </p:spPr>
        <p:txBody>
          <a:bodyPr>
            <a:noAutofit/>
          </a:bodyPr>
          <a:lstStyle/>
          <a:p>
            <a:r>
              <a:rPr lang="en-US" sz="2400" dirty="0" smtClean="0"/>
              <a:t>Standard 115.361 </a:t>
            </a:r>
            <a:br>
              <a:rPr lang="en-US" sz="2400" dirty="0" smtClean="0"/>
            </a:br>
            <a:r>
              <a:rPr lang="en-US" sz="2400" dirty="0" smtClean="0"/>
              <a:t>Staff and Agency Reporting Duties</a:t>
            </a:r>
            <a:endParaRPr lang="en-US" sz="2400" dirty="0"/>
          </a:p>
        </p:txBody>
      </p:sp>
      <p:sp>
        <p:nvSpPr>
          <p:cNvPr id="3" name="Content Placeholder 2"/>
          <p:cNvSpPr>
            <a:spLocks noGrp="1"/>
          </p:cNvSpPr>
          <p:nvPr>
            <p:ph idx="1"/>
          </p:nvPr>
        </p:nvSpPr>
        <p:spPr>
          <a:xfrm>
            <a:off x="2209800" y="990600"/>
            <a:ext cx="6629400" cy="5638800"/>
          </a:xfrm>
        </p:spPr>
        <p:txBody>
          <a:bodyPr>
            <a:normAutofit lnSpcReduction="10000"/>
          </a:bodyPr>
          <a:lstStyle/>
          <a:p>
            <a:r>
              <a:rPr lang="en-US" dirty="0" smtClean="0"/>
              <a:t>(a) The </a:t>
            </a:r>
            <a:r>
              <a:rPr lang="en-US" dirty="0"/>
              <a:t>agency shall require all staff to report immediately and according to agency policy any knowledge, suspicion, or information they receive regarding an incident of sexual abuse or sexual harassment that occurred in a facility, whether or not it is part of the agency; retaliation against residents or staff who reported such an incident; and any staff neglect or violation of responsibilities that may have contributed to an incident or retaliation. </a:t>
            </a:r>
            <a:endParaRPr lang="en-US" dirty="0" smtClean="0"/>
          </a:p>
          <a:p>
            <a:endParaRPr lang="en-US" dirty="0"/>
          </a:p>
          <a:p>
            <a:r>
              <a:rPr lang="en-US" dirty="0"/>
              <a:t>(b) The agency shall also require all staff to comply with any applicable mandatory child abuse reporting laws. </a:t>
            </a:r>
            <a:endParaRPr lang="en-US" dirty="0" smtClean="0"/>
          </a:p>
          <a:p>
            <a:endParaRPr lang="en-US" dirty="0"/>
          </a:p>
          <a:p>
            <a:r>
              <a:rPr lang="en-US" dirty="0"/>
              <a:t>(c) Apart from reporting to designated supervisors or officials and designated State or local services agencies, staff shall be prohibited from revealing any information related to a sexual abuse report to anyone other than to the extent necessary, as specified in agency policy, to make treatment, investigation, and other security and management decisions. </a:t>
            </a:r>
          </a:p>
        </p:txBody>
      </p:sp>
    </p:spTree>
    <p:extLst>
      <p:ext uri="{BB962C8B-B14F-4D97-AF65-F5344CB8AC3E}">
        <p14:creationId xmlns:p14="http://schemas.microsoft.com/office/powerpoint/2010/main" val="131958055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76200"/>
            <a:ext cx="7315200" cy="715962"/>
          </a:xfrm>
        </p:spPr>
        <p:txBody>
          <a:bodyPr>
            <a:noAutofit/>
          </a:bodyPr>
          <a:lstStyle/>
          <a:p>
            <a:r>
              <a:rPr lang="en-US" sz="2400" dirty="0" smtClean="0"/>
              <a:t>Standard 115.361 </a:t>
            </a:r>
            <a:br>
              <a:rPr lang="en-US" sz="2400" dirty="0" smtClean="0"/>
            </a:br>
            <a:r>
              <a:rPr lang="en-US" sz="2400" dirty="0" smtClean="0"/>
              <a:t>Staff and Agency Reporting Duties</a:t>
            </a:r>
            <a:endParaRPr lang="en-US" sz="2400" dirty="0"/>
          </a:p>
        </p:txBody>
      </p:sp>
      <p:sp>
        <p:nvSpPr>
          <p:cNvPr id="3" name="Content Placeholder 2"/>
          <p:cNvSpPr>
            <a:spLocks noGrp="1"/>
          </p:cNvSpPr>
          <p:nvPr>
            <p:ph idx="1"/>
          </p:nvPr>
        </p:nvSpPr>
        <p:spPr>
          <a:xfrm>
            <a:off x="2209800" y="990600"/>
            <a:ext cx="6629400" cy="5562600"/>
          </a:xfrm>
        </p:spPr>
        <p:txBody>
          <a:bodyPr>
            <a:normAutofit/>
          </a:bodyPr>
          <a:lstStyle/>
          <a:p>
            <a:r>
              <a:rPr lang="en-US" dirty="0"/>
              <a:t>(d)(1) Medical and mental health practitioners shall be required to report sexual abuse to designated supervisors and officials pursuant to paragraph (a) of this section, as well as to the designated State or local services agency where required by mandatory reporting laws. </a:t>
            </a:r>
            <a:endParaRPr lang="en-US" dirty="0" smtClean="0"/>
          </a:p>
          <a:p>
            <a:endParaRPr lang="en-US" dirty="0"/>
          </a:p>
          <a:p>
            <a:r>
              <a:rPr lang="en-US" dirty="0"/>
              <a:t>(2) Such practitioners shall be required to inform residents at the initiation of services of their duty to report and the limitations of confidentiality. </a:t>
            </a:r>
            <a:endParaRPr lang="en-US" dirty="0" smtClean="0"/>
          </a:p>
          <a:p>
            <a:endParaRPr lang="en-US" dirty="0"/>
          </a:p>
          <a:p>
            <a:r>
              <a:rPr lang="en-US" dirty="0"/>
              <a:t>(e)(1) Upon receiving any allegation of sexual abuse, the facility head or his or her designee shall promptly report the allegation to the appropriate agency office and to the alleged victim’s parents or legal guardians, unless the facility has official documentation showing the parents or legal guardians should not be notified. </a:t>
            </a:r>
          </a:p>
        </p:txBody>
      </p:sp>
    </p:spTree>
    <p:extLst>
      <p:ext uri="{BB962C8B-B14F-4D97-AF65-F5344CB8AC3E}">
        <p14:creationId xmlns:p14="http://schemas.microsoft.com/office/powerpoint/2010/main" val="146137471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76200"/>
            <a:ext cx="7315200" cy="715962"/>
          </a:xfrm>
        </p:spPr>
        <p:txBody>
          <a:bodyPr>
            <a:noAutofit/>
          </a:bodyPr>
          <a:lstStyle/>
          <a:p>
            <a:r>
              <a:rPr lang="en-US" sz="2400" dirty="0" smtClean="0"/>
              <a:t>Standard 115.361 </a:t>
            </a:r>
            <a:br>
              <a:rPr lang="en-US" sz="2400" dirty="0" smtClean="0"/>
            </a:br>
            <a:r>
              <a:rPr lang="en-US" sz="2400" dirty="0" smtClean="0"/>
              <a:t>Staff and Agency Reporting Duties</a:t>
            </a:r>
            <a:endParaRPr lang="en-US" sz="2400" dirty="0"/>
          </a:p>
        </p:txBody>
      </p:sp>
      <p:sp>
        <p:nvSpPr>
          <p:cNvPr id="3" name="Content Placeholder 2"/>
          <p:cNvSpPr>
            <a:spLocks noGrp="1"/>
          </p:cNvSpPr>
          <p:nvPr>
            <p:ph idx="1"/>
          </p:nvPr>
        </p:nvSpPr>
        <p:spPr>
          <a:xfrm>
            <a:off x="2209800" y="990600"/>
            <a:ext cx="6629400" cy="5562600"/>
          </a:xfrm>
        </p:spPr>
        <p:txBody>
          <a:bodyPr>
            <a:normAutofit/>
          </a:bodyPr>
          <a:lstStyle/>
          <a:p>
            <a:r>
              <a:rPr lang="en-US" dirty="0"/>
              <a:t>(2) If the alleged victim is under the guardianship of the child welfare system, the report shall be made to the alleged victim’s caseworker instead of the parents or legal guardians. </a:t>
            </a:r>
          </a:p>
          <a:p>
            <a:endParaRPr lang="en-US" dirty="0" smtClean="0"/>
          </a:p>
          <a:p>
            <a:r>
              <a:rPr lang="en-US" dirty="0" smtClean="0"/>
              <a:t>(</a:t>
            </a:r>
            <a:r>
              <a:rPr lang="en-US" dirty="0"/>
              <a:t>3) If a juvenile court retains jurisdiction over the alleged victim, the facility head or designee shall also report the allegation to the juvenile’s attorney or other legal representative of record within 14 days of receiving the allegation. </a:t>
            </a:r>
            <a:endParaRPr lang="en-US" dirty="0" smtClean="0"/>
          </a:p>
          <a:p>
            <a:endParaRPr lang="en-US" dirty="0" smtClean="0"/>
          </a:p>
          <a:p>
            <a:r>
              <a:rPr lang="en-US" dirty="0"/>
              <a:t>(f) The facility shall report all allegations of sexual abuse and sexual harassment, including third-party and anonymous reports, to the facility’s designated investigators. </a:t>
            </a:r>
          </a:p>
        </p:txBody>
      </p:sp>
      <p:pic>
        <p:nvPicPr>
          <p:cNvPr id="4" name="Picture 3">
            <a:hlinkClick r:id="rId3" action="ppaction://hlinksldjump"/>
          </p:cNvPr>
          <p:cNvPicPr>
            <a:picLocks noChangeAspect="1"/>
          </p:cNvPicPr>
          <p:nvPr/>
        </p:nvPicPr>
        <p:blipFill>
          <a:blip r:embed="rId4"/>
          <a:stretch>
            <a:fillRect/>
          </a:stretch>
        </p:blipFill>
        <p:spPr>
          <a:xfrm>
            <a:off x="8561808" y="6202950"/>
            <a:ext cx="554784" cy="548688"/>
          </a:xfrm>
          <a:prstGeom prst="rect">
            <a:avLst/>
          </a:prstGeom>
        </p:spPr>
      </p:pic>
    </p:spTree>
    <p:extLst>
      <p:ext uri="{BB962C8B-B14F-4D97-AF65-F5344CB8AC3E}">
        <p14:creationId xmlns:p14="http://schemas.microsoft.com/office/powerpoint/2010/main" val="21245221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Sexual Harassment</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09800" y="990600"/>
            <a:ext cx="6553200" cy="5333999"/>
          </a:xfrm>
          <a:prstGeom prst="rect">
            <a:avLst/>
          </a:prstGeom>
        </p:spPr>
        <p:txBody>
          <a:bodyPr>
            <a:noAutofit/>
          </a:bodyPr>
          <a:lstStyle/>
          <a:p>
            <a:r>
              <a:rPr lang="en-US" sz="2600" dirty="0"/>
              <a:t>Sexual harassment </a:t>
            </a:r>
            <a:r>
              <a:rPr lang="en-US" sz="2600" dirty="0" smtClean="0"/>
              <a:t>includes:</a:t>
            </a:r>
            <a:endParaRPr lang="en-US" sz="2600" dirty="0"/>
          </a:p>
          <a:p>
            <a:pPr marL="342900" lvl="1" indent="-342900">
              <a:buFont typeface="Arial" panose="020B0604020202020204" pitchFamily="34" charset="0"/>
              <a:buChar char="•"/>
            </a:pPr>
            <a:r>
              <a:rPr lang="en-US" sz="2600" dirty="0"/>
              <a:t>Repeated and unwelcome sexual advances, requests for sexual favors, or verbal comments, gestures, or actions of a derogatory or offensive sexual nature by one </a:t>
            </a:r>
            <a:r>
              <a:rPr lang="en-US" sz="2600" dirty="0" smtClean="0"/>
              <a:t>resident </a:t>
            </a:r>
            <a:r>
              <a:rPr lang="en-US" sz="2600" dirty="0"/>
              <a:t>directed toward another; and</a:t>
            </a:r>
          </a:p>
          <a:p>
            <a:pPr marL="342900" lvl="1" indent="-342900">
              <a:buFont typeface="Arial" panose="020B0604020202020204" pitchFamily="34" charset="0"/>
              <a:buChar char="•"/>
            </a:pPr>
            <a:r>
              <a:rPr lang="en-US" sz="2600" dirty="0"/>
              <a:t>Repeated verbal comments or gestures of a sexual nature to an </a:t>
            </a:r>
            <a:r>
              <a:rPr lang="en-US" sz="2600" dirty="0" smtClean="0"/>
              <a:t>inmate, </a:t>
            </a:r>
            <a:r>
              <a:rPr lang="en-US" sz="2600" dirty="0"/>
              <a:t>detainee, or resident by a staff member, contractor, or volunteer, including demeaning references to gender, sexually suggestive or derogatory comments about body or clothing, or obscene language or gestures.</a:t>
            </a:r>
          </a:p>
          <a:p>
            <a:pPr marL="342900" indent="-342900">
              <a:buFont typeface="Arial" panose="020B0604020202020204" pitchFamily="34" charset="0"/>
              <a:buChar char="•"/>
            </a:pPr>
            <a:endParaRPr lang="en-US" sz="2600" dirty="0"/>
          </a:p>
        </p:txBody>
      </p:sp>
    </p:spTree>
    <p:extLst>
      <p:ext uri="{BB962C8B-B14F-4D97-AF65-F5344CB8AC3E}">
        <p14:creationId xmlns:p14="http://schemas.microsoft.com/office/powerpoint/2010/main" val="20682895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Sexual Abuse</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prstGeom prst="rect">
            <a:avLst/>
          </a:prstGeom>
        </p:spPr>
        <p:txBody>
          <a:bodyPr>
            <a:noAutofit/>
          </a:bodyPr>
          <a:lstStyle/>
          <a:p>
            <a:r>
              <a:rPr lang="en-US" sz="2600" dirty="0" smtClean="0"/>
              <a:t>When perpetrated by staff/employee, contractor or volunteer, the resident is always the victim</a:t>
            </a:r>
          </a:p>
          <a:p>
            <a:pPr marL="342900" lvl="1" indent="-342900">
              <a:buFont typeface="Arial" panose="020B0604020202020204" pitchFamily="34" charset="0"/>
              <a:buChar char="•"/>
            </a:pPr>
            <a:r>
              <a:rPr lang="en-US" sz="2600" dirty="0" smtClean="0"/>
              <a:t>Victim is not able to consent in these situations</a:t>
            </a:r>
          </a:p>
          <a:p>
            <a:r>
              <a:rPr lang="en-US" sz="2600" dirty="0" smtClean="0"/>
              <a:t>Occurs when:</a:t>
            </a:r>
          </a:p>
          <a:p>
            <a:pPr marL="342900" lvl="1" indent="-342900">
              <a:buFont typeface="Arial" panose="020B0604020202020204" pitchFamily="34" charset="0"/>
              <a:buChar char="•"/>
            </a:pPr>
            <a:r>
              <a:rPr lang="en-US" sz="2600" dirty="0" smtClean="0"/>
              <a:t>The victim does not consent to sexual contact</a:t>
            </a:r>
          </a:p>
          <a:p>
            <a:pPr marL="342900" lvl="1" indent="-342900">
              <a:buFont typeface="Arial" panose="020B0604020202020204" pitchFamily="34" charset="0"/>
              <a:buChar char="•"/>
            </a:pPr>
            <a:r>
              <a:rPr lang="en-US" sz="2600" dirty="0" smtClean="0"/>
              <a:t>The victim is coerced into sexual contact by overt or implied threats of violence</a:t>
            </a:r>
          </a:p>
          <a:p>
            <a:pPr marL="342900" lvl="1" indent="-342900">
              <a:buFont typeface="Arial" panose="020B0604020202020204" pitchFamily="34" charset="0"/>
              <a:buChar char="•"/>
            </a:pPr>
            <a:r>
              <a:rPr lang="en-US" sz="2600" dirty="0" smtClean="0"/>
              <a:t>The victim is unable to consent or refuse</a:t>
            </a:r>
            <a:endParaRPr lang="en-US" sz="2600" dirty="0"/>
          </a:p>
        </p:txBody>
      </p:sp>
    </p:spTree>
    <p:extLst>
      <p:ext uri="{BB962C8B-B14F-4D97-AF65-F5344CB8AC3E}">
        <p14:creationId xmlns:p14="http://schemas.microsoft.com/office/powerpoint/2010/main" val="7602921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effectLst>
                  <a:outerShdw blurRad="38100" dist="38100" dir="2700000" algn="tl">
                    <a:srgbClr val="000000">
                      <a:alpha val="43137"/>
                    </a:srgbClr>
                  </a:outerShdw>
                </a:effectLst>
              </a:rPr>
              <a:t>Resident-on-Resident Sexual Abuse</a:t>
            </a:r>
            <a:endParaRPr lang="en-US" sz="28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prstGeom prst="rect">
            <a:avLst/>
          </a:prstGeom>
        </p:spPr>
        <p:txBody>
          <a:bodyPr>
            <a:normAutofit/>
          </a:bodyPr>
          <a:lstStyle/>
          <a:p>
            <a:r>
              <a:rPr lang="en-US" dirty="0"/>
              <a:t>O</a:t>
            </a:r>
            <a:r>
              <a:rPr lang="en-US" dirty="0" smtClean="0"/>
              <a:t>ccurs when there is:</a:t>
            </a:r>
          </a:p>
          <a:p>
            <a:pPr marL="342900" lvl="1" indent="-342900">
              <a:buFont typeface="Arial" panose="020B0604020202020204" pitchFamily="34" charset="0"/>
              <a:buChar char="•"/>
            </a:pPr>
            <a:r>
              <a:rPr lang="en-US" dirty="0" smtClean="0"/>
              <a:t>Contact between the penis and the vulva or the penis and the anus, including penetration, however slight</a:t>
            </a:r>
          </a:p>
          <a:p>
            <a:pPr marL="342900" lvl="1" indent="-342900">
              <a:buFont typeface="Arial" panose="020B0604020202020204" pitchFamily="34" charset="0"/>
              <a:buChar char="•"/>
            </a:pPr>
            <a:r>
              <a:rPr lang="en-US" dirty="0" smtClean="0"/>
              <a:t>Contact between the mouth and the penis, vulva, or anus</a:t>
            </a:r>
          </a:p>
          <a:p>
            <a:pPr marL="342900" lvl="1" indent="-342900">
              <a:buFont typeface="Arial" panose="020B0604020202020204" pitchFamily="34" charset="0"/>
              <a:buChar char="•"/>
            </a:pPr>
            <a:r>
              <a:rPr lang="en-US" dirty="0" smtClean="0"/>
              <a:t>Penetration of the anal or genital opening of another person, however slight, by a hand, finger, object or other instrument</a:t>
            </a:r>
          </a:p>
          <a:p>
            <a:pPr marL="342900" lvl="1" indent="-342900">
              <a:buFont typeface="Arial" panose="020B0604020202020204" pitchFamily="34" charset="0"/>
              <a:buChar char="•"/>
            </a:pPr>
            <a:r>
              <a:rPr lang="en-US" dirty="0" smtClean="0"/>
              <a:t>Any other intentional touching, either directly or through the clothing, of the genitalia, anus, groin, breast, inner thigh, or the buttocks of another person, excluding contact incidental to a physical altercation.</a:t>
            </a:r>
            <a:endParaRPr lang="en-US" dirty="0"/>
          </a:p>
        </p:txBody>
      </p:sp>
    </p:spTree>
    <p:extLst>
      <p:ext uri="{BB962C8B-B14F-4D97-AF65-F5344CB8AC3E}">
        <p14:creationId xmlns:p14="http://schemas.microsoft.com/office/powerpoint/2010/main" val="35267846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76200"/>
            <a:ext cx="7315200" cy="715962"/>
          </a:xfrm>
        </p:spPr>
        <p:txBody>
          <a:bodyPr>
            <a:noAutofit/>
          </a:bodyPr>
          <a:lstStyle/>
          <a:p>
            <a:r>
              <a:rPr lang="en-US" sz="2600" dirty="0" smtClean="0">
                <a:effectLst>
                  <a:outerShdw blurRad="38100" dist="38100" dir="2700000" algn="tl">
                    <a:srgbClr val="000000">
                      <a:alpha val="43137"/>
                    </a:srgbClr>
                  </a:outerShdw>
                </a:effectLst>
              </a:rPr>
              <a:t>Staff Member/Contractor/Volunteer on Resident Sexual Abuse</a:t>
            </a:r>
            <a:endParaRPr lang="en-US" sz="26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prstGeom prst="rect">
            <a:avLst/>
          </a:prstGeom>
        </p:spPr>
        <p:txBody>
          <a:bodyPr>
            <a:noAutofit/>
          </a:bodyPr>
          <a:lstStyle/>
          <a:p>
            <a:r>
              <a:rPr lang="en-US" sz="2400" dirty="0" smtClean="0"/>
              <a:t>Occurs when there is actual, attempted, threatened or requested:</a:t>
            </a:r>
          </a:p>
          <a:p>
            <a:pPr marL="342900" lvl="1" indent="-342900">
              <a:buFont typeface="Arial" panose="020B0604020202020204" pitchFamily="34" charset="0"/>
              <a:buChar char="•"/>
            </a:pPr>
            <a:r>
              <a:rPr lang="en-US" sz="2400" dirty="0"/>
              <a:t>C</a:t>
            </a:r>
            <a:r>
              <a:rPr lang="en-US" sz="2400" dirty="0" smtClean="0"/>
              <a:t>ontact between the penis and the vulva or the penis and the anus, including penetration, however slight</a:t>
            </a:r>
          </a:p>
          <a:p>
            <a:pPr marL="342900" lvl="1" indent="-342900">
              <a:buFont typeface="Arial" panose="020B0604020202020204" pitchFamily="34" charset="0"/>
              <a:buChar char="•"/>
            </a:pPr>
            <a:r>
              <a:rPr lang="en-US" sz="2400" dirty="0"/>
              <a:t>C</a:t>
            </a:r>
            <a:r>
              <a:rPr lang="en-US" sz="2400" dirty="0" smtClean="0"/>
              <a:t>ontact between the mouth and the penis, vulva or anus</a:t>
            </a:r>
          </a:p>
          <a:p>
            <a:pPr marL="342900" lvl="1" indent="-342900">
              <a:buFont typeface="Arial" panose="020B0604020202020204" pitchFamily="34" charset="0"/>
              <a:buChar char="•"/>
            </a:pPr>
            <a:r>
              <a:rPr lang="en-US" sz="2400" dirty="0" smtClean="0"/>
              <a:t>Contact between the mouth and any body part where the staff member, contractor, or volunteer has the intent to abuse, arouse, or gratify sexual desire</a:t>
            </a:r>
          </a:p>
        </p:txBody>
      </p:sp>
    </p:spTree>
    <p:extLst>
      <p:ext uri="{BB962C8B-B14F-4D97-AF65-F5344CB8AC3E}">
        <p14:creationId xmlns:p14="http://schemas.microsoft.com/office/powerpoint/2010/main" val="93822185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amwork_in_Motion Animated Layout">
  <a:themeElements>
    <a:clrScheme name="Teamwork in Motion">
      <a:dk1>
        <a:sysClr val="windowText" lastClr="000000"/>
      </a:dk1>
      <a:lt1>
        <a:sysClr val="window" lastClr="FFFFFF"/>
      </a:lt1>
      <a:dk2>
        <a:srgbClr val="505050"/>
      </a:dk2>
      <a:lt2>
        <a:srgbClr val="DCE6FC"/>
      </a:lt2>
      <a:accent1>
        <a:srgbClr val="2B467D"/>
      </a:accent1>
      <a:accent2>
        <a:srgbClr val="7D392B"/>
      </a:accent2>
      <a:accent3>
        <a:srgbClr val="805F2B"/>
      </a:accent3>
      <a:accent4>
        <a:srgbClr val="E2CB42"/>
      </a:accent4>
      <a:accent5>
        <a:srgbClr val="4B4B4B"/>
      </a:accent5>
      <a:accent6>
        <a:srgbClr val="000000"/>
      </a:accent6>
      <a:hlink>
        <a:srgbClr val="BFBFBF"/>
      </a:hlink>
      <a:folHlink>
        <a:srgbClr val="595959"/>
      </a:folHlink>
    </a:clrScheme>
    <a:fontScheme name="reflective ball">
      <a:majorFont>
        <a:latin typeface="Franklin Gothic Heavy"/>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amwork_in_Motion  Still Layout">
  <a:themeElements>
    <a:clrScheme name="Teamwork in Motion">
      <a:dk1>
        <a:sysClr val="windowText" lastClr="000000"/>
      </a:dk1>
      <a:lt1>
        <a:sysClr val="window" lastClr="FFFFFF"/>
      </a:lt1>
      <a:dk2>
        <a:srgbClr val="505050"/>
      </a:dk2>
      <a:lt2>
        <a:srgbClr val="DCE6FC"/>
      </a:lt2>
      <a:accent1>
        <a:srgbClr val="2B467D"/>
      </a:accent1>
      <a:accent2>
        <a:srgbClr val="7D392B"/>
      </a:accent2>
      <a:accent3>
        <a:srgbClr val="805F2B"/>
      </a:accent3>
      <a:accent4>
        <a:srgbClr val="E2CB42"/>
      </a:accent4>
      <a:accent5>
        <a:srgbClr val="4B4B4B"/>
      </a:accent5>
      <a:accent6>
        <a:srgbClr val="000000"/>
      </a:accent6>
      <a:hlink>
        <a:srgbClr val="BFBFBF"/>
      </a:hlink>
      <a:folHlink>
        <a:srgbClr val="595959"/>
      </a:folHlink>
    </a:clrScheme>
    <a:fontScheme name="reflective ball">
      <a:majorFont>
        <a:latin typeface="Franklin Gothic Heavy"/>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8620</TotalTime>
  <Words>4144</Words>
  <Application>Microsoft Office PowerPoint</Application>
  <PresentationFormat>On-screen Show (4:3)</PresentationFormat>
  <Paragraphs>305</Paragraphs>
  <Slides>58</Slides>
  <Notes>23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58</vt:i4>
      </vt:variant>
    </vt:vector>
  </HeadingPairs>
  <TitlesOfParts>
    <vt:vector size="63" baseType="lpstr">
      <vt:lpstr>Arial</vt:lpstr>
      <vt:lpstr>Calibri</vt:lpstr>
      <vt:lpstr>Franklin Gothic Heavy</vt:lpstr>
      <vt:lpstr>Teamwork_in_Motion Animated Layout</vt:lpstr>
      <vt:lpstr>Teamwork_in_Motion  Still Layout</vt:lpstr>
      <vt:lpstr>Prison Rape Elimination Act</vt:lpstr>
      <vt:lpstr>Training Objectives</vt:lpstr>
      <vt:lpstr>Key Terms</vt:lpstr>
      <vt:lpstr>What is it?</vt:lpstr>
      <vt:lpstr>Right to be free from sexual abuse/harassment</vt:lpstr>
      <vt:lpstr>Sexual Harassment</vt:lpstr>
      <vt:lpstr>Sexual Abuse</vt:lpstr>
      <vt:lpstr>Resident-on-Resident Sexual Abuse</vt:lpstr>
      <vt:lpstr>Staff Member/Contractor/Volunteer on Resident Sexual Abuse</vt:lpstr>
      <vt:lpstr>Staff member/Contractor/Volunteer on Resident Sexual Abuse (cont)</vt:lpstr>
      <vt:lpstr>Staff member/Contractor/Volunteer on Resident Sexual Abuse (cont)</vt:lpstr>
      <vt:lpstr>Consent</vt:lpstr>
      <vt:lpstr>REPORTING</vt:lpstr>
      <vt:lpstr>Reporting</vt:lpstr>
      <vt:lpstr>Reporting</vt:lpstr>
      <vt:lpstr>PREA Standard 115.351  Resident Reporting</vt:lpstr>
      <vt:lpstr>Who should report?</vt:lpstr>
      <vt:lpstr>Multiple Reporting Mechanisms</vt:lpstr>
      <vt:lpstr>Staff and Agency Reporting Duties  PREA Standard 115.361</vt:lpstr>
      <vt:lpstr>Outside Entity Reporting</vt:lpstr>
      <vt:lpstr>Third-Party Reporting</vt:lpstr>
      <vt:lpstr>What to Tell Third-Party Reporters </vt:lpstr>
      <vt:lpstr>Responses to Third-Party Source</vt:lpstr>
      <vt:lpstr>Reporting</vt:lpstr>
      <vt:lpstr>Code of Silence</vt:lpstr>
      <vt:lpstr>Code of Silence</vt:lpstr>
      <vt:lpstr>What does this mean for my agency?</vt:lpstr>
      <vt:lpstr>Indicators of a Reporting Culture</vt:lpstr>
      <vt:lpstr>Retaliation</vt:lpstr>
      <vt:lpstr>Retaliation</vt:lpstr>
      <vt:lpstr>Retaliation</vt:lpstr>
      <vt:lpstr>Retaliation</vt:lpstr>
      <vt:lpstr>Impact of Retaliation on Reporting</vt:lpstr>
      <vt:lpstr>Emotional Support</vt:lpstr>
      <vt:lpstr>Reporting and Retaliation-Resident Education</vt:lpstr>
      <vt:lpstr>Objective Review</vt:lpstr>
      <vt:lpstr>PowerPoint Presentation</vt:lpstr>
      <vt:lpstr>Standard 115.311</vt:lpstr>
      <vt:lpstr>Standard 115.311 (cont.)</vt:lpstr>
      <vt:lpstr>Standard 115.367 Agency Protection against Retaliation</vt:lpstr>
      <vt:lpstr>Standard 115.367 Agency Protection against Retaliation</vt:lpstr>
      <vt:lpstr>Standard 115.367 Agency Protection against Retaliation (cont)</vt:lpstr>
      <vt:lpstr>Standard 115.333 Resident Education</vt:lpstr>
      <vt:lpstr>Standard 115.333 Resident Education (cont)</vt:lpstr>
      <vt:lpstr>Standard 115.351 Resident Reporting</vt:lpstr>
      <vt:lpstr>Standard 115.351 Resident Reporting (cont)</vt:lpstr>
      <vt:lpstr>Standard 115.367 Agency Protection against Retaliation</vt:lpstr>
      <vt:lpstr>Standard 115.367 Agency Protection against Retaliation</vt:lpstr>
      <vt:lpstr>Standard 115.367 Agency Protection against Retaliation (cont)</vt:lpstr>
      <vt:lpstr>Sexual Abuse by Resident</vt:lpstr>
      <vt:lpstr>Sexual Abuse by Staff</vt:lpstr>
      <vt:lpstr>Sexual Harassment</vt:lpstr>
      <vt:lpstr>Reporting</vt:lpstr>
      <vt:lpstr>Retaliation</vt:lpstr>
      <vt:lpstr>Organizational Culture</vt:lpstr>
      <vt:lpstr>Standard 115.361  Staff and Agency Reporting Duties</vt:lpstr>
      <vt:lpstr>Standard 115.361  Staff and Agency Reporting Duties</vt:lpstr>
      <vt:lpstr>Standard 115.361  Staff and Agency Reporting Duties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PresenterMedia.com</dc:creator>
  <cp:lastModifiedBy>Caleb Asbridge</cp:lastModifiedBy>
  <cp:revision>247</cp:revision>
  <dcterms:created xsi:type="dcterms:W3CDTF">2010-10-20T20:28:13Z</dcterms:created>
  <dcterms:modified xsi:type="dcterms:W3CDTF">2014-03-19T17:49:44Z</dcterms:modified>
</cp:coreProperties>
</file>