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50"/>
  </p:notesMasterIdLst>
  <p:sldIdLst>
    <p:sldId id="256" r:id="rId3"/>
    <p:sldId id="284" r:id="rId4"/>
    <p:sldId id="286" r:id="rId5"/>
    <p:sldId id="287" r:id="rId6"/>
    <p:sldId id="288" r:id="rId7"/>
    <p:sldId id="289" r:id="rId8"/>
    <p:sldId id="290" r:id="rId9"/>
    <p:sldId id="297" r:id="rId10"/>
    <p:sldId id="298" r:id="rId11"/>
    <p:sldId id="299" r:id="rId12"/>
    <p:sldId id="357" r:id="rId13"/>
    <p:sldId id="371" r:id="rId14"/>
    <p:sldId id="300" r:id="rId15"/>
    <p:sldId id="373" r:id="rId16"/>
    <p:sldId id="374" r:id="rId17"/>
    <p:sldId id="375" r:id="rId18"/>
    <p:sldId id="376" r:id="rId19"/>
    <p:sldId id="377" r:id="rId20"/>
    <p:sldId id="378" r:id="rId21"/>
    <p:sldId id="301" r:id="rId22"/>
    <p:sldId id="359" r:id="rId23"/>
    <p:sldId id="304" r:id="rId24"/>
    <p:sldId id="355" r:id="rId25"/>
    <p:sldId id="360" r:id="rId26"/>
    <p:sldId id="306" r:id="rId27"/>
    <p:sldId id="307" r:id="rId28"/>
    <p:sldId id="361" r:id="rId29"/>
    <p:sldId id="323" r:id="rId30"/>
    <p:sldId id="324" r:id="rId31"/>
    <p:sldId id="325" r:id="rId32"/>
    <p:sldId id="326" r:id="rId33"/>
    <p:sldId id="379" r:id="rId34"/>
    <p:sldId id="330" r:id="rId35"/>
    <p:sldId id="329" r:id="rId36"/>
    <p:sldId id="332" r:id="rId37"/>
    <p:sldId id="333" r:id="rId38"/>
    <p:sldId id="338" r:id="rId39"/>
    <p:sldId id="339" r:id="rId40"/>
    <p:sldId id="366" r:id="rId41"/>
    <p:sldId id="341" r:id="rId42"/>
    <p:sldId id="342" r:id="rId43"/>
    <p:sldId id="346" r:id="rId44"/>
    <p:sldId id="367" r:id="rId45"/>
    <p:sldId id="354" r:id="rId46"/>
    <p:sldId id="368" r:id="rId47"/>
    <p:sldId id="369" r:id="rId48"/>
    <p:sldId id="370" r:id="rId49"/>
  </p:sldIdLst>
  <p:sldSz cx="9144000" cy="6858000" type="screen4x3"/>
  <p:notesSz cx="6858000" cy="9144000"/>
  <p:defaultText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eb Asbridge" initials="CA" lastIdx="10" clrIdx="0">
    <p:extLst>
      <p:ext uri="{19B8F6BF-5375-455C-9EA6-DF929625EA0E}">
        <p15:presenceInfo xmlns:p15="http://schemas.microsoft.com/office/powerpoint/2012/main" userId="c2c48160162b2e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673"/>
    <a:srgbClr val="67B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62" autoAdjust="0"/>
    <p:restoredTop sz="78070" autoAdjust="0"/>
  </p:normalViewPr>
  <p:slideViewPr>
    <p:cSldViewPr>
      <p:cViewPr varScale="1">
        <p:scale>
          <a:sx n="72" d="100"/>
          <a:sy n="72" d="100"/>
        </p:scale>
        <p:origin x="158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5" d="100"/>
          <a:sy n="105" d="100"/>
        </p:scale>
        <p:origin x="-271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21138B-2377-491E-9E58-FECDF0D0D976}" type="datetimeFigureOut">
              <a:rPr lang="en-US" smtClean="0"/>
              <a:t>2/24/2014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10EEC-3170-446D-8292-F17AAE4ACF11}" type="slidenum">
              <a:rPr lang="en-US" smtClean="0"/>
              <a:t>‹#›</a:t>
            </a:fld>
            <a:endParaRPr lang="en-US"/>
          </a:p>
        </p:txBody>
      </p:sp>
    </p:spTree>
    <p:extLst>
      <p:ext uri="{BB962C8B-B14F-4D97-AF65-F5344CB8AC3E}">
        <p14:creationId xmlns:p14="http://schemas.microsoft.com/office/powerpoint/2010/main" val="287514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2</a:t>
            </a:fld>
            <a:endParaRPr lang="en-US"/>
          </a:p>
        </p:txBody>
      </p:sp>
    </p:spTree>
    <p:extLst>
      <p:ext uri="{BB962C8B-B14F-4D97-AF65-F5344CB8AC3E}">
        <p14:creationId xmlns:p14="http://schemas.microsoft.com/office/powerpoint/2010/main" val="1399926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42477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1531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61243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573407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25</a:t>
            </a:fld>
            <a:endParaRPr lang="en-US"/>
          </a:p>
        </p:txBody>
      </p:sp>
    </p:spTree>
    <p:extLst>
      <p:ext uri="{BB962C8B-B14F-4D97-AF65-F5344CB8AC3E}">
        <p14:creationId xmlns:p14="http://schemas.microsoft.com/office/powerpoint/2010/main" val="3340353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953237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group will be given an envelope. The envelope contains strips of paper that have the first responder considerations (from slides 35-36) typed on them. The group will be instructed to empty the contents of the envelope and organize the strips in sequential order.</a:t>
            </a:r>
          </a:p>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32</a:t>
            </a:fld>
            <a:endParaRPr lang="en-US"/>
          </a:p>
        </p:txBody>
      </p:sp>
    </p:spTree>
    <p:extLst>
      <p:ext uri="{BB962C8B-B14F-4D97-AF65-F5344CB8AC3E}">
        <p14:creationId xmlns:p14="http://schemas.microsoft.com/office/powerpoint/2010/main" val="3423300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0508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388873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40</a:t>
            </a:fld>
            <a:endParaRPr lang="en-US"/>
          </a:p>
        </p:txBody>
      </p:sp>
    </p:spTree>
    <p:extLst>
      <p:ext uri="{BB962C8B-B14F-4D97-AF65-F5344CB8AC3E}">
        <p14:creationId xmlns:p14="http://schemas.microsoft.com/office/powerpoint/2010/main" val="237576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6424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15380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5</a:t>
            </a:fld>
            <a:endParaRPr lang="en-US"/>
          </a:p>
        </p:txBody>
      </p:sp>
    </p:spTree>
    <p:extLst>
      <p:ext uri="{BB962C8B-B14F-4D97-AF65-F5344CB8AC3E}">
        <p14:creationId xmlns:p14="http://schemas.microsoft.com/office/powerpoint/2010/main" val="772275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Break into groups of 4-6 people and provide some chart paper to each group.  Ask each group to spend about 5 minutes creating a list of activities that they do to prevent and detect signs of sexual abuse.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After the time is up ask each group to post their list on a wall.  After all lists are posted have the groups walk  around the room and together review the other groups lists paying attention to which things they had in common and what was different .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After each group has had a chance to review all the group lists  have a representative share with the big group a strategy they saw on all or most of the lists and one that was not common.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Close out this exercise by pointing out how important it is to share strategies as each staff has a different lens that they might see through.  When systems are developed to communicate the strategies it enhances safety.</a:t>
            </a:r>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7</a:t>
            </a:fld>
            <a:endParaRPr lang="en-US"/>
          </a:p>
        </p:txBody>
      </p:sp>
    </p:spTree>
    <p:extLst>
      <p:ext uri="{BB962C8B-B14F-4D97-AF65-F5344CB8AC3E}">
        <p14:creationId xmlns:p14="http://schemas.microsoft.com/office/powerpoint/2010/main" val="983667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9</a:t>
            </a:fld>
            <a:endParaRPr lang="en-US"/>
          </a:p>
        </p:txBody>
      </p:sp>
    </p:spTree>
    <p:extLst>
      <p:ext uri="{BB962C8B-B14F-4D97-AF65-F5344CB8AC3E}">
        <p14:creationId xmlns:p14="http://schemas.microsoft.com/office/powerpoint/2010/main" val="1813341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10</a:t>
            </a:fld>
            <a:endParaRPr lang="en-US"/>
          </a:p>
        </p:txBody>
      </p:sp>
    </p:spTree>
    <p:extLst>
      <p:ext uri="{BB962C8B-B14F-4D97-AF65-F5344CB8AC3E}">
        <p14:creationId xmlns:p14="http://schemas.microsoft.com/office/powerpoint/2010/main" val="1741625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59318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37359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1795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0" name="box"/>
          <p:cNvSpPr/>
          <p:nvPr userDrawn="1"/>
        </p:nvSpPr>
        <p:spPr>
          <a:xfrm rot="10800000">
            <a:off x="0" y="1066801"/>
            <a:ext cx="9144000" cy="627063"/>
          </a:xfrm>
          <a:prstGeom prst="rect">
            <a:avLst/>
          </a:prstGeom>
          <a:gradFill flip="none" rotWithShape="1">
            <a:gsLst>
              <a:gs pos="69000">
                <a:schemeClr val="accent1">
                  <a:lumMod val="90000"/>
                  <a:lumOff val="10000"/>
                </a:schemeClr>
              </a:gs>
              <a:gs pos="100000">
                <a:schemeClr val="accent1">
                  <a:lumMod val="7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Subtitle 2"/>
          <p:cNvSpPr>
            <a:spLocks noGrp="1"/>
          </p:cNvSpPr>
          <p:nvPr>
            <p:ph type="subTitle" idx="1"/>
          </p:nvPr>
        </p:nvSpPr>
        <p:spPr>
          <a:xfrm>
            <a:off x="1295400" y="1143000"/>
            <a:ext cx="6096000" cy="609600"/>
          </a:xfrm>
        </p:spPr>
        <p:txBody>
          <a:bodyPr>
            <a:normAutofit/>
          </a:bodyPr>
          <a:lstStyle>
            <a:lvl1pPr marL="0" indent="0" algn="ctr">
              <a:buNone/>
              <a:defRPr sz="2400">
                <a:solidFill>
                  <a:schemeClr val="bg1">
                    <a:lumMod val="85000"/>
                  </a:schemeClr>
                </a:solidFill>
              </a:defRPr>
            </a:lvl1pPr>
            <a:lvl2pPr marL="457130" indent="0" algn="ctr">
              <a:buNone/>
              <a:defRPr>
                <a:solidFill>
                  <a:schemeClr val="tx1">
                    <a:tint val="75000"/>
                  </a:schemeClr>
                </a:solidFill>
              </a:defRPr>
            </a:lvl2pPr>
            <a:lvl3pPr marL="914262" indent="0" algn="ctr">
              <a:buNone/>
              <a:defRPr>
                <a:solidFill>
                  <a:schemeClr val="tx1">
                    <a:tint val="75000"/>
                  </a:schemeClr>
                </a:solidFill>
              </a:defRPr>
            </a:lvl3pPr>
            <a:lvl4pPr marL="1371392" indent="0" algn="ctr">
              <a:buNone/>
              <a:defRPr>
                <a:solidFill>
                  <a:schemeClr val="tx1">
                    <a:tint val="75000"/>
                  </a:schemeClr>
                </a:solidFill>
              </a:defRPr>
            </a:lvl4pPr>
            <a:lvl5pPr marL="1828523" indent="0" algn="ctr">
              <a:buNone/>
              <a:defRPr>
                <a:solidFill>
                  <a:schemeClr val="tx1">
                    <a:tint val="75000"/>
                  </a:schemeClr>
                </a:solidFill>
              </a:defRPr>
            </a:lvl5pPr>
            <a:lvl6pPr marL="2285654" indent="0" algn="ctr">
              <a:buNone/>
              <a:defRPr>
                <a:solidFill>
                  <a:schemeClr val="tx1">
                    <a:tint val="75000"/>
                  </a:schemeClr>
                </a:solidFill>
              </a:defRPr>
            </a:lvl6pPr>
            <a:lvl7pPr marL="2742784" indent="0" algn="ctr">
              <a:buNone/>
              <a:defRPr>
                <a:solidFill>
                  <a:schemeClr val="tx1">
                    <a:tint val="75000"/>
                  </a:schemeClr>
                </a:solidFill>
              </a:defRPr>
            </a:lvl7pPr>
            <a:lvl8pPr marL="3199915" indent="0" algn="ctr">
              <a:buNone/>
              <a:defRPr>
                <a:solidFill>
                  <a:schemeClr val="tx1">
                    <a:tint val="75000"/>
                  </a:schemeClr>
                </a:solidFill>
              </a:defRPr>
            </a:lvl8pPr>
            <a:lvl9pPr marL="3657046"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33400" y="542049"/>
            <a:ext cx="8458200" cy="677151"/>
          </a:xfrm>
        </p:spPr>
        <p:txBody>
          <a:bodyPr anchor="b">
            <a:noAutofit/>
          </a:bodyPr>
          <a:lstStyle>
            <a:lvl1pPr algn="ctr">
              <a:defRPr sz="4000"/>
            </a:lvl1pPr>
          </a:lstStyle>
          <a:p>
            <a:r>
              <a:rPr lang="en-US" dirty="0" smtClean="0"/>
              <a:t>Click to edit Master title style</a:t>
            </a:r>
            <a:endParaRPr lang="en-US" dirty="0"/>
          </a:p>
        </p:txBody>
      </p:sp>
      <p:sp>
        <p:nvSpPr>
          <p:cNvPr id="29" name="box"/>
          <p:cNvSpPr/>
          <p:nvPr userDrawn="1"/>
        </p:nvSpPr>
        <p:spPr>
          <a:xfrm rot="10800000">
            <a:off x="0" y="1070360"/>
            <a:ext cx="914400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4" name="help_the_team.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714500"/>
            <a:ext cx="9144000" cy="5143500"/>
          </a:xfrm>
          <a:prstGeom prst="rect">
            <a:avLst/>
          </a:prstGeom>
        </p:spPr>
      </p:pic>
    </p:spTree>
    <p:extLst>
      <p:ext uri="{BB962C8B-B14F-4D97-AF65-F5344CB8AC3E}">
        <p14:creationId xmlns:p14="http://schemas.microsoft.com/office/powerpoint/2010/main" val="304298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4"/>
                                        </p:tgtEl>
                                      </p:cBhvr>
                                    </p:cmd>
                                  </p:childTnLst>
                                </p:cTn>
                              </p:par>
                              <p:par>
                                <p:cTn id="7" presetID="10" presetClass="entr" presetSubtype="0" fill="hold" grpId="0" nodeType="withEffect">
                                  <p:stCondLst>
                                    <p:cond delay="20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29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remove" display="0">
                  <p:stCondLst>
                    <p:cond delay="indefinite"/>
                  </p:st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build="p">
        <p:tmplLst>
          <p:tmpl lvl="1">
            <p:tnLst>
              <p:par>
                <p:cTn presetID="10" presetClass="entr" presetSubtype="0" fill="hold" nodeType="withEffect">
                  <p:stCondLst>
                    <p:cond delay="29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77000" cy="685800"/>
          </a:xfrm>
        </p:spPr>
        <p:txBody>
          <a:bodyPr anchor="b">
            <a:no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419600" y="1004887"/>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09800" y="990600"/>
            <a:ext cx="1981200" cy="4095749"/>
          </a:xfrm>
        </p:spPr>
        <p:txBody>
          <a:bodyPr/>
          <a:lstStyle>
            <a:lvl1pPr marL="0" indent="0">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smtClean="0"/>
              <a:t>Click to edit Master text styles</a:t>
            </a:r>
          </a:p>
        </p:txBody>
      </p:sp>
    </p:spTree>
    <p:extLst>
      <p:ext uri="{BB962C8B-B14F-4D97-AF65-F5344CB8AC3E}">
        <p14:creationId xmlns:p14="http://schemas.microsoft.com/office/powerpoint/2010/main" val="17672197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381000"/>
            <a:ext cx="5486400" cy="4114800"/>
          </a:xfrm>
        </p:spPr>
        <p:txBody>
          <a:bodyPr/>
          <a:lstStyle>
            <a:lvl1pPr marL="0" indent="0">
              <a:buNone/>
              <a:defRPr sz="3200"/>
            </a:lvl1pPr>
            <a:lvl2pPr marL="457130" indent="0">
              <a:buNone/>
              <a:defRPr sz="2800"/>
            </a:lvl2pPr>
            <a:lvl3pPr marL="914262" indent="0">
              <a:buNone/>
              <a:defRPr sz="2400"/>
            </a:lvl3pPr>
            <a:lvl4pPr marL="1371392" indent="0">
              <a:buNone/>
              <a:defRPr sz="2000"/>
            </a:lvl4pPr>
            <a:lvl5pPr marL="1828523" indent="0">
              <a:buNone/>
              <a:defRPr sz="2000"/>
            </a:lvl5pPr>
            <a:lvl6pPr marL="2285654" indent="0">
              <a:buNone/>
              <a:defRPr sz="2000"/>
            </a:lvl6pPr>
            <a:lvl7pPr marL="2742784" indent="0">
              <a:buNone/>
              <a:defRPr sz="2000"/>
            </a:lvl7pPr>
            <a:lvl8pPr marL="3199915" indent="0">
              <a:buNone/>
              <a:defRPr sz="2000"/>
            </a:lvl8pPr>
            <a:lvl9pPr marL="3657046" indent="0">
              <a:buNone/>
              <a:defRPr sz="2000"/>
            </a:lvl9pPr>
          </a:lstStyle>
          <a:p>
            <a:endParaRPr lang="en-US"/>
          </a:p>
        </p:txBody>
      </p:sp>
      <p:sp>
        <p:nvSpPr>
          <p:cNvPr id="4" name="Text Placeholder 3"/>
          <p:cNvSpPr>
            <a:spLocks noGrp="1"/>
          </p:cNvSpPr>
          <p:nvPr>
            <p:ph type="body" sz="half" idx="2"/>
          </p:nvPr>
        </p:nvSpPr>
        <p:spPr>
          <a:xfrm>
            <a:off x="1828800" y="5443538"/>
            <a:ext cx="5486400" cy="804862"/>
          </a:xfrm>
        </p:spPr>
        <p:txBody>
          <a:bodyPr/>
          <a:lstStyle>
            <a:lvl1pPr marL="0" indent="0" algn="ctr">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dirty="0" smtClean="0"/>
              <a:t>Click to edit Master text styles</a:t>
            </a:r>
          </a:p>
        </p:txBody>
      </p:sp>
      <p:sp>
        <p:nvSpPr>
          <p:cNvPr id="2" name="Title 1"/>
          <p:cNvSpPr>
            <a:spLocks noGrp="1"/>
          </p:cNvSpPr>
          <p:nvPr>
            <p:ph type="title"/>
          </p:nvPr>
        </p:nvSpPr>
        <p:spPr>
          <a:xfrm>
            <a:off x="1828800" y="4876800"/>
            <a:ext cx="5486400" cy="566738"/>
          </a:xfrm>
        </p:spPr>
        <p:txBody>
          <a:bodyPr anchor="b"/>
          <a:lstStyle>
            <a:lvl1pPr algn="ctr">
              <a:defRPr sz="2000" b="1"/>
            </a:lvl1pPr>
          </a:lstStyle>
          <a:p>
            <a:r>
              <a:rPr lang="en-US" dirty="0" smtClean="0"/>
              <a:t>Click to edit Master title style</a:t>
            </a:r>
            <a:endParaRPr lang="en-US" dirty="0"/>
          </a:p>
        </p:txBody>
      </p:sp>
    </p:spTree>
    <p:extLst>
      <p:ext uri="{BB962C8B-B14F-4D97-AF65-F5344CB8AC3E}">
        <p14:creationId xmlns:p14="http://schemas.microsoft.com/office/powerpoint/2010/main" val="23953966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Contact Us">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1"/>
            <a:ext cx="6324600" cy="715962"/>
          </a:xfrm>
        </p:spPr>
        <p:txBody>
          <a:bodyPr>
            <a:noAutofit/>
          </a:bodyPr>
          <a:lstStyle>
            <a:lvl1pPr algn="ct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295400" y="1066800"/>
            <a:ext cx="4076700" cy="529971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638800" y="1447800"/>
            <a:ext cx="32766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39683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Light Backgroun">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E4191-BA6B-4D15-AC6C-24E47B9675B9}" type="datetime1">
              <a:rPr lang="en-US" smtClean="0"/>
              <a:t>2/24/2014</a:t>
            </a:fld>
            <a:endParaRPr lang="en-US"/>
          </a:p>
        </p:txBody>
      </p:sp>
      <p:sp>
        <p:nvSpPr>
          <p:cNvPr id="14"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Developed by The Moss Group</a:t>
            </a:r>
            <a:endParaRPr lang="en-US" dirty="0"/>
          </a:p>
        </p:txBody>
      </p:sp>
      <p:sp>
        <p:nvSpPr>
          <p:cNvPr id="15"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24098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0" name="box"/>
          <p:cNvSpPr/>
          <p:nvPr userDrawn="1"/>
        </p:nvSpPr>
        <p:spPr>
          <a:xfrm rot="10800000">
            <a:off x="0" y="1066801"/>
            <a:ext cx="9144000" cy="627063"/>
          </a:xfrm>
          <a:prstGeom prst="rect">
            <a:avLst/>
          </a:prstGeom>
          <a:gradFill flip="none" rotWithShape="1">
            <a:gsLst>
              <a:gs pos="69000">
                <a:schemeClr val="accent1">
                  <a:lumMod val="90000"/>
                  <a:lumOff val="10000"/>
                </a:schemeClr>
              </a:gs>
              <a:gs pos="100000">
                <a:schemeClr val="accent1">
                  <a:lumMod val="7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Subtitle 2"/>
          <p:cNvSpPr>
            <a:spLocks noGrp="1"/>
          </p:cNvSpPr>
          <p:nvPr>
            <p:ph type="subTitle" idx="1"/>
          </p:nvPr>
        </p:nvSpPr>
        <p:spPr>
          <a:xfrm>
            <a:off x="1295400" y="1143000"/>
            <a:ext cx="6096000" cy="609600"/>
          </a:xfrm>
        </p:spPr>
        <p:txBody>
          <a:bodyPr>
            <a:normAutofit/>
          </a:bodyPr>
          <a:lstStyle>
            <a:lvl1pPr marL="0" indent="0" algn="ctr">
              <a:buNone/>
              <a:defRPr sz="2400">
                <a:solidFill>
                  <a:schemeClr val="bg1">
                    <a:lumMod val="85000"/>
                  </a:schemeClr>
                </a:solidFill>
              </a:defRPr>
            </a:lvl1pPr>
            <a:lvl2pPr marL="457130" indent="0" algn="ctr">
              <a:buNone/>
              <a:defRPr>
                <a:solidFill>
                  <a:schemeClr val="tx1">
                    <a:tint val="75000"/>
                  </a:schemeClr>
                </a:solidFill>
              </a:defRPr>
            </a:lvl2pPr>
            <a:lvl3pPr marL="914262" indent="0" algn="ctr">
              <a:buNone/>
              <a:defRPr>
                <a:solidFill>
                  <a:schemeClr val="tx1">
                    <a:tint val="75000"/>
                  </a:schemeClr>
                </a:solidFill>
              </a:defRPr>
            </a:lvl3pPr>
            <a:lvl4pPr marL="1371392" indent="0" algn="ctr">
              <a:buNone/>
              <a:defRPr>
                <a:solidFill>
                  <a:schemeClr val="tx1">
                    <a:tint val="75000"/>
                  </a:schemeClr>
                </a:solidFill>
              </a:defRPr>
            </a:lvl4pPr>
            <a:lvl5pPr marL="1828523" indent="0" algn="ctr">
              <a:buNone/>
              <a:defRPr>
                <a:solidFill>
                  <a:schemeClr val="tx1">
                    <a:tint val="75000"/>
                  </a:schemeClr>
                </a:solidFill>
              </a:defRPr>
            </a:lvl5pPr>
            <a:lvl6pPr marL="2285654" indent="0" algn="ctr">
              <a:buNone/>
              <a:defRPr>
                <a:solidFill>
                  <a:schemeClr val="tx1">
                    <a:tint val="75000"/>
                  </a:schemeClr>
                </a:solidFill>
              </a:defRPr>
            </a:lvl6pPr>
            <a:lvl7pPr marL="2742784" indent="0" algn="ctr">
              <a:buNone/>
              <a:defRPr>
                <a:solidFill>
                  <a:schemeClr val="tx1">
                    <a:tint val="75000"/>
                  </a:schemeClr>
                </a:solidFill>
              </a:defRPr>
            </a:lvl7pPr>
            <a:lvl8pPr marL="3199915" indent="0" algn="ctr">
              <a:buNone/>
              <a:defRPr>
                <a:solidFill>
                  <a:schemeClr val="tx1">
                    <a:tint val="75000"/>
                  </a:schemeClr>
                </a:solidFill>
              </a:defRPr>
            </a:lvl8pPr>
            <a:lvl9pPr marL="3657046"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33400" y="542049"/>
            <a:ext cx="8458200" cy="677151"/>
          </a:xfrm>
        </p:spPr>
        <p:txBody>
          <a:bodyPr anchor="b">
            <a:noAutofit/>
          </a:bodyPr>
          <a:lstStyle>
            <a:lvl1pPr algn="ctr">
              <a:defRPr sz="4000"/>
            </a:lvl1pPr>
          </a:lstStyle>
          <a:p>
            <a:r>
              <a:rPr lang="en-US" dirty="0" smtClean="0"/>
              <a:t>Click to edit Master title style</a:t>
            </a:r>
            <a:endParaRPr lang="en-US" dirty="0"/>
          </a:p>
        </p:txBody>
      </p:sp>
      <p:sp>
        <p:nvSpPr>
          <p:cNvPr id="29" name="box"/>
          <p:cNvSpPr/>
          <p:nvPr userDrawn="1"/>
        </p:nvSpPr>
        <p:spPr>
          <a:xfrm rot="10800000">
            <a:off x="0" y="1070360"/>
            <a:ext cx="914400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151577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9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29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09800" y="990601"/>
            <a:ext cx="6324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19961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2" name="box"/>
          <p:cNvSpPr/>
          <p:nvPr userDrawn="1"/>
        </p:nvSpPr>
        <p:spPr>
          <a:xfrm rot="10800000">
            <a:off x="1718938" y="0"/>
            <a:ext cx="186061" cy="6858000"/>
          </a:xfrm>
          <a:prstGeom prst="rect">
            <a:avLst/>
          </a:prstGeom>
          <a:gradFill flip="none" rotWithShape="1">
            <a:gsLst>
              <a:gs pos="0">
                <a:schemeClr val="bg1"/>
              </a:gs>
              <a:gs pos="100000">
                <a:schemeClr val="tx1">
                  <a:lumMod val="65000"/>
                  <a:lumOff val="3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3"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4" name="line"/>
          <p:cNvSpPr/>
          <p:nvPr userDrawn="1"/>
        </p:nvSpPr>
        <p:spPr>
          <a:xfrm rot="10800000">
            <a:off x="1783080" y="713567"/>
            <a:ext cx="7360920" cy="18288"/>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5" name="line"/>
          <p:cNvSpPr/>
          <p:nvPr userDrawn="1"/>
        </p:nvSpPr>
        <p:spPr>
          <a:xfrm>
            <a:off x="1762648" y="4779"/>
            <a:ext cx="18288" cy="6858000"/>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14500" cy="6858000"/>
          </a:xfrm>
          <a:prstGeom prst="rect">
            <a:avLst/>
          </a:prstGeom>
        </p:spPr>
      </p:pic>
    </p:spTree>
    <p:extLst>
      <p:ext uri="{BB962C8B-B14F-4D97-AF65-F5344CB8AC3E}">
        <p14:creationId xmlns:p14="http://schemas.microsoft.com/office/powerpoint/2010/main" val="32434246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lements - Clip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6858000" cy="715962"/>
          </a:xfrm>
        </p:spPr>
        <p:txBody>
          <a:bodyPr>
            <a:normAutofit/>
          </a:bodyPr>
          <a:lstStyle>
            <a:lvl1pPr algn="ctr">
              <a:defRPr sz="36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072858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40" indent="-231740">
              <a:buFont typeface="Arial" pitchFamily="34" charset="0"/>
              <a:buChar char="•"/>
              <a:defRPr sz="2400"/>
            </a:lvl1pPr>
            <a:lvl2pPr marL="457130" indent="-231740">
              <a:buFont typeface="Arial" pitchFamily="34" charset="0"/>
              <a:buChar char="•"/>
              <a:defRPr/>
            </a:lvl2pPr>
            <a:lvl3pPr marL="855534" indent="-231740">
              <a:buFont typeface="Arial" pitchFamily="34" charset="0"/>
              <a:buChar char="•"/>
              <a:defRPr sz="1800"/>
            </a:lvl3pPr>
            <a:lvl4pPr marL="1146002" indent="-231740">
              <a:buFont typeface="Arial" pitchFamily="34" charset="0"/>
              <a:buChar char="•"/>
              <a:tabLst/>
              <a:defRPr sz="1600"/>
            </a:lvl4pPr>
            <a:lvl5pPr marL="1487263" indent="-231740">
              <a:buFont typeface="Arial" pitchFamily="34" charset="0"/>
              <a:buChar char="•"/>
              <a:tabL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87296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4114800" y="9906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4114800" y="18288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4114800" y="26670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4114800" y="35052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11" name="Title 1"/>
          <p:cNvSpPr>
            <a:spLocks noGrp="1"/>
          </p:cNvSpPr>
          <p:nvPr>
            <p:ph type="title"/>
          </p:nvPr>
        </p:nvSpPr>
        <p:spPr>
          <a:xfrm>
            <a:off x="1828800" y="-30162"/>
            <a:ext cx="7315200" cy="7159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094047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09800" y="990601"/>
            <a:ext cx="6324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87659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066800"/>
            <a:ext cx="3200400"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1763713"/>
            <a:ext cx="3200400"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559426" y="1055688"/>
            <a:ext cx="2898775"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559426" y="1752600"/>
            <a:ext cx="2898775"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738670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3209924"/>
            <a:ext cx="5751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0" y="1676400"/>
            <a:ext cx="5751513"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2" indent="0">
              <a:buNone/>
              <a:defRPr sz="1600">
                <a:solidFill>
                  <a:schemeClr val="tx1">
                    <a:tint val="75000"/>
                  </a:schemeClr>
                </a:solidFill>
              </a:defRPr>
            </a:lvl3pPr>
            <a:lvl4pPr marL="1371392" indent="0">
              <a:buNone/>
              <a:defRPr sz="1400">
                <a:solidFill>
                  <a:schemeClr val="tx1">
                    <a:tint val="75000"/>
                  </a:schemeClr>
                </a:solidFill>
              </a:defRPr>
            </a:lvl4pPr>
            <a:lvl5pPr marL="1828523" indent="0">
              <a:buNone/>
              <a:defRPr sz="1400">
                <a:solidFill>
                  <a:schemeClr val="tx1">
                    <a:tint val="75000"/>
                  </a:schemeClr>
                </a:solidFill>
              </a:defRPr>
            </a:lvl5pPr>
            <a:lvl6pPr marL="2285654" indent="0">
              <a:buNone/>
              <a:defRPr sz="1400">
                <a:solidFill>
                  <a:schemeClr val="tx1">
                    <a:tint val="75000"/>
                  </a:schemeClr>
                </a:solidFill>
              </a:defRPr>
            </a:lvl6pPr>
            <a:lvl7pPr marL="2742784" indent="0">
              <a:buNone/>
              <a:defRPr sz="1400">
                <a:solidFill>
                  <a:schemeClr val="tx1">
                    <a:tint val="75000"/>
                  </a:schemeClr>
                </a:solidFill>
              </a:defRPr>
            </a:lvl7pPr>
            <a:lvl8pPr marL="3199915" indent="0">
              <a:buNone/>
              <a:defRPr sz="1400">
                <a:solidFill>
                  <a:schemeClr val="tx1">
                    <a:tint val="75000"/>
                  </a:schemeClr>
                </a:solidFill>
              </a:defRPr>
            </a:lvl8pPr>
            <a:lvl9pPr marL="3657046"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80281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912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297400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438400" y="3276600"/>
            <a:ext cx="26670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1934936" y="1600200"/>
            <a:ext cx="3551464" cy="2362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5943600" y="3276600"/>
            <a:ext cx="26670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5516336" y="1600200"/>
            <a:ext cx="3551464" cy="24384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Title 1"/>
          <p:cNvSpPr>
            <a:spLocks noGrp="1"/>
          </p:cNvSpPr>
          <p:nvPr>
            <p:ph type="title"/>
          </p:nvPr>
        </p:nvSpPr>
        <p:spPr>
          <a:xfrm>
            <a:off x="1828800" y="0"/>
            <a:ext cx="7315200" cy="715962"/>
          </a:xfrm>
        </p:spPr>
        <p:txBody>
          <a:bodyPr/>
          <a:lstStyle/>
          <a:p>
            <a:r>
              <a:rPr lang="en-US" smtClean="0"/>
              <a:t>Click to edit Master title style</a:t>
            </a:r>
            <a:endParaRPr lang="en-US"/>
          </a:p>
        </p:txBody>
      </p:sp>
    </p:spTree>
    <p:extLst>
      <p:ext uri="{BB962C8B-B14F-4D97-AF65-F5344CB8AC3E}">
        <p14:creationId xmlns:p14="http://schemas.microsoft.com/office/powerpoint/2010/main" val="31296660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22098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43434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4770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2209801"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4343401"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477002"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4382155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77000" cy="685800"/>
          </a:xfrm>
        </p:spPr>
        <p:txBody>
          <a:bodyPr anchor="b">
            <a:no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419600" y="1004887"/>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09800" y="990600"/>
            <a:ext cx="1981200" cy="4095749"/>
          </a:xfrm>
        </p:spPr>
        <p:txBody>
          <a:bodyPr/>
          <a:lstStyle>
            <a:lvl1pPr marL="0" indent="0">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smtClean="0"/>
              <a:t>Click to edit Master text styles</a:t>
            </a:r>
          </a:p>
        </p:txBody>
      </p:sp>
    </p:spTree>
    <p:extLst>
      <p:ext uri="{BB962C8B-B14F-4D97-AF65-F5344CB8AC3E}">
        <p14:creationId xmlns:p14="http://schemas.microsoft.com/office/powerpoint/2010/main" val="127554199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381000"/>
            <a:ext cx="5486400" cy="4114800"/>
          </a:xfrm>
        </p:spPr>
        <p:txBody>
          <a:bodyPr/>
          <a:lstStyle>
            <a:lvl1pPr marL="0" indent="0">
              <a:buNone/>
              <a:defRPr sz="3200"/>
            </a:lvl1pPr>
            <a:lvl2pPr marL="457130" indent="0">
              <a:buNone/>
              <a:defRPr sz="2800"/>
            </a:lvl2pPr>
            <a:lvl3pPr marL="914262" indent="0">
              <a:buNone/>
              <a:defRPr sz="2400"/>
            </a:lvl3pPr>
            <a:lvl4pPr marL="1371392" indent="0">
              <a:buNone/>
              <a:defRPr sz="2000"/>
            </a:lvl4pPr>
            <a:lvl5pPr marL="1828523" indent="0">
              <a:buNone/>
              <a:defRPr sz="2000"/>
            </a:lvl5pPr>
            <a:lvl6pPr marL="2285654" indent="0">
              <a:buNone/>
              <a:defRPr sz="2000"/>
            </a:lvl6pPr>
            <a:lvl7pPr marL="2742784" indent="0">
              <a:buNone/>
              <a:defRPr sz="2000"/>
            </a:lvl7pPr>
            <a:lvl8pPr marL="3199915" indent="0">
              <a:buNone/>
              <a:defRPr sz="2000"/>
            </a:lvl8pPr>
            <a:lvl9pPr marL="3657046" indent="0">
              <a:buNone/>
              <a:defRPr sz="2000"/>
            </a:lvl9pPr>
          </a:lstStyle>
          <a:p>
            <a:endParaRPr lang="en-US"/>
          </a:p>
        </p:txBody>
      </p:sp>
      <p:sp>
        <p:nvSpPr>
          <p:cNvPr id="4" name="Text Placeholder 3"/>
          <p:cNvSpPr>
            <a:spLocks noGrp="1"/>
          </p:cNvSpPr>
          <p:nvPr>
            <p:ph type="body" sz="half" idx="2"/>
          </p:nvPr>
        </p:nvSpPr>
        <p:spPr>
          <a:xfrm>
            <a:off x="1828800" y="5443538"/>
            <a:ext cx="5486400" cy="804862"/>
          </a:xfrm>
        </p:spPr>
        <p:txBody>
          <a:bodyPr/>
          <a:lstStyle>
            <a:lvl1pPr marL="0" indent="0" algn="ctr">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dirty="0" smtClean="0"/>
              <a:t>Click to edit Master text styles</a:t>
            </a:r>
          </a:p>
        </p:txBody>
      </p:sp>
      <p:sp>
        <p:nvSpPr>
          <p:cNvPr id="2" name="Title 1"/>
          <p:cNvSpPr>
            <a:spLocks noGrp="1"/>
          </p:cNvSpPr>
          <p:nvPr>
            <p:ph type="title"/>
          </p:nvPr>
        </p:nvSpPr>
        <p:spPr>
          <a:xfrm>
            <a:off x="1828800" y="4876800"/>
            <a:ext cx="5486400" cy="566738"/>
          </a:xfrm>
        </p:spPr>
        <p:txBody>
          <a:bodyPr anchor="b"/>
          <a:lstStyle>
            <a:lvl1pPr algn="ctr">
              <a:defRPr sz="2000" b="1"/>
            </a:lvl1pPr>
          </a:lstStyle>
          <a:p>
            <a:r>
              <a:rPr lang="en-US" dirty="0" smtClean="0"/>
              <a:t>Click to edit Master title style</a:t>
            </a:r>
            <a:endParaRPr lang="en-US" dirty="0"/>
          </a:p>
        </p:txBody>
      </p:sp>
    </p:spTree>
    <p:extLst>
      <p:ext uri="{BB962C8B-B14F-4D97-AF65-F5344CB8AC3E}">
        <p14:creationId xmlns:p14="http://schemas.microsoft.com/office/powerpoint/2010/main" val="220351204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Contact Us">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1"/>
            <a:ext cx="6324600" cy="715962"/>
          </a:xfrm>
        </p:spPr>
        <p:txBody>
          <a:bodyPr>
            <a:noAutofit/>
          </a:bodyPr>
          <a:lstStyle>
            <a:lvl1pPr algn="ct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295400" y="1066800"/>
            <a:ext cx="4076700" cy="529971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638800" y="1447800"/>
            <a:ext cx="32766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4403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bg1"/>
        </a:solidFill>
        <a:effectLst/>
      </p:bgPr>
    </p:bg>
    <p:spTree>
      <p:nvGrpSpPr>
        <p:cNvPr id="1" name=""/>
        <p:cNvGrpSpPr/>
        <p:nvPr/>
      </p:nvGrpSpPr>
      <p:grpSpPr>
        <a:xfrm>
          <a:off x="0" y="0"/>
          <a:ext cx="0" cy="0"/>
          <a:chOff x="0" y="0"/>
          <a:chExt cx="0" cy="0"/>
        </a:xfrm>
      </p:grpSpPr>
      <p:pic>
        <p:nvPicPr>
          <p:cNvPr id="7" name="teamwork_in_motion_slide.mo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714500" cy="6858000"/>
          </a:xfrm>
          <a:prstGeom prst="rect">
            <a:avLst/>
          </a:prstGeom>
        </p:spPr>
      </p:pic>
      <p:sp>
        <p:nvSpPr>
          <p:cNvPr id="12" name="box"/>
          <p:cNvSpPr/>
          <p:nvPr userDrawn="1"/>
        </p:nvSpPr>
        <p:spPr>
          <a:xfrm rot="10800000">
            <a:off x="1718938" y="0"/>
            <a:ext cx="186061" cy="6858000"/>
          </a:xfrm>
          <a:prstGeom prst="rect">
            <a:avLst/>
          </a:prstGeom>
          <a:gradFill flip="none" rotWithShape="1">
            <a:gsLst>
              <a:gs pos="0">
                <a:schemeClr val="bg1"/>
              </a:gs>
              <a:gs pos="100000">
                <a:schemeClr val="tx1">
                  <a:lumMod val="65000"/>
                  <a:lumOff val="3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3"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4" name="line"/>
          <p:cNvSpPr/>
          <p:nvPr userDrawn="1"/>
        </p:nvSpPr>
        <p:spPr>
          <a:xfrm rot="10800000">
            <a:off x="1783080" y="713567"/>
            <a:ext cx="7360920" cy="18288"/>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5" name="line"/>
          <p:cNvSpPr/>
          <p:nvPr userDrawn="1"/>
        </p:nvSpPr>
        <p:spPr>
          <a:xfrm>
            <a:off x="1762648" y="4779"/>
            <a:ext cx="18288" cy="6858000"/>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0551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remove" display="0">
                  <p:stCondLst>
                    <p:cond delay="indefinite"/>
                  </p:stCondLst>
                </p:cTn>
                <p:tgtEl>
                  <p:spTgt spid="7"/>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lements - Clip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6858000" cy="715962"/>
          </a:xfrm>
        </p:spPr>
        <p:txBody>
          <a:bodyPr>
            <a:normAutofit/>
          </a:bodyPr>
          <a:lstStyle>
            <a:lvl1pPr algn="ctr">
              <a:defRPr sz="36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487864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40" indent="-231740">
              <a:buFont typeface="Arial" pitchFamily="34" charset="0"/>
              <a:buChar char="•"/>
              <a:defRPr sz="2400"/>
            </a:lvl1pPr>
            <a:lvl2pPr marL="457130" indent="-231740">
              <a:buFont typeface="Arial" pitchFamily="34" charset="0"/>
              <a:buChar char="•"/>
              <a:defRPr/>
            </a:lvl2pPr>
            <a:lvl3pPr marL="855534" indent="-231740">
              <a:buFont typeface="Arial" pitchFamily="34" charset="0"/>
              <a:buChar char="•"/>
              <a:defRPr sz="1800"/>
            </a:lvl3pPr>
            <a:lvl4pPr marL="1146002" indent="-231740">
              <a:buFont typeface="Arial" pitchFamily="34" charset="0"/>
              <a:buChar char="•"/>
              <a:tabLst/>
              <a:defRPr sz="1600"/>
            </a:lvl4pPr>
            <a:lvl5pPr marL="1487263" indent="-231740">
              <a:buFont typeface="Arial" pitchFamily="34" charset="0"/>
              <a:buChar char="•"/>
              <a:tabL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9533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4114800" y="9906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4114800" y="18288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4114800" y="26670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4114800" y="35052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11" name="Title 1"/>
          <p:cNvSpPr>
            <a:spLocks noGrp="1"/>
          </p:cNvSpPr>
          <p:nvPr>
            <p:ph type="title"/>
          </p:nvPr>
        </p:nvSpPr>
        <p:spPr>
          <a:xfrm>
            <a:off x="1828800" y="-30162"/>
            <a:ext cx="7315200" cy="7159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26414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066800"/>
            <a:ext cx="3200400"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1763713"/>
            <a:ext cx="3200400"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559426" y="1055688"/>
            <a:ext cx="2898775"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559426" y="1752600"/>
            <a:ext cx="2898775"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24099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3209924"/>
            <a:ext cx="5751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0" y="1676400"/>
            <a:ext cx="5751513"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2" indent="0">
              <a:buNone/>
              <a:defRPr sz="1600">
                <a:solidFill>
                  <a:schemeClr val="tx1">
                    <a:tint val="75000"/>
                  </a:schemeClr>
                </a:solidFill>
              </a:defRPr>
            </a:lvl3pPr>
            <a:lvl4pPr marL="1371392" indent="0">
              <a:buNone/>
              <a:defRPr sz="1400">
                <a:solidFill>
                  <a:schemeClr val="tx1">
                    <a:tint val="75000"/>
                  </a:schemeClr>
                </a:solidFill>
              </a:defRPr>
            </a:lvl4pPr>
            <a:lvl5pPr marL="1828523" indent="0">
              <a:buNone/>
              <a:defRPr sz="1400">
                <a:solidFill>
                  <a:schemeClr val="tx1">
                    <a:tint val="75000"/>
                  </a:schemeClr>
                </a:solidFill>
              </a:defRPr>
            </a:lvl5pPr>
            <a:lvl6pPr marL="2285654" indent="0">
              <a:buNone/>
              <a:defRPr sz="1400">
                <a:solidFill>
                  <a:schemeClr val="tx1">
                    <a:tint val="75000"/>
                  </a:schemeClr>
                </a:solidFill>
              </a:defRPr>
            </a:lvl6pPr>
            <a:lvl7pPr marL="2742784" indent="0">
              <a:buNone/>
              <a:defRPr sz="1400">
                <a:solidFill>
                  <a:schemeClr val="tx1">
                    <a:tint val="75000"/>
                  </a:schemeClr>
                </a:solidFill>
              </a:defRPr>
            </a:lvl7pPr>
            <a:lvl8pPr marL="3199915" indent="0">
              <a:buNone/>
              <a:defRPr sz="1400">
                <a:solidFill>
                  <a:schemeClr val="tx1">
                    <a:tint val="75000"/>
                  </a:schemeClr>
                </a:solidFill>
              </a:defRPr>
            </a:lvl8pPr>
            <a:lvl9pPr marL="3657046"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00816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912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882680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video" Target="../media/media1.wm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media" Target="../media/media1.wm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box"/>
          <p:cNvSpPr/>
          <p:nvPr userDrawn="1"/>
        </p:nvSpPr>
        <p:spPr>
          <a:xfrm rot="10800000">
            <a:off x="1718938" y="0"/>
            <a:ext cx="186061" cy="6858000"/>
          </a:xfrm>
          <a:prstGeom prst="rect">
            <a:avLst/>
          </a:prstGeom>
          <a:gradFill flip="none" rotWithShape="1">
            <a:gsLst>
              <a:gs pos="0">
                <a:schemeClr val="accent1">
                  <a:lumMod val="100000"/>
                </a:schemeClr>
              </a:gs>
              <a:gs pos="100000">
                <a:schemeClr val="accent1">
                  <a:lumMod val="7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4" name="teamwork_in_motion_slide.mov">
            <a:hlinkClick r:id="" action="ppaction://media"/>
          </p:cNvPr>
          <p:cNvPicPr>
            <a:picLocks noChangeAspect="1"/>
          </p:cNvPicPr>
          <p:nvPr>
            <a:videoFile r:link="rId16"/>
            <p:extLst>
              <p:ext uri="{DAA4B4D4-6D71-4841-9C94-3DE7FCFB9230}">
                <p14:media xmlns:p14="http://schemas.microsoft.com/office/powerpoint/2010/main" r:embed="rId15"/>
              </p:ext>
            </p:extLst>
          </p:nvPr>
        </p:nvPicPr>
        <p:blipFill>
          <a:blip r:embed="rId17"/>
          <a:stretch>
            <a:fillRect/>
          </a:stretch>
        </p:blipFill>
        <p:spPr>
          <a:xfrm>
            <a:off x="0" y="0"/>
            <a:ext cx="1714500" cy="6858000"/>
          </a:xfrm>
          <a:prstGeom prst="rect">
            <a:avLst/>
          </a:prstGeom>
        </p:spPr>
      </p:pic>
      <p:sp>
        <p:nvSpPr>
          <p:cNvPr id="7"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9" name="line"/>
          <p:cNvSpPr/>
          <p:nvPr userDrawn="1"/>
        </p:nvSpPr>
        <p:spPr>
          <a:xfrm rot="10800000">
            <a:off x="1783080" y="713567"/>
            <a:ext cx="736092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0" name="line"/>
          <p:cNvSpPr/>
          <p:nvPr userDrawn="1"/>
        </p:nvSpPr>
        <p:spPr>
          <a:xfrm>
            <a:off x="1762648" y="4779"/>
            <a:ext cx="18288" cy="6858000"/>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2" name="Title Placeholder 1"/>
          <p:cNvSpPr>
            <a:spLocks noGrp="1"/>
          </p:cNvSpPr>
          <p:nvPr>
            <p:ph type="title"/>
          </p:nvPr>
        </p:nvSpPr>
        <p:spPr>
          <a:xfrm>
            <a:off x="1811968" y="0"/>
            <a:ext cx="7332032" cy="715962"/>
          </a:xfrm>
          <a:prstGeom prst="rect">
            <a:avLst/>
          </a:prstGeom>
        </p:spPr>
        <p:txBody>
          <a:bodyPr vert="horz" lIns="91426" tIns="45714" rIns="91426" bIns="45714"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05000" y="914400"/>
            <a:ext cx="7086600" cy="5715000"/>
          </a:xfrm>
          <a:prstGeom prst="rect">
            <a:avLst/>
          </a:prstGeom>
        </p:spPr>
        <p:txBody>
          <a:bodyPr vert="horz" lIns="91426" tIns="45714" rIns="91426"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300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5" r:id="rId4"/>
    <p:sldLayoutId id="2147483664" r:id="rId5"/>
    <p:sldLayoutId id="2147483660" r:id="rId6"/>
    <p:sldLayoutId id="2147483653" r:id="rId7"/>
    <p:sldLayoutId id="2147483651" r:id="rId8"/>
    <p:sldLayoutId id="2147483652" r:id="rId9"/>
    <p:sldLayoutId id="2147483656" r:id="rId10"/>
    <p:sldLayoutId id="2147483657" r:id="rId11"/>
    <p:sldLayoutId id="2147483666" r:id="rId12"/>
    <p:sldLayoutId id="2147483682"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txStyles>
    <p:titleStyle>
      <a:lvl1pPr algn="l" defTabSz="914262" rtl="0" eaLnBrk="1" latinLnBrk="0" hangingPunct="1">
        <a:spcBef>
          <a:spcPct val="0"/>
        </a:spcBef>
        <a:buNone/>
        <a:defRPr sz="4000" kern="1200">
          <a:solidFill>
            <a:schemeClr val="bg1"/>
          </a:solidFill>
          <a:latin typeface="+mj-lt"/>
          <a:ea typeface="+mj-ea"/>
          <a:cs typeface="+mj-cs"/>
        </a:defRPr>
      </a:lvl1pPr>
    </p:titleStyle>
    <p:body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1" name="box"/>
          <p:cNvSpPr/>
          <p:nvPr userDrawn="1"/>
        </p:nvSpPr>
        <p:spPr>
          <a:xfrm rot="10800000">
            <a:off x="1718938" y="0"/>
            <a:ext cx="186061" cy="6858000"/>
          </a:xfrm>
          <a:prstGeom prst="rect">
            <a:avLst/>
          </a:prstGeom>
          <a:gradFill flip="none" rotWithShape="1">
            <a:gsLst>
              <a:gs pos="0">
                <a:schemeClr val="accent1">
                  <a:lumMod val="100000"/>
                </a:schemeClr>
              </a:gs>
              <a:gs pos="100000">
                <a:schemeClr val="accent1">
                  <a:lumMod val="7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7"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9" name="line"/>
          <p:cNvSpPr/>
          <p:nvPr userDrawn="1"/>
        </p:nvSpPr>
        <p:spPr>
          <a:xfrm rot="10800000">
            <a:off x="1783080" y="713567"/>
            <a:ext cx="736092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0" name="line"/>
          <p:cNvSpPr/>
          <p:nvPr userDrawn="1"/>
        </p:nvSpPr>
        <p:spPr>
          <a:xfrm>
            <a:off x="1762648" y="4779"/>
            <a:ext cx="18288" cy="6858000"/>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2" name="Title Placeholder 1"/>
          <p:cNvSpPr>
            <a:spLocks noGrp="1"/>
          </p:cNvSpPr>
          <p:nvPr>
            <p:ph type="title"/>
          </p:nvPr>
        </p:nvSpPr>
        <p:spPr>
          <a:xfrm>
            <a:off x="1811968" y="0"/>
            <a:ext cx="7332032" cy="715962"/>
          </a:xfrm>
          <a:prstGeom prst="rect">
            <a:avLst/>
          </a:prstGeom>
        </p:spPr>
        <p:txBody>
          <a:bodyPr vert="horz" lIns="91426" tIns="45714" rIns="91426" bIns="45714"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05000" y="914400"/>
            <a:ext cx="7086600" cy="5715000"/>
          </a:xfrm>
          <a:prstGeom prst="rect">
            <a:avLst/>
          </a:prstGeom>
        </p:spPr>
        <p:txBody>
          <a:bodyPr vert="horz" lIns="91426" tIns="45714" rIns="91426"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714500" cy="6858000"/>
          </a:xfrm>
          <a:prstGeom prst="rect">
            <a:avLst/>
          </a:prstGeom>
        </p:spPr>
      </p:pic>
    </p:spTree>
    <p:extLst>
      <p:ext uri="{BB962C8B-B14F-4D97-AF65-F5344CB8AC3E}">
        <p14:creationId xmlns:p14="http://schemas.microsoft.com/office/powerpoint/2010/main" val="28217380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iming>
    <p:tnLst>
      <p:par>
        <p:cTn id="1" dur="indefinite" restart="never" nodeType="tmRoot"/>
      </p:par>
    </p:tnLst>
  </p:timing>
  <p:txStyles>
    <p:titleStyle>
      <a:lvl1pPr algn="l" defTabSz="914262" rtl="0" eaLnBrk="1" latinLnBrk="0" hangingPunct="1">
        <a:spcBef>
          <a:spcPct val="0"/>
        </a:spcBef>
        <a:buNone/>
        <a:defRPr sz="4000" kern="1200">
          <a:solidFill>
            <a:schemeClr val="bg1"/>
          </a:solidFill>
          <a:latin typeface="+mj-lt"/>
          <a:ea typeface="+mj-ea"/>
          <a:cs typeface="+mj-cs"/>
        </a:defRPr>
      </a:lvl1pPr>
    </p:titleStyle>
    <p:body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47800" y="1143000"/>
            <a:ext cx="6096000" cy="609600"/>
          </a:xfrm>
        </p:spPr>
        <p:txBody>
          <a:bodyPr>
            <a:normAutofit/>
          </a:bodyPr>
          <a:lstStyle/>
          <a:p>
            <a:r>
              <a:rPr lang="en-US" dirty="0" smtClean="0"/>
              <a:t>Employee Training Unit 4</a:t>
            </a:r>
          </a:p>
          <a:p>
            <a:endParaRPr lang="en-US" dirty="0"/>
          </a:p>
        </p:txBody>
      </p:sp>
      <p:sp>
        <p:nvSpPr>
          <p:cNvPr id="4" name="Title 3"/>
          <p:cNvSpPr>
            <a:spLocks noGrp="1"/>
          </p:cNvSpPr>
          <p:nvPr>
            <p:ph type="ctrTitle"/>
          </p:nvPr>
        </p:nvSpPr>
        <p:spPr>
          <a:xfrm>
            <a:off x="228600" y="465849"/>
            <a:ext cx="8458200" cy="677151"/>
          </a:xfrm>
        </p:spPr>
        <p:txBody>
          <a:bodyPr/>
          <a:lstStyle/>
          <a:p>
            <a:r>
              <a:rPr lang="en-US" sz="4400" dirty="0" smtClean="0">
                <a:ln w="12700" cmpd="sng">
                  <a:noFill/>
                </a:ln>
                <a:solidFill>
                  <a:schemeClr val="accent5">
                    <a:lumMod val="75000"/>
                  </a:schemeClr>
                </a:solidFill>
                <a:effectLst>
                  <a:reflection blurRad="6350" stA="16000" endPos="23000" dist="12700" dir="5400000" sy="-100000" algn="bl" rotWithShape="0"/>
                </a:effectLst>
              </a:rPr>
              <a:t>Prison Rape Elimination Act</a:t>
            </a:r>
            <a:endParaRPr lang="en-US" sz="4400" dirty="0">
              <a:ln w="12700" cmpd="sng">
                <a:noFill/>
              </a:ln>
              <a:effectLst>
                <a:reflection blurRad="6350" stA="16000" endPos="23000" dist="12700" dir="5400000" sy="-100000" algn="bl" rotWithShape="0"/>
              </a:effectLst>
            </a:endParaRPr>
          </a:p>
        </p:txBody>
      </p:sp>
      <p:pic>
        <p:nvPicPr>
          <p:cNvPr id="2" name="Picture 1"/>
          <p:cNvPicPr>
            <a:picLocks noChangeAspect="1"/>
          </p:cNvPicPr>
          <p:nvPr/>
        </p:nvPicPr>
        <p:blipFill>
          <a:blip r:embed="rId2">
            <a:clrChange>
              <a:clrFrom>
                <a:srgbClr val="D8D7D6"/>
              </a:clrFrom>
              <a:clrTo>
                <a:srgbClr val="D8D7D6">
                  <a:alpha val="0"/>
                </a:srgbClr>
              </a:clrTo>
            </a:clrChange>
            <a:extLst>
              <a:ext uri="{BEBA8EAE-BF5A-486C-A8C5-ECC9F3942E4B}">
                <a14:imgProps xmlns:a14="http://schemas.microsoft.com/office/drawing/2010/main">
                  <a14:imgLayer r:embed="rId3">
                    <a14:imgEffect>
                      <a14:saturation sat="400000"/>
                    </a14:imgEffect>
                    <a14:imgEffect>
                      <a14:brightnessContrast bright="-20000" contrast="20000"/>
                    </a14:imgEffect>
                  </a14:imgLayer>
                </a14:imgProps>
              </a:ext>
            </a:extLst>
          </a:blip>
          <a:stretch>
            <a:fillRect/>
          </a:stretch>
        </p:blipFill>
        <p:spPr>
          <a:xfrm>
            <a:off x="8534400" y="625379"/>
            <a:ext cx="559124" cy="445927"/>
          </a:xfrm>
          <a:prstGeom prst="rect">
            <a:avLst/>
          </a:prstGeom>
          <a:ln>
            <a:noFill/>
          </a:ln>
          <a:effectLst>
            <a:innerShdw blurRad="114300">
              <a:prstClr val="black"/>
            </a:innerShdw>
          </a:effectLst>
        </p:spPr>
      </p:pic>
    </p:spTree>
    <p:extLst>
      <p:ext uri="{BB962C8B-B14F-4D97-AF65-F5344CB8AC3E}">
        <p14:creationId xmlns:p14="http://schemas.microsoft.com/office/powerpoint/2010/main" val="3067575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1"/>
            <a:ext cx="7315200" cy="762001"/>
          </a:xfrm>
        </p:spPr>
        <p:txBody>
          <a:bodyPr>
            <a:normAutofit/>
          </a:bodyPr>
          <a:lstStyle/>
          <a:p>
            <a:r>
              <a:rPr lang="en-US" sz="3200" dirty="0" smtClean="0">
                <a:effectLst>
                  <a:outerShdw blurRad="38100" dist="38100" dir="2700000" algn="tl">
                    <a:srgbClr val="000000">
                      <a:alpha val="43137"/>
                    </a:srgbClr>
                  </a:outerShdw>
                </a:effectLst>
              </a:rPr>
              <a:t>What are Professional Boundaries?</a:t>
            </a:r>
            <a:endParaRPr lang="en-US" sz="3200"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p:txBody>
          <a:bodyPr/>
          <a:lstStyle/>
          <a:p>
            <a:r>
              <a:rPr lang="en-US" dirty="0"/>
              <a:t>Professional Boundaries are the </a:t>
            </a:r>
            <a:r>
              <a:rPr lang="en-US" b="1" dirty="0"/>
              <a:t>conduct, aims, or qualities </a:t>
            </a:r>
            <a:r>
              <a:rPr lang="en-US" dirty="0"/>
              <a:t>that characterize a person who conforms to the technical or ethical standards of a profession and exhibits a courteous, conscientious, and generally businesslike manner in the workplace.</a:t>
            </a:r>
          </a:p>
          <a:p>
            <a:endParaRPr lang="en-US" dirty="0"/>
          </a:p>
        </p:txBody>
      </p:sp>
      <p:pic>
        <p:nvPicPr>
          <p:cNvPr id="5" name="Picture 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39000" y="2590800"/>
            <a:ext cx="1514475" cy="4038600"/>
          </a:xfrm>
          <a:prstGeom prst="rect">
            <a:avLst/>
          </a:prstGeom>
        </p:spPr>
      </p:pic>
      <p:pic>
        <p:nvPicPr>
          <p:cNvPr id="6" name="Picture 5"/>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257800" y="2667000"/>
            <a:ext cx="1514475" cy="4038600"/>
          </a:xfrm>
          <a:prstGeom prst="rect">
            <a:avLst/>
          </a:prstGeom>
        </p:spPr>
      </p:pic>
    </p:spTree>
    <p:extLst>
      <p:ext uri="{BB962C8B-B14F-4D97-AF65-F5344CB8AC3E}">
        <p14:creationId xmlns:p14="http://schemas.microsoft.com/office/powerpoint/2010/main" val="638634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1173162"/>
          </a:xfrm>
        </p:spPr>
        <p:txBody>
          <a:bodyPr>
            <a:noAutofit/>
          </a:bodyPr>
          <a:lstStyle/>
          <a:p>
            <a:r>
              <a:rPr lang="en-US" sz="3600" dirty="0" smtClean="0">
                <a:effectLst>
                  <a:outerShdw blurRad="38100" dist="38100" dir="2700000" algn="tl">
                    <a:srgbClr val="000000">
                      <a:alpha val="43137"/>
                    </a:srgbClr>
                  </a:outerShdw>
                </a:effectLst>
              </a:rPr>
              <a:t>Blurred Boundaries</a:t>
            </a:r>
            <a:r>
              <a:rPr lang="en-US" sz="2600" dirty="0" smtClean="0"/>
              <a:t/>
            </a:r>
            <a:br>
              <a:rPr lang="en-US" sz="2600" dirty="0" smtClean="0"/>
            </a:br>
            <a:r>
              <a:rPr lang="en-US" sz="2600" dirty="0" smtClean="0"/>
              <a:t>Staff and Residents become Blurred when..</a:t>
            </a:r>
            <a:endParaRPr lang="en-US" sz="2600" dirty="0"/>
          </a:p>
        </p:txBody>
      </p:sp>
      <p:sp>
        <p:nvSpPr>
          <p:cNvPr id="3" name="Content Placeholder 2"/>
          <p:cNvSpPr>
            <a:spLocks noGrp="1"/>
          </p:cNvSpPr>
          <p:nvPr>
            <p:ph idx="1"/>
          </p:nvPr>
        </p:nvSpPr>
        <p:spPr>
          <a:xfrm>
            <a:off x="2133600" y="1371600"/>
            <a:ext cx="6477000" cy="4953000"/>
          </a:xfrm>
        </p:spPr>
        <p:txBody>
          <a:bodyPr>
            <a:normAutofit/>
          </a:bodyPr>
          <a:lstStyle/>
          <a:p>
            <a:pPr marL="342900" indent="-342900">
              <a:buFont typeface="Arial" panose="020B0604020202020204" pitchFamily="34" charset="0"/>
              <a:buChar char="•"/>
            </a:pPr>
            <a:r>
              <a:rPr lang="en-US" sz="2400" dirty="0" smtClean="0"/>
              <a:t>They have not been clearly defined</a:t>
            </a:r>
          </a:p>
          <a:p>
            <a:pPr marL="342900" indent="-342900">
              <a:buFont typeface="Arial" panose="020B0604020202020204" pitchFamily="34" charset="0"/>
              <a:buChar char="•"/>
            </a:pPr>
            <a:r>
              <a:rPr lang="en-US" sz="2400" dirty="0" smtClean="0"/>
              <a:t>Staff have not been properly trained to resist the testing of boundaries</a:t>
            </a:r>
          </a:p>
          <a:p>
            <a:pPr marL="342900" indent="-342900">
              <a:buFont typeface="Arial" panose="020B0604020202020204" pitchFamily="34" charset="0"/>
              <a:buChar char="•"/>
            </a:pPr>
            <a:r>
              <a:rPr lang="en-US" sz="2400" dirty="0" smtClean="0"/>
              <a:t>Life gets out of balance</a:t>
            </a:r>
          </a:p>
          <a:p>
            <a:pPr marL="342900" indent="-342900">
              <a:buFont typeface="Arial" panose="020B0604020202020204" pitchFamily="34" charset="0"/>
              <a:buChar char="•"/>
            </a:pPr>
            <a:r>
              <a:rPr lang="en-US" sz="2400" dirty="0" smtClean="0"/>
              <a:t>There is not a reporting culture that supports feedback and accountability</a:t>
            </a:r>
          </a:p>
          <a:p>
            <a:pPr marL="342900" indent="-342900">
              <a:buFont typeface="Arial" panose="020B0604020202020204" pitchFamily="34" charset="0"/>
              <a:buChar char="•"/>
            </a:pPr>
            <a:r>
              <a:rPr lang="en-US" sz="2400" dirty="0" smtClean="0"/>
              <a:t>The culture is one where staff fear retaliation  for reporting inappropriate behaviors</a:t>
            </a:r>
            <a:endParaRPr lang="en-US" sz="2400" dirty="0"/>
          </a:p>
        </p:txBody>
      </p:sp>
    </p:spTree>
    <p:extLst>
      <p:ext uri="{BB962C8B-B14F-4D97-AF65-F5344CB8AC3E}">
        <p14:creationId xmlns:p14="http://schemas.microsoft.com/office/powerpoint/2010/main" val="3136025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effectLst>
                  <a:outerShdw blurRad="38100" dist="38100" dir="2700000" algn="tl">
                    <a:srgbClr val="000000">
                      <a:alpha val="43137"/>
                    </a:srgbClr>
                  </a:outerShdw>
                </a:effectLst>
              </a:rPr>
              <a:t>Staff Responsibilities</a:t>
            </a:r>
            <a:endParaRPr lang="en-US" sz="32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133600" y="1066800"/>
            <a:ext cx="6629400" cy="5486400"/>
          </a:xfrm>
          <a:prstGeom prst="rect">
            <a:avLst/>
          </a:prstGeom>
        </p:spPr>
        <p:txBody>
          <a:bodyPr>
            <a:normAutofit/>
          </a:bodyPr>
          <a:lstStyle/>
          <a:p>
            <a:pPr lvl="0"/>
            <a:r>
              <a:rPr lang="en-US" sz="2800" dirty="0" smtClean="0"/>
              <a:t>Staff responsibilities in working with youth</a:t>
            </a:r>
          </a:p>
          <a:p>
            <a:pPr lvl="0"/>
            <a:endParaRPr lang="en-US" sz="2800" dirty="0" smtClean="0"/>
          </a:p>
          <a:p>
            <a:pPr marL="342900" lvl="0" indent="-342900">
              <a:buFont typeface="Arial" panose="020B0604020202020204" pitchFamily="34" charset="0"/>
              <a:buChar char="•"/>
            </a:pPr>
            <a:r>
              <a:rPr lang="en-US" sz="2200" dirty="0" smtClean="0"/>
              <a:t>Staff </a:t>
            </a:r>
            <a:r>
              <a:rPr lang="en-US" sz="2200" dirty="0"/>
              <a:t>sets the “tone” for relationships.</a:t>
            </a:r>
          </a:p>
          <a:p>
            <a:pPr marL="342900" lvl="0" indent="-342900">
              <a:buFont typeface="Arial" panose="020B0604020202020204" pitchFamily="34" charset="0"/>
              <a:buChar char="•"/>
            </a:pPr>
            <a:r>
              <a:rPr lang="en-US" sz="2200" dirty="0"/>
              <a:t>Staff brings own issues to the workplace.</a:t>
            </a:r>
          </a:p>
          <a:p>
            <a:pPr marL="342900" lvl="0" indent="-342900">
              <a:buFont typeface="Arial" panose="020B0604020202020204" pitchFamily="34" charset="0"/>
              <a:buChar char="•"/>
            </a:pPr>
            <a:r>
              <a:rPr lang="en-US" sz="2200" dirty="0"/>
              <a:t>May or may not have good boundaries or healthy relationships.</a:t>
            </a:r>
          </a:p>
          <a:p>
            <a:pPr marL="342900" lvl="0" indent="-342900">
              <a:buFont typeface="Arial" panose="020B0604020202020204" pitchFamily="34" charset="0"/>
              <a:buChar char="•"/>
            </a:pPr>
            <a:r>
              <a:rPr lang="en-US" sz="2200" dirty="0"/>
              <a:t>Way of relating to youth and adults may be a function of </a:t>
            </a:r>
            <a:r>
              <a:rPr lang="en-US" sz="2200" dirty="0" smtClean="0"/>
              <a:t>age (e.g</a:t>
            </a:r>
            <a:r>
              <a:rPr lang="en-US" sz="2200" dirty="0"/>
              <a:t>., younger staff more aligned with youth than older staff).</a:t>
            </a:r>
          </a:p>
          <a:p>
            <a:pPr marL="342900" lvl="0" indent="-342900">
              <a:buFont typeface="Arial" panose="020B0604020202020204" pitchFamily="34" charset="0"/>
              <a:buChar char="•"/>
            </a:pPr>
            <a:r>
              <a:rPr lang="en-US" sz="2200" dirty="0"/>
              <a:t>May not know how to constructively deal with sexual issues with </a:t>
            </a:r>
            <a:r>
              <a:rPr lang="en-US" sz="2200" dirty="0" smtClean="0"/>
              <a:t>youth.</a:t>
            </a:r>
            <a:endParaRPr lang="en-US" sz="2200" dirty="0"/>
          </a:p>
          <a:p>
            <a:pPr marL="342900" lvl="0" indent="-342900">
              <a:buFont typeface="Arial" panose="020B0604020202020204" pitchFamily="34" charset="0"/>
              <a:buChar char="•"/>
            </a:pPr>
            <a:r>
              <a:rPr lang="en-US" sz="2200" dirty="0"/>
              <a:t>May communicate their own bias regarding sexual orientation/gender identity  </a:t>
            </a:r>
          </a:p>
          <a:p>
            <a:endParaRPr lang="en-US" dirty="0"/>
          </a:p>
        </p:txBody>
      </p:sp>
    </p:spTree>
    <p:extLst>
      <p:ext uri="{BB962C8B-B14F-4D97-AF65-F5344CB8AC3E}">
        <p14:creationId xmlns:p14="http://schemas.microsoft.com/office/powerpoint/2010/main" val="42578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927"/>
            <a:ext cx="7315200" cy="715962"/>
          </a:xfrm>
        </p:spPr>
        <p:txBody>
          <a:bodyPr>
            <a:normAutofit/>
          </a:bodyPr>
          <a:lstStyle/>
          <a:p>
            <a:r>
              <a:rPr lang="en-US" sz="3200" dirty="0" smtClean="0">
                <a:effectLst>
                  <a:outerShdw blurRad="38100" dist="38100" dir="2700000" algn="tl">
                    <a:srgbClr val="000000">
                      <a:alpha val="43137"/>
                    </a:srgbClr>
                  </a:outerShdw>
                </a:effectLst>
              </a:rPr>
              <a:t>Avoiding Inappropriate Relationships</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33600" y="1281546"/>
            <a:ext cx="2819400" cy="4738254"/>
          </a:xfrm>
          <a:prstGeom prst="rect">
            <a:avLst/>
          </a:prstGeom>
        </p:spPr>
        <p:txBody>
          <a:bodyPr>
            <a:noAutofit/>
          </a:bodyPr>
          <a:lstStyle/>
          <a:p>
            <a:pPr marL="342900" indent="-342900">
              <a:buFont typeface="Arial" panose="020B0604020202020204" pitchFamily="34" charset="0"/>
              <a:buChar char="•"/>
            </a:pPr>
            <a:r>
              <a:rPr lang="en-US" sz="2400" dirty="0" smtClean="0"/>
              <a:t>Personal Boundaries</a:t>
            </a:r>
          </a:p>
          <a:p>
            <a:pPr marL="342900" indent="-342900">
              <a:buFont typeface="Arial" panose="020B0604020202020204" pitchFamily="34" charset="0"/>
              <a:buChar char="•"/>
            </a:pPr>
            <a:r>
              <a:rPr lang="en-US" sz="2400" dirty="0" smtClean="0"/>
              <a:t>Professional Boundaries</a:t>
            </a:r>
          </a:p>
          <a:p>
            <a:pPr marL="342900" indent="-342900">
              <a:buFont typeface="Arial" panose="020B0604020202020204" pitchFamily="34" charset="0"/>
              <a:buChar char="•"/>
            </a:pPr>
            <a:r>
              <a:rPr lang="en-US" sz="2400" dirty="0" smtClean="0"/>
              <a:t>Pay attention to signs</a:t>
            </a:r>
          </a:p>
          <a:p>
            <a:pPr marL="342900" indent="-342900">
              <a:buFont typeface="Arial" panose="020B0604020202020204" pitchFamily="34" charset="0"/>
              <a:buChar char="•"/>
            </a:pPr>
            <a:r>
              <a:rPr lang="en-US" sz="2400" dirty="0" smtClean="0"/>
              <a:t>Identify and respond to “red flags”</a:t>
            </a:r>
          </a:p>
          <a:p>
            <a:pPr marL="342900" indent="-342900">
              <a:buFont typeface="Arial" panose="020B0604020202020204" pitchFamily="34" charset="0"/>
              <a:buChar char="•"/>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143000"/>
            <a:ext cx="4152899" cy="5537199"/>
          </a:xfrm>
          <a:prstGeom prst="rect">
            <a:avLst/>
          </a:prstGeom>
        </p:spPr>
      </p:pic>
    </p:spTree>
    <p:extLst>
      <p:ext uri="{BB962C8B-B14F-4D97-AF65-F5344CB8AC3E}">
        <p14:creationId xmlns:p14="http://schemas.microsoft.com/office/powerpoint/2010/main" val="535465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1866900" y="1201656"/>
            <a:ext cx="4762500" cy="35718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600883"/>
            <a:ext cx="4762500" cy="3571875"/>
          </a:xfrm>
          <a:prstGeom prst="rect">
            <a:avLst/>
          </a:prstGeom>
        </p:spPr>
      </p:pic>
      <p:sp>
        <p:nvSpPr>
          <p:cNvPr id="6" name="TextBox 5"/>
          <p:cNvSpPr txBox="1"/>
          <p:nvPr/>
        </p:nvSpPr>
        <p:spPr>
          <a:xfrm>
            <a:off x="4343400" y="2987593"/>
            <a:ext cx="3200400"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RED FLAGS</a:t>
            </a:r>
          </a:p>
        </p:txBody>
      </p:sp>
    </p:spTree>
    <p:extLst>
      <p:ext uri="{BB962C8B-B14F-4D97-AF65-F5344CB8AC3E}">
        <p14:creationId xmlns:p14="http://schemas.microsoft.com/office/powerpoint/2010/main" val="2833446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Red Flag Indicators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1295399"/>
            <a:ext cx="3048000" cy="5334001"/>
          </a:xfrm>
          <a:prstGeom prst="rect">
            <a:avLst/>
          </a:prstGeom>
        </p:spPr>
        <p:txBody>
          <a:bodyPr/>
          <a:lstStyle/>
          <a:p>
            <a:r>
              <a:rPr lang="en-US" sz="2600" dirty="0"/>
              <a:t>There are several “</a:t>
            </a:r>
            <a:r>
              <a:rPr lang="en-US" sz="2600" b="1" dirty="0">
                <a:solidFill>
                  <a:srgbClr val="FF0000"/>
                </a:solidFill>
              </a:rPr>
              <a:t>red flag</a:t>
            </a:r>
            <a:r>
              <a:rPr lang="en-US" sz="2600" dirty="0"/>
              <a:t>” indicators that will assist staff in detecting </a:t>
            </a:r>
            <a:r>
              <a:rPr lang="en-US" sz="2600" dirty="0" smtClean="0"/>
              <a:t>resident </a:t>
            </a:r>
            <a:r>
              <a:rPr lang="en-US" sz="2600" dirty="0"/>
              <a:t>on </a:t>
            </a:r>
            <a:r>
              <a:rPr lang="en-US" sz="2600" dirty="0" smtClean="0"/>
              <a:t>resident </a:t>
            </a:r>
            <a:r>
              <a:rPr lang="en-US" sz="2600" dirty="0"/>
              <a:t>sexual abuse.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362200"/>
            <a:ext cx="3810000" cy="3810000"/>
          </a:xfrm>
          <a:prstGeom prst="rect">
            <a:avLst/>
          </a:prstGeom>
        </p:spPr>
      </p:pic>
    </p:spTree>
    <p:extLst>
      <p:ext uri="{BB962C8B-B14F-4D97-AF65-F5344CB8AC3E}">
        <p14:creationId xmlns:p14="http://schemas.microsoft.com/office/powerpoint/2010/main" val="1969430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944562"/>
          </a:xfrm>
        </p:spPr>
        <p:txBody>
          <a:bodyPr>
            <a:noAutofit/>
          </a:bodyPr>
          <a:lstStyle/>
          <a:p>
            <a:r>
              <a:rPr lang="en-US" sz="2800" dirty="0" smtClean="0">
                <a:effectLst>
                  <a:outerShdw blurRad="38100" dist="38100" dir="2700000" algn="tl">
                    <a:srgbClr val="000000">
                      <a:alpha val="43137"/>
                    </a:srgbClr>
                  </a:outerShdw>
                </a:effectLst>
              </a:rPr>
              <a:t>Red Flag Indicators</a:t>
            </a:r>
            <a:r>
              <a:rPr lang="en-US" sz="2800" dirty="0" smtClean="0"/>
              <a:t/>
            </a:r>
            <a:br>
              <a:rPr lang="en-US" sz="2800" dirty="0" smtClean="0"/>
            </a:br>
            <a:r>
              <a:rPr lang="en-US" sz="2800" dirty="0" smtClean="0">
                <a:latin typeface="+mn-lt"/>
              </a:rPr>
              <a:t>Examples of red flag indicators are as follows:</a:t>
            </a:r>
            <a:endParaRPr lang="en-US" sz="2800" dirty="0">
              <a:latin typeface="+mn-lt"/>
            </a:endParaRPr>
          </a:p>
        </p:txBody>
      </p:sp>
      <p:sp>
        <p:nvSpPr>
          <p:cNvPr id="4" name="Content Placeholder 3"/>
          <p:cNvSpPr>
            <a:spLocks noGrp="1"/>
          </p:cNvSpPr>
          <p:nvPr>
            <p:ph idx="1"/>
          </p:nvPr>
        </p:nvSpPr>
        <p:spPr>
          <a:xfrm>
            <a:off x="2133600" y="1823243"/>
            <a:ext cx="3581400" cy="3962401"/>
          </a:xfrm>
        </p:spPr>
        <p:txBody>
          <a:bodyPr>
            <a:normAutofit lnSpcReduction="10000"/>
          </a:bodyPr>
          <a:lstStyle/>
          <a:p>
            <a:pPr marL="342900" indent="-342900">
              <a:buFont typeface="Arial" panose="020B0604020202020204" pitchFamily="34" charset="0"/>
              <a:buChar char="•"/>
            </a:pPr>
            <a:r>
              <a:rPr lang="en-US" dirty="0"/>
              <a:t> Isolation</a:t>
            </a:r>
          </a:p>
          <a:p>
            <a:pPr marL="342900" indent="-342900">
              <a:buFont typeface="Arial" panose="020B0604020202020204" pitchFamily="34" charset="0"/>
              <a:buChar char="•"/>
            </a:pPr>
            <a:r>
              <a:rPr lang="en-US" dirty="0"/>
              <a:t> Depression</a:t>
            </a:r>
          </a:p>
          <a:p>
            <a:pPr marL="342900" indent="-342900">
              <a:buFont typeface="Arial" panose="020B0604020202020204" pitchFamily="34" charset="0"/>
              <a:buChar char="•"/>
            </a:pPr>
            <a:r>
              <a:rPr lang="en-US" dirty="0"/>
              <a:t> Lashing out at others</a:t>
            </a:r>
          </a:p>
          <a:p>
            <a:pPr marL="342900" indent="-342900">
              <a:buFont typeface="Arial" panose="020B0604020202020204" pitchFamily="34" charset="0"/>
              <a:buChar char="•"/>
            </a:pPr>
            <a:r>
              <a:rPr lang="en-US" dirty="0"/>
              <a:t> Refusing to shower</a:t>
            </a:r>
          </a:p>
          <a:p>
            <a:pPr marL="342900" indent="-342900">
              <a:buFont typeface="Arial" panose="020B0604020202020204" pitchFamily="34" charset="0"/>
              <a:buChar char="•"/>
            </a:pPr>
            <a:r>
              <a:rPr lang="en-US" dirty="0"/>
              <a:t> Suicidal thoughts or actions</a:t>
            </a:r>
          </a:p>
          <a:p>
            <a:pPr marL="342900" indent="-342900">
              <a:buFont typeface="Arial" panose="020B0604020202020204" pitchFamily="34" charset="0"/>
              <a:buChar char="•"/>
            </a:pPr>
            <a:r>
              <a:rPr lang="en-US" dirty="0"/>
              <a:t> Seeking protective custody </a:t>
            </a:r>
          </a:p>
          <a:p>
            <a:pPr marL="342900" indent="-342900">
              <a:buFont typeface="Arial" panose="020B0604020202020204" pitchFamily="34" charset="0"/>
              <a:buChar char="•"/>
            </a:pPr>
            <a:r>
              <a:rPr lang="en-US" dirty="0"/>
              <a:t> Refusing to leave an empty</a:t>
            </a:r>
          </a:p>
          <a:p>
            <a:pPr lvl="0"/>
            <a:r>
              <a:rPr lang="en-US" dirty="0" smtClean="0"/>
              <a:t>        </a:t>
            </a:r>
            <a:r>
              <a:rPr lang="en-US" dirty="0"/>
              <a:t>cell </a:t>
            </a:r>
          </a:p>
          <a:p>
            <a:pPr marL="342900" indent="-342900">
              <a:buFont typeface="Arial" panose="020B0604020202020204" pitchFamily="34" charset="0"/>
              <a:buChar char="•"/>
            </a:pPr>
            <a:r>
              <a:rPr lang="en-US" dirty="0"/>
              <a:t> Refusing to enter an   </a:t>
            </a:r>
          </a:p>
          <a:p>
            <a:pPr lvl="0"/>
            <a:r>
              <a:rPr lang="en-US" dirty="0"/>
              <a:t>    </a:t>
            </a:r>
            <a:r>
              <a:rPr lang="en-US" dirty="0" smtClean="0"/>
              <a:t>    </a:t>
            </a:r>
            <a:r>
              <a:rPr lang="en-US" dirty="0"/>
              <a:t>occupied cell or transport</a:t>
            </a:r>
          </a:p>
          <a:p>
            <a:pPr lvl="0"/>
            <a:r>
              <a:rPr lang="en-US" dirty="0"/>
              <a:t>   </a:t>
            </a:r>
            <a:r>
              <a:rPr lang="en-US" dirty="0" smtClean="0"/>
              <a:t>     </a:t>
            </a:r>
            <a:r>
              <a:rPr lang="en-US" dirty="0"/>
              <a:t>vehicle</a:t>
            </a:r>
          </a:p>
          <a:p>
            <a:pPr marL="342900" indent="-342900">
              <a:buFont typeface="Arial" panose="020B0604020202020204" pitchFamily="34" charset="0"/>
              <a:buChar char="•"/>
            </a:pPr>
            <a:endParaRPr lang="en-US" dirty="0"/>
          </a:p>
        </p:txBody>
      </p:sp>
      <p:sp>
        <p:nvSpPr>
          <p:cNvPr id="5" name="Content Placeholder 4"/>
          <p:cNvSpPr>
            <a:spLocks noGrp="1"/>
          </p:cNvSpPr>
          <p:nvPr>
            <p:ph sz="quarter" idx="4294967295"/>
          </p:nvPr>
        </p:nvSpPr>
        <p:spPr>
          <a:xfrm>
            <a:off x="5943600" y="1600200"/>
            <a:ext cx="2898775" cy="4408488"/>
          </a:xfrm>
        </p:spPr>
        <p:txBody>
          <a:bodyPr>
            <a:normAutofit/>
          </a:bodyPr>
          <a:lstStyle/>
          <a:p>
            <a:pPr marL="285750" indent="-285750">
              <a:buFont typeface="Arial" panose="020B0604020202020204" pitchFamily="34" charset="0"/>
              <a:buChar char="•"/>
            </a:pPr>
            <a:r>
              <a:rPr lang="en-US" dirty="0"/>
              <a:t>Increase in misconduct</a:t>
            </a:r>
          </a:p>
          <a:p>
            <a:pPr marL="285750" indent="-285750">
              <a:buFont typeface="Arial" panose="020B0604020202020204" pitchFamily="34" charset="0"/>
              <a:buChar char="•"/>
            </a:pPr>
            <a:r>
              <a:rPr lang="en-US" dirty="0"/>
              <a:t>Increase </a:t>
            </a:r>
            <a:r>
              <a:rPr lang="en-US" dirty="0" smtClean="0"/>
              <a:t>in </a:t>
            </a:r>
            <a:r>
              <a:rPr lang="en-US" dirty="0"/>
              <a:t>sexualized language and conversations</a:t>
            </a:r>
          </a:p>
          <a:p>
            <a:pPr marL="285750" indent="-285750">
              <a:buFont typeface="Arial" panose="020B0604020202020204" pitchFamily="34" charset="0"/>
              <a:buChar char="•"/>
            </a:pPr>
            <a:r>
              <a:rPr lang="en-US" dirty="0"/>
              <a:t>Change in relationships with other </a:t>
            </a:r>
            <a:r>
              <a:rPr lang="en-US" dirty="0" smtClean="0"/>
              <a:t>residents</a:t>
            </a:r>
            <a:endParaRPr lang="en-US" dirty="0"/>
          </a:p>
          <a:p>
            <a:pPr marL="285750" indent="-285750">
              <a:buFont typeface="Arial" panose="020B0604020202020204" pitchFamily="34" charset="0"/>
              <a:buChar char="•"/>
            </a:pPr>
            <a:r>
              <a:rPr lang="en-US" dirty="0"/>
              <a:t>Unusual aggressiveness, may attempt to fight</a:t>
            </a:r>
          </a:p>
          <a:p>
            <a:pPr marL="285750" indent="-285750">
              <a:buFont typeface="Arial" panose="020B0604020202020204" pitchFamily="34" charset="0"/>
              <a:buChar char="•"/>
            </a:pPr>
            <a:r>
              <a:rPr lang="en-US" dirty="0"/>
              <a:t>Lingering near staff</a:t>
            </a:r>
          </a:p>
          <a:p>
            <a:pPr marL="285750" indent="-285750">
              <a:buFont typeface="Arial" panose="020B0604020202020204" pitchFamily="34" charset="0"/>
              <a:buChar char="•"/>
            </a:pPr>
            <a:r>
              <a:rPr lang="en-US" dirty="0"/>
              <a:t>Requesting administrative segregation</a:t>
            </a:r>
          </a:p>
          <a:p>
            <a:endParaRPr lang="en-US" dirty="0"/>
          </a:p>
        </p:txBody>
      </p:sp>
    </p:spTree>
    <p:extLst>
      <p:ext uri="{BB962C8B-B14F-4D97-AF65-F5344CB8AC3E}">
        <p14:creationId xmlns:p14="http://schemas.microsoft.com/office/powerpoint/2010/main" val="2563684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Resident Red Flags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lstStyle/>
          <a:p>
            <a:pPr marL="285750" indent="-285750">
              <a:buFont typeface="Arial" panose="020B0604020202020204" pitchFamily="34" charset="0"/>
              <a:buChar char="•"/>
            </a:pPr>
            <a:r>
              <a:rPr lang="en-US" sz="2200" dirty="0"/>
              <a:t>Spending time with a particular staff member</a:t>
            </a:r>
            <a:br>
              <a:rPr lang="en-US" sz="2200" dirty="0"/>
            </a:br>
            <a:endParaRPr lang="en-US" sz="2200" dirty="0"/>
          </a:p>
          <a:p>
            <a:pPr marL="285750" indent="-285750">
              <a:buFont typeface="Arial" panose="020B0604020202020204" pitchFamily="34" charset="0"/>
              <a:buChar char="•"/>
            </a:pPr>
            <a:r>
              <a:rPr lang="en-US" sz="2200" dirty="0"/>
              <a:t>Leaves area when a particular staff shows up</a:t>
            </a:r>
            <a:br>
              <a:rPr lang="en-US" sz="2200" dirty="0"/>
            </a:br>
            <a:endParaRPr lang="en-US" sz="2200" dirty="0"/>
          </a:p>
          <a:p>
            <a:pPr marL="285750" indent="-285750">
              <a:buFont typeface="Arial" panose="020B0604020202020204" pitchFamily="34" charset="0"/>
              <a:buChar char="•"/>
            </a:pPr>
            <a:r>
              <a:rPr lang="en-US" sz="2200" dirty="0"/>
              <a:t>Using staff member’s first name</a:t>
            </a:r>
            <a:br>
              <a:rPr lang="en-US" sz="2200" dirty="0"/>
            </a:br>
            <a:endParaRPr lang="en-US" sz="2200" dirty="0"/>
          </a:p>
          <a:p>
            <a:pPr marL="285750" indent="-285750">
              <a:buFont typeface="Arial" panose="020B0604020202020204" pitchFamily="34" charset="0"/>
              <a:buChar char="•"/>
            </a:pPr>
            <a:r>
              <a:rPr lang="en-US" sz="2200" dirty="0"/>
              <a:t>Developing medical symptoms</a:t>
            </a:r>
            <a:br>
              <a:rPr lang="en-US" sz="2200" dirty="0"/>
            </a:br>
            <a:endParaRPr lang="en-US" sz="2200" dirty="0"/>
          </a:p>
          <a:p>
            <a:pPr marL="285750" indent="-285750">
              <a:buFont typeface="Arial" panose="020B0604020202020204" pitchFamily="34" charset="0"/>
              <a:buChar char="•"/>
            </a:pPr>
            <a:r>
              <a:rPr lang="en-US" sz="2200" dirty="0"/>
              <a:t>Increase in misconduct</a:t>
            </a:r>
          </a:p>
          <a:p>
            <a:pPr>
              <a:buNone/>
            </a:pPr>
            <a:endParaRPr lang="en-US" dirty="0"/>
          </a:p>
        </p:txBody>
      </p:sp>
      <p:sp>
        <p:nvSpPr>
          <p:cNvPr id="6" name="TextBox 5"/>
          <p:cNvSpPr txBox="1"/>
          <p:nvPr/>
        </p:nvSpPr>
        <p:spPr>
          <a:xfrm>
            <a:off x="6057900" y="2057400"/>
            <a:ext cx="1600200" cy="300082"/>
          </a:xfrm>
          <a:prstGeom prst="rect">
            <a:avLst/>
          </a:prstGeom>
          <a:noFill/>
        </p:spPr>
        <p:txBody>
          <a:bodyPr wrap="square" rtlCol="0">
            <a:spAutoFit/>
          </a:bodyPr>
          <a:lstStyle/>
          <a:p>
            <a:endParaRPr lang="en-US" sz="1350" dirty="0"/>
          </a:p>
        </p:txBody>
      </p:sp>
      <p:sp>
        <p:nvSpPr>
          <p:cNvPr id="8" name="TextBox 7"/>
          <p:cNvSpPr txBox="1"/>
          <p:nvPr/>
        </p:nvSpPr>
        <p:spPr>
          <a:xfrm>
            <a:off x="5930898" y="2048644"/>
            <a:ext cx="1943100" cy="300082"/>
          </a:xfrm>
          <a:prstGeom prst="rect">
            <a:avLst/>
          </a:prstGeom>
          <a:noFill/>
        </p:spPr>
        <p:txBody>
          <a:bodyPr wrap="square" rtlCol="0">
            <a:spAutoFit/>
          </a:bodyPr>
          <a:lstStyle/>
          <a:p>
            <a:endParaRPr lang="en-US" sz="1350" dirty="0"/>
          </a:p>
        </p:txBody>
      </p:sp>
    </p:spTree>
    <p:extLst>
      <p:ext uri="{BB962C8B-B14F-4D97-AF65-F5344CB8AC3E}">
        <p14:creationId xmlns:p14="http://schemas.microsoft.com/office/powerpoint/2010/main" val="3383394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Red Flags: Staff</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209800" y="990600"/>
            <a:ext cx="6324600" cy="5257799"/>
          </a:xfrm>
          <a:prstGeom prst="rect">
            <a:avLst/>
          </a:prstGeom>
        </p:spPr>
        <p:txBody>
          <a:bodyPr>
            <a:noAutofit/>
          </a:bodyPr>
          <a:lstStyle/>
          <a:p>
            <a:pPr marL="342900" indent="-342900">
              <a:buFont typeface="Arial" panose="020B0604020202020204" pitchFamily="34" charset="0"/>
              <a:buChar char="•"/>
            </a:pPr>
            <a:r>
              <a:rPr lang="en-US" sz="2400" dirty="0"/>
              <a:t>Calling out a resident at odd times</a:t>
            </a:r>
          </a:p>
          <a:p>
            <a:pPr marL="342900" indent="-342900">
              <a:buFont typeface="Arial" panose="020B0604020202020204" pitchFamily="34" charset="0"/>
              <a:buChar char="•"/>
            </a:pPr>
            <a:r>
              <a:rPr lang="en-US" sz="2400" dirty="0"/>
              <a:t>Dropping into work at odd times</a:t>
            </a:r>
          </a:p>
          <a:p>
            <a:pPr marL="342900" indent="-342900">
              <a:buFont typeface="Arial" panose="020B0604020202020204" pitchFamily="34" charset="0"/>
              <a:buChar char="•"/>
            </a:pPr>
            <a:r>
              <a:rPr lang="en-US" sz="2400" dirty="0"/>
              <a:t>Defending the </a:t>
            </a:r>
            <a:r>
              <a:rPr lang="en-US" sz="2400" dirty="0" smtClean="0"/>
              <a:t>resident by interceding </a:t>
            </a:r>
            <a:r>
              <a:rPr lang="en-US" sz="2400" dirty="0"/>
              <a:t>on his/her behalf</a:t>
            </a:r>
          </a:p>
          <a:p>
            <a:pPr marL="342900" indent="-342900">
              <a:buFont typeface="Arial" panose="020B0604020202020204" pitchFamily="34" charset="0"/>
              <a:buChar char="•"/>
            </a:pPr>
            <a:r>
              <a:rPr lang="en-US" sz="2400" dirty="0"/>
              <a:t>Inappropriate sexual conversation/materials at work</a:t>
            </a:r>
          </a:p>
          <a:p>
            <a:pPr marL="342900" indent="-342900">
              <a:buFont typeface="Arial" panose="020B0604020202020204" pitchFamily="34" charset="0"/>
              <a:buChar char="•"/>
            </a:pPr>
            <a:r>
              <a:rPr lang="en-US" sz="2400" dirty="0"/>
              <a:t>Personal problems or life changes</a:t>
            </a:r>
          </a:p>
          <a:p>
            <a:pPr marL="342900" indent="-342900">
              <a:buFont typeface="Arial" panose="020B0604020202020204" pitchFamily="34" charset="0"/>
              <a:buChar char="•"/>
            </a:pPr>
            <a:r>
              <a:rPr lang="en-US" sz="2400" dirty="0"/>
              <a:t>Coming to work early or staying late to talk to a specific resident</a:t>
            </a:r>
          </a:p>
          <a:p>
            <a:pPr marL="342900" indent="-342900">
              <a:buFont typeface="Arial" panose="020B0604020202020204" pitchFamily="34" charset="0"/>
              <a:buChar char="•"/>
            </a:pPr>
            <a:r>
              <a:rPr lang="en-US" sz="2400" dirty="0"/>
              <a:t>Resident having access to more privileges</a:t>
            </a:r>
          </a:p>
          <a:p>
            <a:pPr marL="342900" indent="-342900">
              <a:buFont typeface="Arial" panose="020B0604020202020204" pitchFamily="34" charset="0"/>
              <a:buChar char="•"/>
            </a:pPr>
            <a:endParaRPr lang="en-US" sz="2200" dirty="0"/>
          </a:p>
        </p:txBody>
      </p:sp>
      <p:sp>
        <p:nvSpPr>
          <p:cNvPr id="6" name="TextBox 5"/>
          <p:cNvSpPr txBox="1"/>
          <p:nvPr/>
        </p:nvSpPr>
        <p:spPr>
          <a:xfrm>
            <a:off x="6057900" y="2057400"/>
            <a:ext cx="1600200" cy="300082"/>
          </a:xfrm>
          <a:prstGeom prst="rect">
            <a:avLst/>
          </a:prstGeom>
          <a:noFill/>
        </p:spPr>
        <p:txBody>
          <a:bodyPr wrap="square" rtlCol="0">
            <a:spAutoFit/>
          </a:bodyPr>
          <a:lstStyle/>
          <a:p>
            <a:endParaRPr lang="en-US" sz="1350" dirty="0"/>
          </a:p>
        </p:txBody>
      </p:sp>
    </p:spTree>
    <p:extLst>
      <p:ext uri="{BB962C8B-B14F-4D97-AF65-F5344CB8AC3E}">
        <p14:creationId xmlns:p14="http://schemas.microsoft.com/office/powerpoint/2010/main" val="2081208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Red Flags: Environment</a:t>
            </a:r>
            <a:endParaRPr lang="en-US" dirty="0">
              <a:effectLst>
                <a:outerShdw blurRad="38100" dist="38100" dir="2700000" algn="tl">
                  <a:srgbClr val="000000">
                    <a:alpha val="43137"/>
                  </a:srgbClr>
                </a:outerShdw>
              </a:effectLst>
            </a:endParaRPr>
          </a:p>
        </p:txBody>
      </p:sp>
      <p:sp>
        <p:nvSpPr>
          <p:cNvPr id="11" name="Content Placeholder 10"/>
          <p:cNvSpPr>
            <a:spLocks noGrp="1"/>
          </p:cNvSpPr>
          <p:nvPr>
            <p:ph idx="1"/>
          </p:nvPr>
        </p:nvSpPr>
        <p:spPr>
          <a:prstGeom prst="rect">
            <a:avLst/>
          </a:prstGeom>
        </p:spPr>
        <p:txBody>
          <a:bodyPr>
            <a:normAutofit/>
          </a:bodyPr>
          <a:lstStyle/>
          <a:p>
            <a:pPr marL="457200" indent="-457200">
              <a:buFont typeface="Arial" panose="020B0604020202020204" pitchFamily="34" charset="0"/>
              <a:buChar char="•"/>
            </a:pPr>
            <a:r>
              <a:rPr lang="en-US" sz="2600" dirty="0"/>
              <a:t>Increased fights on the unit</a:t>
            </a:r>
          </a:p>
          <a:p>
            <a:pPr marL="457200" indent="-457200">
              <a:buFont typeface="Arial" panose="020B0604020202020204" pitchFamily="34" charset="0"/>
              <a:buChar char="•"/>
            </a:pPr>
            <a:r>
              <a:rPr lang="en-US" sz="2600" dirty="0"/>
              <a:t>Other youth separating from another</a:t>
            </a:r>
          </a:p>
          <a:p>
            <a:pPr marL="457200" indent="-457200">
              <a:buFont typeface="Arial" panose="020B0604020202020204" pitchFamily="34" charset="0"/>
              <a:buChar char="•"/>
            </a:pPr>
            <a:r>
              <a:rPr lang="en-US" sz="2600" dirty="0"/>
              <a:t>Youth wanting to talk to staff alone</a:t>
            </a:r>
          </a:p>
          <a:p>
            <a:pPr marL="457200" indent="-457200">
              <a:buFont typeface="Arial" panose="020B0604020202020204" pitchFamily="34" charset="0"/>
              <a:buChar char="•"/>
            </a:pPr>
            <a:r>
              <a:rPr lang="en-US" sz="2600" dirty="0"/>
              <a:t>Increases in housing change requests</a:t>
            </a:r>
          </a:p>
          <a:p>
            <a:pPr marL="457200" indent="-457200">
              <a:buFont typeface="Arial" panose="020B0604020202020204" pitchFamily="34" charset="0"/>
              <a:buChar char="•"/>
            </a:pPr>
            <a:r>
              <a:rPr lang="en-US" sz="2600" dirty="0"/>
              <a:t>Unusual contraband</a:t>
            </a:r>
          </a:p>
          <a:p>
            <a:pPr marL="457200" indent="-457200">
              <a:buFont typeface="Arial" panose="020B0604020202020204" pitchFamily="34" charset="0"/>
              <a:buChar char="•"/>
            </a:pPr>
            <a:r>
              <a:rPr lang="en-US" sz="2600" dirty="0"/>
              <a:t>Other staff members staying away from a particular staff member</a:t>
            </a:r>
          </a:p>
          <a:p>
            <a:pPr marL="457200" indent="-457200">
              <a:buFont typeface="Arial" panose="020B0604020202020204" pitchFamily="34" charset="0"/>
              <a:buChar char="•"/>
            </a:pPr>
            <a:r>
              <a:rPr lang="en-US" sz="2600" dirty="0"/>
              <a:t>Flirtatious language</a:t>
            </a:r>
          </a:p>
          <a:p>
            <a:endParaRPr lang="en-US" dirty="0"/>
          </a:p>
        </p:txBody>
      </p:sp>
      <p:sp>
        <p:nvSpPr>
          <p:cNvPr id="6" name="TextBox 5"/>
          <p:cNvSpPr txBox="1"/>
          <p:nvPr/>
        </p:nvSpPr>
        <p:spPr>
          <a:xfrm>
            <a:off x="6057900" y="2057400"/>
            <a:ext cx="1600200" cy="300082"/>
          </a:xfrm>
          <a:prstGeom prst="rect">
            <a:avLst/>
          </a:prstGeom>
          <a:noFill/>
        </p:spPr>
        <p:txBody>
          <a:bodyPr wrap="square" rtlCol="0">
            <a:spAutoFit/>
          </a:bodyPr>
          <a:lstStyle/>
          <a:p>
            <a:endParaRPr lang="en-US" sz="1350" dirty="0"/>
          </a:p>
        </p:txBody>
      </p:sp>
    </p:spTree>
    <p:extLst>
      <p:ext uri="{BB962C8B-B14F-4D97-AF65-F5344CB8AC3E}">
        <p14:creationId xmlns:p14="http://schemas.microsoft.com/office/powerpoint/2010/main" val="625729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Training Objectives</a:t>
            </a:r>
            <a:endParaRPr lang="en-US" dirty="0">
              <a:effectLst>
                <a:outerShdw blurRad="38100" dist="38100" dir="2700000" algn="tl">
                  <a:srgbClr val="000000">
                    <a:alpha val="43137"/>
                  </a:srgbClr>
                </a:outerShdw>
              </a:effectLst>
            </a:endParaRPr>
          </a:p>
        </p:txBody>
      </p:sp>
      <p:sp>
        <p:nvSpPr>
          <p:cNvPr id="9" name="Text Placeholder 8"/>
          <p:cNvSpPr>
            <a:spLocks noGrp="1"/>
          </p:cNvSpPr>
          <p:nvPr>
            <p:ph idx="1"/>
          </p:nvPr>
        </p:nvSpPr>
        <p:spPr/>
        <p:txBody>
          <a:bodyPr>
            <a:normAutofit/>
          </a:bodyPr>
          <a:lstStyle/>
          <a:p>
            <a:pPr marL="342900" indent="-342900">
              <a:buFont typeface="Arial" panose="020B0604020202020204" pitchFamily="34" charset="0"/>
              <a:buChar char="•"/>
            </a:pPr>
            <a:r>
              <a:rPr lang="en-US" sz="2000" dirty="0" smtClean="0"/>
              <a:t>Provide information on how staff are to fulfill their responsibilities under the agency’s sexual abuse and sexual harassment prevention, detection, reporting, and response policies and procedures</a:t>
            </a: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Identify how to avoid inappropriate relationships with residents</a:t>
            </a:r>
            <a:endParaRPr lang="en-US" sz="2000" dirty="0" smtClean="0"/>
          </a:p>
          <a:p>
            <a:endParaRPr lang="en-US" dirty="0"/>
          </a:p>
          <a:p>
            <a:pPr marL="342900" indent="-342900">
              <a:buFont typeface="Arial" panose="020B0604020202020204" pitchFamily="34" charset="0"/>
              <a:buChar char="•"/>
            </a:pPr>
            <a:r>
              <a:rPr lang="en-US" sz="2000" dirty="0" smtClean="0"/>
              <a:t>Demonstrate working </a:t>
            </a:r>
            <a:r>
              <a:rPr lang="en-US" sz="2000" dirty="0"/>
              <a:t>knowledge of first </a:t>
            </a:r>
            <a:r>
              <a:rPr lang="en-US" sz="2000" dirty="0" smtClean="0"/>
              <a:t>responder procedures</a:t>
            </a:r>
            <a:endParaRPr lang="en-US" sz="2000" dirty="0"/>
          </a:p>
        </p:txBody>
      </p:sp>
    </p:spTree>
    <p:extLst>
      <p:ext uri="{BB962C8B-B14F-4D97-AF65-F5344CB8AC3E}">
        <p14:creationId xmlns:p14="http://schemas.microsoft.com/office/powerpoint/2010/main" val="1309232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152400"/>
            <a:ext cx="7315200" cy="457200"/>
          </a:xfrm>
        </p:spPr>
        <p:txBody>
          <a:bodyPr>
            <a:noAutofit/>
          </a:bodyPr>
          <a:lstStyle/>
          <a:p>
            <a:r>
              <a:rPr lang="en-US" sz="2600" dirty="0" smtClean="0">
                <a:effectLst>
                  <a:outerShdw blurRad="38100" dist="38100" dir="2700000" algn="tl">
                    <a:srgbClr val="000000">
                      <a:alpha val="43137"/>
                    </a:srgbClr>
                  </a:outerShdw>
                </a:effectLst>
              </a:rPr>
              <a:t>Signs of Potential Inappropriate Boundaries</a:t>
            </a:r>
            <a:endParaRPr lang="en-US" sz="2600"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2133600" y="1143000"/>
            <a:ext cx="6400800" cy="5029200"/>
          </a:xfrm>
        </p:spPr>
        <p:txBody>
          <a:bodyPr>
            <a:normAutofit/>
          </a:bodyPr>
          <a:lstStyle/>
          <a:p>
            <a:pPr marL="342900" indent="-342900">
              <a:buFont typeface="Arial" panose="020B0604020202020204" pitchFamily="34" charset="0"/>
              <a:buChar char="•"/>
            </a:pPr>
            <a:r>
              <a:rPr lang="en-US" dirty="0"/>
              <a:t>Isolation from family/friends</a:t>
            </a:r>
          </a:p>
          <a:p>
            <a:pPr marL="342900" indent="-342900">
              <a:buFont typeface="Arial" panose="020B0604020202020204" pitchFamily="34" charset="0"/>
              <a:buChar char="•"/>
            </a:pPr>
            <a:r>
              <a:rPr lang="en-US" dirty="0"/>
              <a:t>Isolation from other staff</a:t>
            </a:r>
          </a:p>
          <a:p>
            <a:pPr marL="342900" indent="-342900">
              <a:buFont typeface="Arial" panose="020B0604020202020204" pitchFamily="34" charset="0"/>
              <a:buChar char="•"/>
            </a:pPr>
            <a:r>
              <a:rPr lang="en-US" dirty="0"/>
              <a:t>Confusion about boundaries</a:t>
            </a:r>
          </a:p>
          <a:p>
            <a:pPr marL="342900" lvl="1" indent="-342900">
              <a:buFont typeface="Arial" panose="020B0604020202020204" pitchFamily="34" charset="0"/>
              <a:buChar char="•"/>
            </a:pPr>
            <a:r>
              <a:rPr lang="en-US" dirty="0"/>
              <a:t>Lack of clear vision and policies form agency leadership</a:t>
            </a:r>
          </a:p>
          <a:p>
            <a:pPr marL="342900" indent="-342900">
              <a:buFont typeface="Arial" panose="020B0604020202020204" pitchFamily="34" charset="0"/>
              <a:buChar char="•"/>
            </a:pPr>
            <a:r>
              <a:rPr lang="en-US" dirty="0"/>
              <a:t>Stressed out/over-worked</a:t>
            </a:r>
          </a:p>
          <a:p>
            <a:pPr marL="342900" lvl="1" indent="-342900">
              <a:buFont typeface="Arial" panose="020B0604020202020204" pitchFamily="34" charset="0"/>
              <a:buChar char="•"/>
            </a:pPr>
            <a:r>
              <a:rPr lang="en-US" dirty="0"/>
              <a:t>Mandated overtime for extended periods of time, staff shortages</a:t>
            </a:r>
          </a:p>
          <a:p>
            <a:pPr marL="342900" indent="-342900">
              <a:buFont typeface="Arial" panose="020B0604020202020204" pitchFamily="34" charset="0"/>
              <a:buChar char="•"/>
            </a:pPr>
            <a:r>
              <a:rPr lang="en-US" dirty="0"/>
              <a:t>Lonely or going through difficult personal challenges </a:t>
            </a:r>
          </a:p>
          <a:p>
            <a:pPr marL="342900" lvl="1" indent="-342900">
              <a:buFont typeface="Arial" panose="020B0604020202020204" pitchFamily="34" charset="0"/>
              <a:buChar char="•"/>
            </a:pPr>
            <a:r>
              <a:rPr lang="en-US" dirty="0"/>
              <a:t>divorce, family conflicts, financial difficulties</a:t>
            </a:r>
          </a:p>
          <a:p>
            <a:pPr marL="342900" indent="-342900">
              <a:buFont typeface="Arial" panose="020B0604020202020204" pitchFamily="34" charset="0"/>
              <a:buChar char="•"/>
            </a:pPr>
            <a:r>
              <a:rPr lang="en-US" dirty="0"/>
              <a:t>Using alcohol or substances to cope</a:t>
            </a:r>
          </a:p>
          <a:p>
            <a:pPr marL="342900" indent="-342900">
              <a:buFont typeface="Arial" panose="020B0604020202020204" pitchFamily="34" charset="0"/>
              <a:buChar char="•"/>
            </a:pPr>
            <a:r>
              <a:rPr lang="en-US" dirty="0"/>
              <a:t>Feeling like no one cares/understands</a:t>
            </a:r>
          </a:p>
          <a:p>
            <a:pPr marL="342900" indent="-342900">
              <a:buFont typeface="Arial" panose="020B0604020202020204" pitchFamily="34" charset="0"/>
              <a:buChar char="•"/>
            </a:pPr>
            <a:r>
              <a:rPr lang="en-US" dirty="0"/>
              <a:t>Sexual frustrations or inactivity</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019076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28800" y="152400"/>
            <a:ext cx="7315200" cy="457200"/>
          </a:xfrm>
        </p:spPr>
        <p:txBody>
          <a:bodyPr>
            <a:noAutofit/>
          </a:bodyPr>
          <a:lstStyle/>
          <a:p>
            <a:r>
              <a:rPr lang="en-US" sz="2600" dirty="0" smtClean="0">
                <a:effectLst>
                  <a:outerShdw blurRad="38100" dist="38100" dir="2700000" algn="tl">
                    <a:srgbClr val="000000">
                      <a:alpha val="43137"/>
                    </a:srgbClr>
                  </a:outerShdw>
                </a:effectLst>
              </a:rPr>
              <a:t>Challenging Boundaries: Working with Youth</a:t>
            </a:r>
            <a:endParaRPr lang="en-US" sz="2600"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2209800" y="990600"/>
            <a:ext cx="6553200" cy="5714999"/>
          </a:xfrm>
          <a:prstGeom prst="rect">
            <a:avLst/>
          </a:prstGeom>
        </p:spPr>
        <p:txBody>
          <a:bodyPr>
            <a:normAutofit/>
          </a:bodyPr>
          <a:lstStyle/>
          <a:p>
            <a:pPr marL="342900" indent="-342900">
              <a:buFont typeface="Arial" panose="020B0604020202020204" pitchFamily="34" charset="0"/>
              <a:buChar char="•"/>
            </a:pPr>
            <a:r>
              <a:rPr lang="en-US" sz="2600" dirty="0"/>
              <a:t>Staff want to be helpful to </a:t>
            </a:r>
            <a:r>
              <a:rPr lang="en-US" sz="2600" dirty="0" smtClean="0"/>
              <a:t>youth, </a:t>
            </a:r>
            <a:r>
              <a:rPr lang="en-US" sz="2600" dirty="0"/>
              <a:t>yet remain professional</a:t>
            </a:r>
            <a:br>
              <a:rPr lang="en-US" sz="2600" dirty="0"/>
            </a:br>
            <a:endParaRPr lang="en-US" sz="2600" dirty="0"/>
          </a:p>
          <a:p>
            <a:pPr marL="342900" indent="-342900">
              <a:buFont typeface="Arial" panose="020B0604020202020204" pitchFamily="34" charset="0"/>
              <a:buChar char="•"/>
            </a:pPr>
            <a:r>
              <a:rPr lang="en-US" sz="2600" dirty="0"/>
              <a:t>A resident may remind you of a child you know </a:t>
            </a:r>
            <a:r>
              <a:rPr lang="en-US" sz="2600" dirty="0" smtClean="0"/>
              <a:t>outside </a:t>
            </a:r>
            <a:r>
              <a:rPr lang="en-US" sz="2600" dirty="0"/>
              <a:t>of work</a:t>
            </a:r>
            <a:br>
              <a:rPr lang="en-US" sz="2600" dirty="0"/>
            </a:br>
            <a:endParaRPr lang="en-US" sz="2600" dirty="0"/>
          </a:p>
          <a:p>
            <a:pPr marL="342900" indent="-342900">
              <a:buFont typeface="Arial" panose="020B0604020202020204" pitchFamily="34" charset="0"/>
              <a:buChar char="•"/>
            </a:pPr>
            <a:r>
              <a:rPr lang="en-US" sz="2600" dirty="0" smtClean="0"/>
              <a:t>Staff </a:t>
            </a:r>
            <a:r>
              <a:rPr lang="en-US" sz="2600" dirty="0"/>
              <a:t>need to build trust-based relationships with youth while simultaneously staying professional</a:t>
            </a:r>
            <a:br>
              <a:rPr lang="en-US" sz="2600" dirty="0"/>
            </a:br>
            <a:endParaRPr lang="en-US" sz="2600" dirty="0"/>
          </a:p>
          <a:p>
            <a:pPr marL="342900" indent="-342900">
              <a:buFont typeface="Arial" panose="020B0604020202020204" pitchFamily="34" charset="0"/>
              <a:buChar char="•"/>
            </a:pPr>
            <a:r>
              <a:rPr lang="en-US" sz="2600" dirty="0"/>
              <a:t>Staff may fall into parenting the youth instead </a:t>
            </a:r>
            <a:r>
              <a:rPr lang="en-US" sz="2600" dirty="0" smtClean="0"/>
              <a:t>of teaching </a:t>
            </a:r>
            <a:r>
              <a:rPr lang="en-US" sz="2600" dirty="0"/>
              <a:t>them (being a professional role model for the youth)</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738527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946" y="152400"/>
            <a:ext cx="6896099" cy="1326065"/>
          </a:xfrm>
        </p:spPr>
        <p:txBody>
          <a:bodyPr>
            <a:noAutofit/>
          </a:bodyPr>
          <a:lstStyle/>
          <a:p>
            <a:r>
              <a:rPr lang="en-US" sz="3200" dirty="0" smtClean="0">
                <a:effectLst>
                  <a:outerShdw blurRad="38100" dist="38100" dir="2700000" algn="tl">
                    <a:srgbClr val="000000">
                      <a:alpha val="43137"/>
                    </a:srgbClr>
                  </a:outerShdw>
                </a:effectLst>
              </a:rPr>
              <a:t>Additional Guidance</a:t>
            </a:r>
            <a:r>
              <a:rPr lang="en-US" sz="2400" dirty="0" smtClean="0"/>
              <a:t/>
            </a:r>
            <a:br>
              <a:rPr lang="en-US" sz="2400" dirty="0" smtClean="0"/>
            </a:br>
            <a:r>
              <a:rPr lang="en-US" sz="2400" dirty="0" smtClean="0">
                <a:latin typeface="+mn-lt"/>
              </a:rPr>
              <a:t>When Staff May Need Additional Guidance and Reminders about Boundaries</a:t>
            </a:r>
            <a:endParaRPr lang="en-US" sz="2400" dirty="0">
              <a:latin typeface="+mn-lt"/>
            </a:endParaRPr>
          </a:p>
        </p:txBody>
      </p:sp>
      <p:sp>
        <p:nvSpPr>
          <p:cNvPr id="3" name="Content Placeholder 2"/>
          <p:cNvSpPr>
            <a:spLocks noGrp="1"/>
          </p:cNvSpPr>
          <p:nvPr>
            <p:ph idx="1"/>
          </p:nvPr>
        </p:nvSpPr>
        <p:spPr>
          <a:xfrm>
            <a:off x="2234045" y="1707065"/>
            <a:ext cx="6477000" cy="4953000"/>
          </a:xfrm>
          <a:prstGeom prst="rect">
            <a:avLst/>
          </a:prstGeom>
        </p:spPr>
        <p:txBody>
          <a:bodyPr>
            <a:normAutofit/>
          </a:bodyPr>
          <a:lstStyle/>
          <a:p>
            <a:pPr marL="342900" indent="-342900">
              <a:buFont typeface="Arial" pitchFamily="34" charset="0"/>
              <a:buChar char="•"/>
            </a:pPr>
            <a:r>
              <a:rPr lang="en-US" sz="2400" dirty="0"/>
              <a:t>Isolation from family/friends</a:t>
            </a:r>
          </a:p>
          <a:p>
            <a:pPr marL="342900" indent="-342900">
              <a:buFont typeface="Arial" pitchFamily="34" charset="0"/>
              <a:buChar char="•"/>
            </a:pPr>
            <a:endParaRPr lang="en-US" sz="2400" dirty="0" smtClean="0"/>
          </a:p>
          <a:p>
            <a:pPr marL="342900" indent="-342900">
              <a:buFont typeface="Arial" pitchFamily="34" charset="0"/>
              <a:buChar char="•"/>
            </a:pPr>
            <a:r>
              <a:rPr lang="en-US" sz="2400" dirty="0" smtClean="0"/>
              <a:t>Isolation </a:t>
            </a:r>
            <a:r>
              <a:rPr lang="en-US" sz="2400" dirty="0"/>
              <a:t>from other staff</a:t>
            </a:r>
          </a:p>
          <a:p>
            <a:pPr marL="342900" indent="-342900">
              <a:buFont typeface="Arial" pitchFamily="34" charset="0"/>
              <a:buChar char="•"/>
            </a:pPr>
            <a:endParaRPr lang="en-US" sz="2400" dirty="0" smtClean="0"/>
          </a:p>
          <a:p>
            <a:pPr marL="342900" indent="-342900">
              <a:buFont typeface="Arial" pitchFamily="34" charset="0"/>
              <a:buChar char="•"/>
            </a:pPr>
            <a:r>
              <a:rPr lang="en-US" sz="2400" dirty="0" smtClean="0"/>
              <a:t>Stressed </a:t>
            </a:r>
            <a:r>
              <a:rPr lang="en-US" sz="2400" dirty="0"/>
              <a:t>out/over-worked</a:t>
            </a:r>
          </a:p>
          <a:p>
            <a:pPr marL="742950" lvl="1" indent="-285750">
              <a:buFont typeface="Arial" pitchFamily="34" charset="0"/>
              <a:buChar char="–"/>
            </a:pPr>
            <a:r>
              <a:rPr lang="en-US" sz="2400" dirty="0"/>
              <a:t>Mandated overtime for extended periods of time, staff </a:t>
            </a:r>
            <a:r>
              <a:rPr lang="en-US" sz="2400" dirty="0" smtClean="0"/>
              <a:t>shortages</a:t>
            </a:r>
          </a:p>
          <a:p>
            <a:pPr marL="342900" lvl="1" indent="-342900">
              <a:buFont typeface="Arial" panose="020B0604020202020204" pitchFamily="34" charset="0"/>
              <a:buChar char="•"/>
            </a:pPr>
            <a:endParaRPr lang="en-US" sz="2400" dirty="0" smtClean="0"/>
          </a:p>
          <a:p>
            <a:pPr marL="342900" lvl="1" indent="-342900">
              <a:buFont typeface="Arial" panose="020B0604020202020204" pitchFamily="34" charset="0"/>
              <a:buChar char="•"/>
            </a:pPr>
            <a:r>
              <a:rPr lang="en-US" sz="2400" dirty="0" smtClean="0"/>
              <a:t>Interacting with residents/former residents/families on social media</a:t>
            </a:r>
            <a:endParaRPr lang="en-US" sz="2400" dirty="0"/>
          </a:p>
          <a:p>
            <a:endParaRPr lang="en-US" dirty="0"/>
          </a:p>
        </p:txBody>
      </p:sp>
    </p:spTree>
    <p:extLst>
      <p:ext uri="{BB962C8B-B14F-4D97-AF65-F5344CB8AC3E}">
        <p14:creationId xmlns:p14="http://schemas.microsoft.com/office/powerpoint/2010/main" val="1548076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315200" cy="681829"/>
          </a:xfrm>
        </p:spPr>
        <p:txBody>
          <a:bodyPr>
            <a:noAutofit/>
          </a:bodyPr>
          <a:lstStyle/>
          <a:p>
            <a:r>
              <a:rPr lang="en-US" sz="3200" dirty="0" smtClean="0">
                <a:effectLst>
                  <a:outerShdw blurRad="38100" dist="38100" dir="2700000" algn="tl">
                    <a:srgbClr val="000000">
                      <a:alpha val="43137"/>
                    </a:srgbClr>
                  </a:outerShdw>
                </a:effectLst>
              </a:rPr>
              <a:t>Additional Guidance (</a:t>
            </a:r>
            <a:r>
              <a:rPr lang="en-US" sz="3200" dirty="0" err="1" smtClean="0">
                <a:effectLst>
                  <a:outerShdw blurRad="38100" dist="38100" dir="2700000" algn="tl">
                    <a:srgbClr val="000000">
                      <a:alpha val="43137"/>
                    </a:srgbClr>
                  </a:outerShdw>
                </a:effectLst>
              </a:rPr>
              <a:t>cont</a:t>
            </a:r>
            <a:r>
              <a:rPr lang="en-US" sz="3200" dirty="0" smtClean="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1066800"/>
            <a:ext cx="4114800" cy="5410200"/>
          </a:xfrm>
          <a:prstGeom prst="rect">
            <a:avLst/>
          </a:prstGeom>
        </p:spPr>
        <p:txBody>
          <a:bodyPr>
            <a:normAutofit/>
          </a:bodyPr>
          <a:lstStyle/>
          <a:p>
            <a:pPr marL="342900" indent="-342900">
              <a:buFont typeface="Arial" pitchFamily="34" charset="0"/>
              <a:buChar char="•"/>
            </a:pPr>
            <a:r>
              <a:rPr lang="en-US" sz="2400" dirty="0" smtClean="0"/>
              <a:t>Lonely </a:t>
            </a:r>
            <a:r>
              <a:rPr lang="en-US" sz="2400" dirty="0"/>
              <a:t>or going through difficult personal challenges </a:t>
            </a:r>
          </a:p>
          <a:p>
            <a:pPr marL="742950" lvl="1" indent="-285750">
              <a:buFont typeface="Arial" pitchFamily="34" charset="0"/>
              <a:buChar char="–"/>
            </a:pPr>
            <a:r>
              <a:rPr lang="en-US" sz="2400" dirty="0"/>
              <a:t>divorce, family conflicts, financial difficulties</a:t>
            </a:r>
          </a:p>
          <a:p>
            <a:pPr marL="342900" indent="-342900">
              <a:buFont typeface="Arial" pitchFamily="34" charset="0"/>
              <a:buChar char="•"/>
            </a:pPr>
            <a:r>
              <a:rPr lang="en-US" sz="2400" dirty="0"/>
              <a:t>Using alcohol or substances to cope</a:t>
            </a:r>
          </a:p>
          <a:p>
            <a:pPr marL="342900" indent="-342900">
              <a:buFont typeface="Arial" pitchFamily="34" charset="0"/>
              <a:buChar char="•"/>
            </a:pPr>
            <a:r>
              <a:rPr lang="en-US" sz="2400" dirty="0"/>
              <a:t>Feeling like no one cares/understands</a:t>
            </a:r>
          </a:p>
          <a:p>
            <a:pPr marL="342900" indent="-342900">
              <a:buFont typeface="Arial" pitchFamily="34" charset="0"/>
              <a:buChar char="•"/>
            </a:pPr>
            <a:r>
              <a:rPr lang="en-US" sz="2400" dirty="0"/>
              <a:t>Sexual frustrations or inactivity</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828800"/>
            <a:ext cx="3810000" cy="3810000"/>
          </a:xfrm>
          <a:prstGeom prst="rect">
            <a:avLst/>
          </a:prstGeom>
        </p:spPr>
      </p:pic>
    </p:spTree>
    <p:extLst>
      <p:ext uri="{BB962C8B-B14F-4D97-AF65-F5344CB8AC3E}">
        <p14:creationId xmlns:p14="http://schemas.microsoft.com/office/powerpoint/2010/main" val="59335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0" y="0"/>
            <a:ext cx="7315200" cy="715962"/>
          </a:xfrm>
        </p:spPr>
        <p:txBody>
          <a:bodyPr>
            <a:noAutofit/>
          </a:bodyPr>
          <a:lstStyle/>
          <a:p>
            <a:r>
              <a:rPr lang="en-US" sz="3000" dirty="0" smtClean="0">
                <a:effectLst>
                  <a:outerShdw blurRad="38100" dist="38100" dir="2700000" algn="tl">
                    <a:srgbClr val="000000">
                      <a:alpha val="43137"/>
                    </a:srgbClr>
                  </a:outerShdw>
                </a:effectLst>
              </a:rPr>
              <a:t>Communication Tools</a:t>
            </a:r>
            <a:endParaRPr lang="en-US" sz="3000"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2209800" y="1112840"/>
            <a:ext cx="6324600" cy="4114800"/>
          </a:xfrm>
          <a:prstGeom prst="rect">
            <a:avLst/>
          </a:prstGeom>
        </p:spPr>
        <p:txBody>
          <a:bodyPr>
            <a:normAutofit/>
          </a:bodyPr>
          <a:lstStyle/>
          <a:p>
            <a:pPr>
              <a:buNone/>
            </a:pPr>
            <a:r>
              <a:rPr lang="en-US" sz="2200" b="1" dirty="0" smtClean="0"/>
              <a:t>All staff should be able to:</a:t>
            </a:r>
            <a:r>
              <a:rPr lang="en-US" sz="2200" dirty="0" smtClean="0"/>
              <a:t/>
            </a:r>
            <a:br>
              <a:rPr lang="en-US" sz="2200" dirty="0" smtClean="0"/>
            </a:br>
            <a:endParaRPr lang="en-US" sz="2200" dirty="0" smtClean="0"/>
          </a:p>
          <a:p>
            <a:pPr marL="342900" indent="-342900">
              <a:buFont typeface="Arial" panose="020B0604020202020204" pitchFamily="34" charset="0"/>
              <a:buChar char="•"/>
            </a:pPr>
            <a:r>
              <a:rPr lang="en-US" sz="2200" dirty="0" smtClean="0"/>
              <a:t>Clearly communicate boundaries</a:t>
            </a:r>
          </a:p>
          <a:p>
            <a:pPr marL="342900" indent="-342900">
              <a:buFont typeface="Arial" panose="020B0604020202020204" pitchFamily="34" charset="0"/>
              <a:buChar char="•"/>
            </a:pPr>
            <a:r>
              <a:rPr lang="en-US" sz="2200" dirty="0" smtClean="0"/>
              <a:t>Seek help and advice if having problems</a:t>
            </a:r>
          </a:p>
          <a:p>
            <a:pPr marL="342900" indent="-342900">
              <a:buFont typeface="Arial" panose="020B0604020202020204" pitchFamily="34" charset="0"/>
              <a:buChar char="•"/>
            </a:pPr>
            <a:r>
              <a:rPr lang="en-US" sz="2200" dirty="0" smtClean="0"/>
              <a:t>Confront co-workers if they observe problem behaviors</a:t>
            </a:r>
          </a:p>
          <a:p>
            <a:pPr marL="342900" indent="-342900">
              <a:buFont typeface="Arial" panose="020B0604020202020204" pitchFamily="34" charset="0"/>
              <a:buChar char="•"/>
            </a:pPr>
            <a:r>
              <a:rPr lang="en-US" sz="2200" dirty="0" smtClean="0"/>
              <a:t>Model positive interactions</a:t>
            </a:r>
          </a:p>
          <a:p>
            <a:pPr>
              <a:buNone/>
            </a:pPr>
            <a:endParaRPr lang="en-US" dirty="0"/>
          </a:p>
        </p:txBody>
      </p:sp>
      <p:pic>
        <p:nvPicPr>
          <p:cNvPr id="3" name="Picture 2"/>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943600" y="4118429"/>
            <a:ext cx="2755900" cy="2755900"/>
          </a:xfrm>
          <a:prstGeom prst="rect">
            <a:avLst/>
          </a:prstGeom>
        </p:spPr>
      </p:pic>
    </p:spTree>
    <p:extLst>
      <p:ext uri="{BB962C8B-B14F-4D97-AF65-F5344CB8AC3E}">
        <p14:creationId xmlns:p14="http://schemas.microsoft.com/office/powerpoint/2010/main" val="2625291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“The Daily Dozen”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33600" y="1524000"/>
            <a:ext cx="6324600" cy="4114800"/>
          </a:xfrm>
          <a:prstGeom prst="rect">
            <a:avLst/>
          </a:prstGeom>
        </p:spPr>
        <p:txBody>
          <a:bodyPr>
            <a:noAutofit/>
          </a:bodyPr>
          <a:lstStyle/>
          <a:p>
            <a:pPr marL="342900" indent="-342900">
              <a:buFont typeface="+mj-lt"/>
              <a:buAutoNum type="arabicPeriod"/>
            </a:pPr>
            <a:r>
              <a:rPr lang="en-US" sz="2600" dirty="0" smtClean="0"/>
              <a:t>Do </a:t>
            </a:r>
            <a:r>
              <a:rPr lang="en-US" sz="2600" dirty="0"/>
              <a:t>you look forward to seeing a particular </a:t>
            </a:r>
            <a:r>
              <a:rPr lang="en-US" sz="2600" dirty="0" smtClean="0"/>
              <a:t>resident </a:t>
            </a:r>
            <a:r>
              <a:rPr lang="en-US" sz="2600" dirty="0"/>
              <a:t>when you come to work?</a:t>
            </a:r>
          </a:p>
          <a:p>
            <a:pPr marL="342900" indent="-342900">
              <a:buFont typeface="+mj-lt"/>
              <a:buAutoNum type="arabicPeriod"/>
            </a:pPr>
            <a:r>
              <a:rPr lang="en-US" sz="2600" dirty="0" smtClean="0"/>
              <a:t>Have </a:t>
            </a:r>
            <a:r>
              <a:rPr lang="en-US" sz="2600" dirty="0"/>
              <a:t>you done anything with </a:t>
            </a:r>
            <a:r>
              <a:rPr lang="en-US" sz="2600" dirty="0" smtClean="0"/>
              <a:t>a resident </a:t>
            </a:r>
            <a:r>
              <a:rPr lang="en-US" sz="2600" dirty="0"/>
              <a:t>you would not want your family or your supervisor to know about?</a:t>
            </a:r>
          </a:p>
          <a:p>
            <a:pPr marL="342900" indent="-342900">
              <a:buFont typeface="+mj-lt"/>
              <a:buAutoNum type="arabicPeriod"/>
            </a:pPr>
            <a:r>
              <a:rPr lang="en-US" sz="2600" dirty="0" smtClean="0"/>
              <a:t>Would </a:t>
            </a:r>
            <a:r>
              <a:rPr lang="en-US" sz="2600" dirty="0"/>
              <a:t>you be reluctant to have a co-worker observe your behavior for a whole day?</a:t>
            </a:r>
          </a:p>
          <a:p>
            <a:pPr marL="342900" indent="-342900">
              <a:buFont typeface="+mj-lt"/>
              <a:buAutoNum type="arabicPeriod"/>
            </a:pPr>
            <a:r>
              <a:rPr lang="en-US" sz="2600" dirty="0" smtClean="0"/>
              <a:t>Do </a:t>
            </a:r>
            <a:r>
              <a:rPr lang="en-US" sz="2600" dirty="0"/>
              <a:t>you talk about </a:t>
            </a:r>
            <a:r>
              <a:rPr lang="en-US" sz="2600" dirty="0" smtClean="0"/>
              <a:t>personal </a:t>
            </a:r>
            <a:r>
              <a:rPr lang="en-US" sz="2600" dirty="0"/>
              <a:t>matters with </a:t>
            </a:r>
            <a:r>
              <a:rPr lang="en-US" sz="2600" dirty="0" smtClean="0"/>
              <a:t>residents?</a:t>
            </a:r>
            <a:endParaRPr lang="en-US" sz="2600" dirty="0"/>
          </a:p>
          <a:p>
            <a:endParaRPr lang="en-US" sz="2600" dirty="0"/>
          </a:p>
        </p:txBody>
      </p:sp>
    </p:spTree>
    <p:extLst>
      <p:ext uri="{BB962C8B-B14F-4D97-AF65-F5344CB8AC3E}">
        <p14:creationId xmlns:p14="http://schemas.microsoft.com/office/powerpoint/2010/main" val="2792936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“The Daily Dozen”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1600200"/>
            <a:ext cx="6324600" cy="4114800"/>
          </a:xfrm>
          <a:prstGeom prst="rect">
            <a:avLst/>
          </a:prstGeom>
        </p:spPr>
        <p:txBody>
          <a:bodyPr>
            <a:noAutofit/>
          </a:bodyPr>
          <a:lstStyle/>
          <a:p>
            <a:pPr marL="342900" indent="-342900">
              <a:buFont typeface="+mj-lt"/>
              <a:buAutoNum type="arabicPeriod" startAt="5"/>
            </a:pPr>
            <a:r>
              <a:rPr lang="en-US" sz="2600" dirty="0" smtClean="0"/>
              <a:t>Do </a:t>
            </a:r>
            <a:r>
              <a:rPr lang="en-US" sz="2600" dirty="0"/>
              <a:t>you believe you can ask </a:t>
            </a:r>
            <a:r>
              <a:rPr lang="en-US" sz="2600" dirty="0" smtClean="0"/>
              <a:t>a resident </a:t>
            </a:r>
            <a:r>
              <a:rPr lang="en-US" sz="2600" dirty="0"/>
              <a:t>to do personal favors for you?</a:t>
            </a:r>
          </a:p>
          <a:p>
            <a:pPr marL="342900" indent="-342900">
              <a:buFont typeface="+mj-lt"/>
              <a:buAutoNum type="arabicPeriod" startAt="5"/>
            </a:pPr>
            <a:r>
              <a:rPr lang="en-US" sz="2600" dirty="0" smtClean="0"/>
              <a:t>Have </a:t>
            </a:r>
            <a:r>
              <a:rPr lang="en-US" sz="2600" dirty="0"/>
              <a:t>you ever received personal advice from </a:t>
            </a:r>
            <a:r>
              <a:rPr lang="en-US" sz="2600" dirty="0" smtClean="0"/>
              <a:t>a resident</a:t>
            </a:r>
            <a:r>
              <a:rPr lang="en-US" sz="2600" dirty="0"/>
              <a:t>?</a:t>
            </a:r>
          </a:p>
          <a:p>
            <a:pPr marL="342900" indent="-342900">
              <a:buFont typeface="+mj-lt"/>
              <a:buAutoNum type="arabicPeriod" startAt="5"/>
            </a:pPr>
            <a:r>
              <a:rPr lang="en-US" sz="2600" dirty="0" smtClean="0"/>
              <a:t>Have </a:t>
            </a:r>
            <a:r>
              <a:rPr lang="en-US" sz="2600" dirty="0"/>
              <a:t>you said anything to </a:t>
            </a:r>
            <a:r>
              <a:rPr lang="en-US" sz="2600" dirty="0" smtClean="0"/>
              <a:t>a resident </a:t>
            </a:r>
            <a:r>
              <a:rPr lang="en-US" sz="2600" dirty="0"/>
              <a:t>that you would not want tape recorded?</a:t>
            </a:r>
          </a:p>
          <a:p>
            <a:pPr marL="342900" indent="-342900">
              <a:buFont typeface="+mj-lt"/>
              <a:buAutoNum type="arabicPeriod" startAt="5"/>
            </a:pPr>
            <a:r>
              <a:rPr lang="en-US" sz="2600" dirty="0" smtClean="0"/>
              <a:t>Do </a:t>
            </a:r>
            <a:r>
              <a:rPr lang="en-US" sz="2600" dirty="0"/>
              <a:t>you have thoughts or fantasies of touching a particular </a:t>
            </a:r>
            <a:r>
              <a:rPr lang="en-US" sz="2600" dirty="0" smtClean="0"/>
              <a:t>resident</a:t>
            </a:r>
            <a:r>
              <a:rPr lang="en-US" sz="2600" dirty="0"/>
              <a:t>?  Does this extend into planning how you can be alone with the </a:t>
            </a:r>
            <a:r>
              <a:rPr lang="en-US" sz="2600" dirty="0" smtClean="0"/>
              <a:t>resident</a:t>
            </a:r>
            <a:r>
              <a:rPr lang="en-US" sz="2600" dirty="0"/>
              <a:t>?</a:t>
            </a:r>
          </a:p>
          <a:p>
            <a:endParaRPr lang="en-US" sz="2600" dirty="0"/>
          </a:p>
        </p:txBody>
      </p:sp>
    </p:spTree>
    <p:extLst>
      <p:ext uri="{BB962C8B-B14F-4D97-AF65-F5344CB8AC3E}">
        <p14:creationId xmlns:p14="http://schemas.microsoft.com/office/powerpoint/2010/main" val="3008864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“The Daily Dozen”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1524000"/>
            <a:ext cx="6324600" cy="4419600"/>
          </a:xfrm>
          <a:prstGeom prst="rect">
            <a:avLst/>
          </a:prstGeom>
        </p:spPr>
        <p:txBody>
          <a:bodyPr>
            <a:normAutofit lnSpcReduction="10000"/>
          </a:bodyPr>
          <a:lstStyle/>
          <a:p>
            <a:pPr marL="457200" indent="-457200" fontAlgn="base">
              <a:buFont typeface="+mj-lt"/>
              <a:buAutoNum type="arabicPeriod" startAt="9"/>
            </a:pPr>
            <a:r>
              <a:rPr lang="en-US" sz="2400" dirty="0" smtClean="0"/>
              <a:t>Do </a:t>
            </a:r>
            <a:r>
              <a:rPr lang="en-US" sz="2400" dirty="0"/>
              <a:t>you think you have the right to touch </a:t>
            </a:r>
            <a:r>
              <a:rPr lang="en-US" sz="2400" dirty="0" smtClean="0"/>
              <a:t>a resident </a:t>
            </a:r>
            <a:r>
              <a:rPr lang="en-US" sz="2400" dirty="0"/>
              <a:t>wherever and whenever you want to?</a:t>
            </a:r>
          </a:p>
          <a:p>
            <a:pPr marL="457200" indent="-457200" fontAlgn="base">
              <a:buFont typeface="+mj-lt"/>
              <a:buAutoNum type="arabicPeriod" startAt="9"/>
            </a:pPr>
            <a:r>
              <a:rPr lang="en-US" sz="2400" dirty="0" smtClean="0"/>
              <a:t>Do </a:t>
            </a:r>
            <a:r>
              <a:rPr lang="en-US" sz="2400" dirty="0"/>
              <a:t>you have a feeling of not being able to wait to share good/bad news with a particular </a:t>
            </a:r>
            <a:r>
              <a:rPr lang="en-US" sz="2400" dirty="0" smtClean="0"/>
              <a:t>resident?</a:t>
            </a:r>
            <a:endParaRPr lang="en-US" sz="2400" dirty="0"/>
          </a:p>
          <a:p>
            <a:pPr marL="457200" indent="-457200" fontAlgn="base">
              <a:buFont typeface="+mj-lt"/>
              <a:buAutoNum type="arabicPeriod" startAt="9"/>
            </a:pPr>
            <a:r>
              <a:rPr lang="en-US" sz="2400" dirty="0" smtClean="0"/>
              <a:t>Do </a:t>
            </a:r>
            <a:r>
              <a:rPr lang="en-US" sz="2400" dirty="0"/>
              <a:t>you think </a:t>
            </a:r>
            <a:r>
              <a:rPr lang="en-US" sz="2400" dirty="0" smtClean="0"/>
              <a:t>residents should not refuse a directive, regardless of </a:t>
            </a:r>
            <a:r>
              <a:rPr lang="en-US" sz="2400" dirty="0"/>
              <a:t>what you </a:t>
            </a:r>
            <a:r>
              <a:rPr lang="en-US" sz="2400" dirty="0" smtClean="0"/>
              <a:t>direct them to do?</a:t>
            </a:r>
            <a:endParaRPr lang="en-US" sz="2400" dirty="0"/>
          </a:p>
          <a:p>
            <a:pPr marL="457200" indent="-457200" fontAlgn="base">
              <a:buFont typeface="+mj-lt"/>
              <a:buAutoNum type="arabicPeriod" startAt="9"/>
            </a:pPr>
            <a:r>
              <a:rPr lang="en-US" sz="2400" dirty="0" smtClean="0"/>
              <a:t>Have </a:t>
            </a:r>
            <a:r>
              <a:rPr lang="en-US" sz="2400" dirty="0"/>
              <a:t>you ever allowed </a:t>
            </a:r>
            <a:r>
              <a:rPr lang="en-US" sz="2400" dirty="0" smtClean="0"/>
              <a:t>residents </a:t>
            </a:r>
            <a:r>
              <a:rPr lang="en-US" sz="2400" dirty="0"/>
              <a:t>to talk </a:t>
            </a:r>
            <a:r>
              <a:rPr lang="en-US" sz="2400" dirty="0" smtClean="0"/>
              <a:t>  about </a:t>
            </a:r>
            <a:r>
              <a:rPr lang="en-US" sz="2400" dirty="0"/>
              <a:t>sexual experiences or sexual fantasies, or to tell sexual jokes in your presence?</a:t>
            </a:r>
          </a:p>
          <a:p>
            <a:pPr marL="457200" indent="-457200">
              <a:buFont typeface="+mj-lt"/>
              <a:buAutoNum type="arabicPeriod" startAt="9"/>
            </a:pPr>
            <a:endParaRPr lang="en-US" dirty="0"/>
          </a:p>
        </p:txBody>
      </p:sp>
    </p:spTree>
    <p:extLst>
      <p:ext uri="{BB962C8B-B14F-4D97-AF65-F5344CB8AC3E}">
        <p14:creationId xmlns:p14="http://schemas.microsoft.com/office/powerpoint/2010/main" val="3801670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effectLst>
                  <a:outerShdw blurRad="38100" dist="38100" dir="2700000" algn="tl">
                    <a:srgbClr val="000000">
                      <a:alpha val="43137"/>
                    </a:srgbClr>
                  </a:outerShdw>
                </a:effectLst>
              </a:rPr>
              <a:t>Response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9202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Response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rmAutofit/>
          </a:bodyPr>
          <a:lstStyle/>
          <a:p>
            <a:r>
              <a:rPr lang="en-US" sz="2600" dirty="0"/>
              <a:t>Appropriate and consistent response to incidents of sexual abuse is important and will assist in maintaining credibility in reporting mechanisms.  </a:t>
            </a:r>
            <a:endParaRPr lang="en-US" sz="2600" dirty="0" smtClean="0"/>
          </a:p>
          <a:p>
            <a:endParaRPr lang="en-US" sz="2600" dirty="0" smtClean="0"/>
          </a:p>
          <a:p>
            <a:r>
              <a:rPr lang="en-US" sz="2600" dirty="0" smtClean="0"/>
              <a:t>When </a:t>
            </a:r>
            <a:r>
              <a:rPr lang="en-US" sz="2600" dirty="0"/>
              <a:t>the </a:t>
            </a:r>
            <a:r>
              <a:rPr lang="en-US" sz="2600" dirty="0" smtClean="0"/>
              <a:t>resident </a:t>
            </a:r>
            <a:r>
              <a:rPr lang="en-US" sz="2600" dirty="0"/>
              <a:t>population can see that reports and </a:t>
            </a:r>
            <a:r>
              <a:rPr lang="en-US" sz="2600" dirty="0" smtClean="0"/>
              <a:t>responses </a:t>
            </a:r>
            <a:r>
              <a:rPr lang="en-US" sz="2600" dirty="0"/>
              <a:t>to incidents </a:t>
            </a:r>
            <a:r>
              <a:rPr lang="en-US" sz="2600" dirty="0" smtClean="0"/>
              <a:t>are </a:t>
            </a:r>
            <a:r>
              <a:rPr lang="en-US" sz="2600" dirty="0"/>
              <a:t>taken seriously they are more inclined to utilize the system appropriately. </a:t>
            </a:r>
          </a:p>
          <a:p>
            <a:endParaRPr lang="en-US" sz="2600" dirty="0"/>
          </a:p>
        </p:txBody>
      </p:sp>
    </p:spTree>
    <p:extLst>
      <p:ext uri="{BB962C8B-B14F-4D97-AF65-F5344CB8AC3E}">
        <p14:creationId xmlns:p14="http://schemas.microsoft.com/office/powerpoint/2010/main" val="3495329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Prevention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rmAutofit/>
          </a:bodyPr>
          <a:lstStyle/>
          <a:p>
            <a:pPr algn="ctr"/>
            <a:r>
              <a:rPr lang="en-US" sz="3200" dirty="0" smtClean="0"/>
              <a:t>How can </a:t>
            </a:r>
            <a:r>
              <a:rPr lang="en-US" sz="3200" b="1" i="1" u="sng" dirty="0" smtClean="0"/>
              <a:t>you</a:t>
            </a:r>
            <a:r>
              <a:rPr lang="en-US" sz="3200" dirty="0" smtClean="0"/>
              <a:t> assist in preventing sexual abuse?</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895600"/>
            <a:ext cx="3810000" cy="3810000"/>
          </a:xfrm>
          <a:prstGeom prst="rect">
            <a:avLst/>
          </a:prstGeom>
        </p:spPr>
      </p:pic>
    </p:spTree>
    <p:extLst>
      <p:ext uri="{BB962C8B-B14F-4D97-AF65-F5344CB8AC3E}">
        <p14:creationId xmlns:p14="http://schemas.microsoft.com/office/powerpoint/2010/main" val="900298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Response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2057399"/>
            <a:ext cx="6324600" cy="2743201"/>
          </a:xfrm>
          <a:prstGeom prst="rect">
            <a:avLst/>
          </a:prstGeom>
        </p:spPr>
        <p:txBody>
          <a:bodyPr>
            <a:normAutofit/>
          </a:bodyPr>
          <a:lstStyle/>
          <a:p>
            <a:r>
              <a:rPr lang="en-US" sz="3600" dirty="0" smtClean="0"/>
              <a:t>PREA Standard </a:t>
            </a:r>
            <a:r>
              <a:rPr lang="en-US" sz="3600" dirty="0" smtClean="0">
                <a:hlinkClick r:id="rId2" action="ppaction://hlinksldjump"/>
              </a:rPr>
              <a:t>115.365</a:t>
            </a:r>
            <a:r>
              <a:rPr lang="en-US" sz="3600" dirty="0" smtClean="0"/>
              <a:t> requires that the facility have a plan to coordinate response in the event of a sexual assault.</a:t>
            </a:r>
          </a:p>
          <a:p>
            <a:endParaRPr lang="en-US" dirty="0"/>
          </a:p>
        </p:txBody>
      </p:sp>
    </p:spTree>
    <p:extLst>
      <p:ext uri="{BB962C8B-B14F-4D97-AF65-F5344CB8AC3E}">
        <p14:creationId xmlns:p14="http://schemas.microsoft.com/office/powerpoint/2010/main" val="3564038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Response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rmAutofit fontScale="92500" lnSpcReduction="10000"/>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600" dirty="0"/>
              <a:t>Be knowledgeable about first responder duties</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Know the role of the agency investigator</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Familiarize yourself with the role of medical and mental health staff</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Know what is expected of supervisors and agency leadership </a:t>
            </a:r>
          </a:p>
        </p:txBody>
      </p:sp>
    </p:spTree>
    <p:extLst>
      <p:ext uri="{BB962C8B-B14F-4D97-AF65-F5344CB8AC3E}">
        <p14:creationId xmlns:p14="http://schemas.microsoft.com/office/powerpoint/2010/main" val="967972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First Responder Considerations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66907" y="2971800"/>
            <a:ext cx="6324600" cy="4114800"/>
          </a:xfrm>
          <a:prstGeom prst="rect">
            <a:avLst/>
          </a:prstGeom>
        </p:spPr>
        <p:txBody>
          <a:bodyPr/>
          <a:lstStyle/>
          <a:p>
            <a:r>
              <a:rPr lang="en-US" sz="2400" dirty="0"/>
              <a:t>Table Group Activity</a:t>
            </a:r>
          </a:p>
          <a:p>
            <a:endParaRPr lang="en-US" sz="2400" dirty="0"/>
          </a:p>
          <a:p>
            <a:r>
              <a:rPr lang="en-US" dirty="0"/>
              <a:t>Each group will be given an envelope. The envelope contains strips of paper that have the first responder </a:t>
            </a:r>
            <a:r>
              <a:rPr lang="en-US" dirty="0" smtClean="0"/>
              <a:t>considerations (from slides 51-52) </a:t>
            </a:r>
            <a:r>
              <a:rPr lang="en-US" dirty="0"/>
              <a:t>typed on them. The group will be instructed to empty the contents of the envelope and organize the strips in sequential order.</a:t>
            </a:r>
          </a:p>
          <a:p>
            <a:endParaRPr lang="en-US" dirty="0"/>
          </a:p>
        </p:txBody>
      </p:sp>
      <p:pic>
        <p:nvPicPr>
          <p:cNvPr id="4" name="Picture 3"/>
          <p:cNvPicPr>
            <a:picLocks noChangeAspect="1"/>
          </p:cNvPicPr>
          <p:nvPr/>
        </p:nvPicPr>
        <p:blipFill>
          <a:blip r:embed="rId3"/>
          <a:stretch>
            <a:fillRect/>
          </a:stretch>
        </p:blipFill>
        <p:spPr>
          <a:xfrm>
            <a:off x="5344391" y="1143000"/>
            <a:ext cx="3158002" cy="2767824"/>
          </a:xfrm>
          <a:prstGeom prst="rect">
            <a:avLst/>
          </a:prstGeom>
        </p:spPr>
      </p:pic>
    </p:spTree>
    <p:extLst>
      <p:ext uri="{BB962C8B-B14F-4D97-AF65-F5344CB8AC3E}">
        <p14:creationId xmlns:p14="http://schemas.microsoft.com/office/powerpoint/2010/main" val="3913014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First Responder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rmAutofit/>
          </a:bodyPr>
          <a:lstStyle/>
          <a:p>
            <a:endParaRPr lang="en-US" dirty="0"/>
          </a:p>
          <a:p>
            <a:r>
              <a:rPr lang="en-US" sz="2600" dirty="0"/>
              <a:t>As defined by the </a:t>
            </a:r>
            <a:r>
              <a:rPr lang="en-US" sz="2600" dirty="0" smtClean="0"/>
              <a:t>PREA Standards, </a:t>
            </a:r>
            <a:r>
              <a:rPr lang="en-US" sz="2600" dirty="0"/>
              <a:t>a first responder is the first security staff person to respond to a report of sexual </a:t>
            </a:r>
            <a:r>
              <a:rPr lang="en-US" sz="2600" dirty="0" smtClean="0"/>
              <a:t>abuse.</a:t>
            </a:r>
            <a:endParaRPr lang="en-US" sz="2600" dirty="0"/>
          </a:p>
          <a:p>
            <a:endParaRPr lang="en-US" sz="2600" dirty="0"/>
          </a:p>
          <a:p>
            <a:r>
              <a:rPr lang="en-US" sz="2600" dirty="0"/>
              <a:t>In the event that a non-security staff member who is the first to respond that person should instruct the victim not to anything that could potentially destroy evidence of the abuse</a:t>
            </a:r>
          </a:p>
        </p:txBody>
      </p:sp>
    </p:spTree>
    <p:extLst>
      <p:ext uri="{BB962C8B-B14F-4D97-AF65-F5344CB8AC3E}">
        <p14:creationId xmlns:p14="http://schemas.microsoft.com/office/powerpoint/2010/main" val="2016744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014" y="457200"/>
            <a:ext cx="7315200" cy="715962"/>
          </a:xfrm>
        </p:spPr>
        <p:txBody>
          <a:bodyPr>
            <a:noAutofit/>
          </a:bodyPr>
          <a:lstStyle/>
          <a:p>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a:effectLst>
                  <a:outerShdw blurRad="38100" dist="38100" dir="2700000" algn="tl">
                    <a:srgbClr val="000000">
                      <a:alpha val="43137"/>
                    </a:srgbClr>
                  </a:outerShdw>
                </a:effectLst>
              </a:rPr>
              <a:t>First Responder </a:t>
            </a:r>
            <a:r>
              <a:rPr lang="en-US" sz="3200" dirty="0" smtClean="0">
                <a:effectLst>
                  <a:outerShdw blurRad="38100" dist="38100" dir="2700000" algn="tl">
                    <a:srgbClr val="000000">
                      <a:alpha val="43137"/>
                    </a:srgbClr>
                  </a:outerShdw>
                </a:effectLst>
              </a:rPr>
              <a:t>Duties </a:t>
            </a:r>
            <a:r>
              <a:rPr lang="en-US" sz="3200" dirty="0" smtClean="0"/>
              <a:t/>
            </a:r>
            <a:br>
              <a:rPr lang="en-US" sz="3200" dirty="0" smtClean="0"/>
            </a:br>
            <a:r>
              <a:rPr lang="en-US" sz="3200" dirty="0" smtClean="0">
                <a:latin typeface="+mn-lt"/>
              </a:rPr>
              <a:t>PREA Standard </a:t>
            </a:r>
            <a:r>
              <a:rPr lang="en-US" sz="3200" dirty="0" smtClean="0">
                <a:latin typeface="+mn-lt"/>
                <a:hlinkClick r:id="rId3" action="ppaction://hlinksldjump"/>
              </a:rPr>
              <a:t>115.364</a:t>
            </a:r>
            <a:endParaRPr lang="en-US" sz="3200" dirty="0">
              <a:latin typeface="+mn-lt"/>
            </a:endParaRPr>
          </a:p>
        </p:txBody>
      </p:sp>
      <p:sp>
        <p:nvSpPr>
          <p:cNvPr id="3" name="Content Placeholder 2"/>
          <p:cNvSpPr>
            <a:spLocks noGrp="1"/>
          </p:cNvSpPr>
          <p:nvPr>
            <p:ph idx="1"/>
          </p:nvPr>
        </p:nvSpPr>
        <p:spPr>
          <a:xfrm>
            <a:off x="2133600" y="1447800"/>
            <a:ext cx="6324600" cy="4572000"/>
          </a:xfrm>
          <a:prstGeom prst="rect">
            <a:avLst/>
          </a:prstGeom>
        </p:spPr>
        <p:txBody>
          <a:bodyPr>
            <a:normAutofit lnSpcReduction="10000"/>
          </a:bodyPr>
          <a:lstStyle/>
          <a:p>
            <a:r>
              <a:rPr lang="en-US" sz="2600" b="1" dirty="0"/>
              <a:t>The first staff member to respond to a sexual abuse report within a time period that allows for the collection of physical evidence is required to:</a:t>
            </a:r>
          </a:p>
          <a:p>
            <a:pPr marL="342900" indent="-342900">
              <a:buFont typeface="Arial"/>
              <a:buChar char="•"/>
            </a:pPr>
            <a:endParaRPr lang="en-US" sz="2600" dirty="0"/>
          </a:p>
          <a:p>
            <a:pPr marL="342900" lvl="1" indent="-342900">
              <a:buFont typeface="Arial" panose="020B0604020202020204" pitchFamily="34" charset="0"/>
              <a:buChar char="•"/>
            </a:pPr>
            <a:r>
              <a:rPr lang="en-US" sz="2600" dirty="0"/>
              <a:t>Separate the alleged victim and abuser</a:t>
            </a:r>
          </a:p>
          <a:p>
            <a:pPr marL="342900" lvl="1" indent="-342900">
              <a:buFont typeface="Arial" panose="020B0604020202020204" pitchFamily="34" charset="0"/>
              <a:buChar char="•"/>
            </a:pPr>
            <a:r>
              <a:rPr lang="en-US" sz="2600" dirty="0" smtClean="0"/>
              <a:t>Preserve and protect any </a:t>
            </a:r>
            <a:r>
              <a:rPr lang="en-US" sz="2600" dirty="0"/>
              <a:t>crime scene(s)</a:t>
            </a:r>
          </a:p>
          <a:p>
            <a:pPr marL="342900" lvl="1" indent="-342900">
              <a:buFont typeface="Arial" panose="020B0604020202020204" pitchFamily="34" charset="0"/>
              <a:buChar char="•"/>
            </a:pPr>
            <a:r>
              <a:rPr lang="en-US" sz="2600" u="sng" dirty="0" smtClean="0"/>
              <a:t>Request</a:t>
            </a:r>
            <a:r>
              <a:rPr lang="en-US" sz="2600" dirty="0" smtClean="0"/>
              <a:t> that the </a:t>
            </a:r>
            <a:r>
              <a:rPr lang="en-US" sz="2600" dirty="0"/>
              <a:t>victim not </a:t>
            </a:r>
            <a:r>
              <a:rPr lang="en-US" sz="2600" dirty="0" smtClean="0"/>
              <a:t>take </a:t>
            </a:r>
            <a:r>
              <a:rPr lang="en-US" sz="2600" dirty="0"/>
              <a:t>any actions that could destroy physical </a:t>
            </a:r>
            <a:r>
              <a:rPr lang="en-US" sz="2600" dirty="0" smtClean="0"/>
              <a:t>evidence</a:t>
            </a:r>
          </a:p>
          <a:p>
            <a:pPr marL="342900" lvl="1" indent="-342900">
              <a:buFont typeface="Arial" panose="020B0604020202020204" pitchFamily="34" charset="0"/>
              <a:buChar char="•"/>
            </a:pPr>
            <a:r>
              <a:rPr lang="en-US" sz="2600" dirty="0" smtClean="0"/>
              <a:t>Ensure no evidence is destroyed</a:t>
            </a:r>
            <a:endParaRPr lang="en-US" sz="26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25186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First Responders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33600" y="1557754"/>
            <a:ext cx="6477000" cy="4995446"/>
          </a:xfrm>
          <a:prstGeom prst="rect">
            <a:avLst/>
          </a:prstGeom>
        </p:spPr>
        <p:txBody>
          <a:bodyPr>
            <a:normAutofit fontScale="92500" lnSpcReduction="10000"/>
          </a:bodyPr>
          <a:lstStyle/>
          <a:p>
            <a:r>
              <a:rPr lang="en-US" sz="2600" dirty="0"/>
              <a:t>First </a:t>
            </a:r>
            <a:r>
              <a:rPr lang="en-US" sz="2600" dirty="0" smtClean="0"/>
              <a:t>responders to immediate abuse should </a:t>
            </a:r>
            <a:r>
              <a:rPr lang="en-US" sz="2600" dirty="0"/>
              <a:t>consider the following </a:t>
            </a:r>
            <a:r>
              <a:rPr lang="en-US" sz="2600" dirty="0" smtClean="0"/>
              <a:t>steps </a:t>
            </a:r>
            <a:r>
              <a:rPr lang="en-US" sz="2600" dirty="0"/>
              <a:t>when responding to incidents of sexual abuse:</a:t>
            </a:r>
          </a:p>
          <a:p>
            <a:endParaRPr lang="en-US" sz="2600" dirty="0"/>
          </a:p>
          <a:p>
            <a:pPr marL="514350" indent="-514350">
              <a:buFont typeface="+mj-lt"/>
              <a:buAutoNum type="arabicPeriod"/>
            </a:pPr>
            <a:r>
              <a:rPr lang="en-US" sz="2600" dirty="0" smtClean="0"/>
              <a:t>Ensure the safety of the victim.</a:t>
            </a:r>
          </a:p>
          <a:p>
            <a:pPr marL="514350" indent="-514350">
              <a:buFont typeface="+mj-lt"/>
              <a:buAutoNum type="arabicPeriod"/>
            </a:pPr>
            <a:r>
              <a:rPr lang="en-US" sz="2600" dirty="0" smtClean="0"/>
              <a:t>Request the victim not shower, change clothes or use the bathroom.</a:t>
            </a:r>
          </a:p>
          <a:p>
            <a:pPr marL="514350" indent="-514350">
              <a:buFont typeface="+mj-lt"/>
              <a:buAutoNum type="arabicPeriod"/>
            </a:pPr>
            <a:r>
              <a:rPr lang="en-US" sz="2600" dirty="0" smtClean="0"/>
              <a:t>Move the alleged offender to a secure location.</a:t>
            </a:r>
          </a:p>
          <a:p>
            <a:pPr marL="514350" indent="-514350">
              <a:buFont typeface="+mj-lt"/>
              <a:buAutoNum type="arabicPeriod"/>
            </a:pPr>
            <a:r>
              <a:rPr lang="en-US" sz="2600" dirty="0" smtClean="0"/>
              <a:t>Ensure the alleged offender is not able to destroy physical evidence.</a:t>
            </a:r>
            <a:endParaRPr lang="en-US" sz="2600" dirty="0"/>
          </a:p>
          <a:p>
            <a:pPr marL="514350" indent="-514350">
              <a:buFont typeface="+mj-lt"/>
              <a:buAutoNum type="arabicPeriod"/>
            </a:pPr>
            <a:r>
              <a:rPr lang="en-US" sz="2600" dirty="0" smtClean="0"/>
              <a:t>Secure </a:t>
            </a:r>
            <a:r>
              <a:rPr lang="en-US" sz="2600" dirty="0"/>
              <a:t>the </a:t>
            </a:r>
            <a:r>
              <a:rPr lang="en-US" sz="2600" dirty="0" smtClean="0"/>
              <a:t>area to make sure it is inaccessible to unauthorized personnel.</a:t>
            </a:r>
          </a:p>
          <a:p>
            <a:endParaRPr lang="en-US" sz="2600" dirty="0"/>
          </a:p>
        </p:txBody>
      </p:sp>
      <p:sp>
        <p:nvSpPr>
          <p:cNvPr id="4" name="TextBox 3"/>
          <p:cNvSpPr txBox="1"/>
          <p:nvPr/>
        </p:nvSpPr>
        <p:spPr>
          <a:xfrm>
            <a:off x="1826289" y="782915"/>
            <a:ext cx="7089111" cy="707886"/>
          </a:xfrm>
          <a:prstGeom prst="rect">
            <a:avLst/>
          </a:prstGeom>
          <a:noFill/>
        </p:spPr>
        <p:txBody>
          <a:bodyPr wrap="square" rtlCol="0">
            <a:spAutoFit/>
          </a:bodyPr>
          <a:lstStyle/>
          <a:p>
            <a:r>
              <a:rPr lang="en-US" sz="2000" dirty="0" smtClean="0">
                <a:solidFill>
                  <a:schemeClr val="bg1"/>
                </a:solidFill>
              </a:rPr>
              <a:t>To </a:t>
            </a:r>
            <a:r>
              <a:rPr lang="en-US" sz="2000" b="1" dirty="0">
                <a:solidFill>
                  <a:schemeClr val="bg1"/>
                </a:solidFill>
              </a:rPr>
              <a:t> </a:t>
            </a:r>
            <a:r>
              <a:rPr lang="en-US" sz="2000" b="1" u="sng" dirty="0" smtClean="0">
                <a:solidFill>
                  <a:schemeClr val="bg1"/>
                </a:solidFill>
              </a:rPr>
              <a:t>Sexual Abuse in progress</a:t>
            </a:r>
            <a:r>
              <a:rPr lang="en-US" sz="2000" b="1" dirty="0" smtClean="0">
                <a:solidFill>
                  <a:schemeClr val="bg1"/>
                </a:solidFill>
              </a:rPr>
              <a:t> </a:t>
            </a:r>
            <a:r>
              <a:rPr lang="en-US" sz="2000" dirty="0" smtClean="0">
                <a:solidFill>
                  <a:schemeClr val="bg1"/>
                </a:solidFill>
              </a:rPr>
              <a:t>or</a:t>
            </a:r>
            <a:r>
              <a:rPr lang="en-US" sz="2000" b="1" dirty="0" smtClean="0">
                <a:solidFill>
                  <a:schemeClr val="bg1"/>
                </a:solidFill>
              </a:rPr>
              <a:t> </a:t>
            </a:r>
            <a:r>
              <a:rPr lang="en-US" sz="2000" b="1" u="sng" dirty="0" smtClean="0">
                <a:solidFill>
                  <a:schemeClr val="bg1"/>
                </a:solidFill>
              </a:rPr>
              <a:t>immediate (within 120 hours) past abuse</a:t>
            </a:r>
            <a:endParaRPr lang="en-US" sz="2000" u="sng" dirty="0">
              <a:solidFill>
                <a:schemeClr val="bg1"/>
              </a:solidFill>
            </a:endParaRPr>
          </a:p>
        </p:txBody>
      </p:sp>
    </p:spTree>
    <p:extLst>
      <p:ext uri="{BB962C8B-B14F-4D97-AF65-F5344CB8AC3E}">
        <p14:creationId xmlns:p14="http://schemas.microsoft.com/office/powerpoint/2010/main" val="34263107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First Responder Considerations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1600200"/>
            <a:ext cx="6324600" cy="4571999"/>
          </a:xfrm>
          <a:prstGeom prst="rect">
            <a:avLst/>
          </a:prstGeom>
        </p:spPr>
        <p:txBody>
          <a:bodyPr>
            <a:noAutofit/>
          </a:bodyPr>
          <a:lstStyle/>
          <a:p>
            <a:pPr marL="514350" indent="-514350">
              <a:buFont typeface="+mj-lt"/>
              <a:buAutoNum type="arabicPeriod" startAt="6"/>
            </a:pPr>
            <a:r>
              <a:rPr lang="en-US" sz="2600" dirty="0"/>
              <a:t>Ensure that evidence is </a:t>
            </a:r>
            <a:r>
              <a:rPr lang="en-US" sz="2600" dirty="0" smtClean="0"/>
              <a:t>secured until an investigator arrives.</a:t>
            </a:r>
          </a:p>
          <a:p>
            <a:pPr marL="514350" indent="-514350">
              <a:buFont typeface="+mj-lt"/>
              <a:buAutoNum type="arabicPeriod" startAt="6"/>
            </a:pPr>
            <a:r>
              <a:rPr lang="en-US" sz="2600" dirty="0" smtClean="0"/>
              <a:t>Notify </a:t>
            </a:r>
            <a:r>
              <a:rPr lang="en-US" sz="2600" dirty="0"/>
              <a:t>appropriate supervisory staff.</a:t>
            </a:r>
          </a:p>
          <a:p>
            <a:pPr marL="514350" indent="-514350">
              <a:buFont typeface="+mj-lt"/>
              <a:buAutoNum type="arabicPeriod" startAt="6"/>
            </a:pPr>
            <a:r>
              <a:rPr lang="en-US" sz="2600" dirty="0" smtClean="0"/>
              <a:t>Notify appropriate victim services staff.</a:t>
            </a:r>
          </a:p>
          <a:p>
            <a:pPr marL="514350" indent="-514350">
              <a:buFont typeface="+mj-lt"/>
              <a:buAutoNum type="arabicPeriod" startAt="6"/>
            </a:pPr>
            <a:r>
              <a:rPr lang="en-US" sz="2600" dirty="0" smtClean="0"/>
              <a:t>Document the incident and your actions.</a:t>
            </a:r>
          </a:p>
          <a:p>
            <a:pPr marL="514350" indent="-514350">
              <a:buFont typeface="+mj-lt"/>
              <a:buAutoNum type="arabicPeriod" startAt="6"/>
            </a:pPr>
            <a:r>
              <a:rPr lang="en-US" sz="2600" dirty="0" smtClean="0"/>
              <a:t>Prepare to transport the victim to a local hospital or medical center.</a:t>
            </a:r>
            <a:endParaRPr lang="en-US" sz="2600" dirty="0"/>
          </a:p>
        </p:txBody>
      </p:sp>
      <p:sp>
        <p:nvSpPr>
          <p:cNvPr id="4" name="TextBox 3"/>
          <p:cNvSpPr txBox="1"/>
          <p:nvPr/>
        </p:nvSpPr>
        <p:spPr>
          <a:xfrm>
            <a:off x="1826289" y="782915"/>
            <a:ext cx="7089111" cy="707886"/>
          </a:xfrm>
          <a:prstGeom prst="rect">
            <a:avLst/>
          </a:prstGeom>
          <a:noFill/>
        </p:spPr>
        <p:txBody>
          <a:bodyPr wrap="square" rtlCol="0">
            <a:spAutoFit/>
          </a:bodyPr>
          <a:lstStyle/>
          <a:p>
            <a:r>
              <a:rPr lang="en-US" sz="2000" dirty="0" smtClean="0">
                <a:solidFill>
                  <a:schemeClr val="bg1"/>
                </a:solidFill>
              </a:rPr>
              <a:t>To </a:t>
            </a:r>
            <a:r>
              <a:rPr lang="en-US" sz="2000" b="1" dirty="0">
                <a:solidFill>
                  <a:schemeClr val="bg1"/>
                </a:solidFill>
              </a:rPr>
              <a:t> </a:t>
            </a:r>
            <a:r>
              <a:rPr lang="en-US" sz="2000" b="1" u="sng" dirty="0" smtClean="0">
                <a:solidFill>
                  <a:schemeClr val="bg1"/>
                </a:solidFill>
              </a:rPr>
              <a:t>Sexual Abuse in progress</a:t>
            </a:r>
            <a:r>
              <a:rPr lang="en-US" sz="2000" b="1" dirty="0" smtClean="0">
                <a:solidFill>
                  <a:schemeClr val="bg1"/>
                </a:solidFill>
              </a:rPr>
              <a:t> </a:t>
            </a:r>
            <a:r>
              <a:rPr lang="en-US" sz="2000" dirty="0" smtClean="0">
                <a:solidFill>
                  <a:schemeClr val="bg1"/>
                </a:solidFill>
              </a:rPr>
              <a:t>or</a:t>
            </a:r>
            <a:r>
              <a:rPr lang="en-US" sz="2000" b="1" dirty="0" smtClean="0">
                <a:solidFill>
                  <a:schemeClr val="bg1"/>
                </a:solidFill>
              </a:rPr>
              <a:t> </a:t>
            </a:r>
            <a:r>
              <a:rPr lang="en-US" sz="2000" b="1" u="sng" dirty="0" smtClean="0">
                <a:solidFill>
                  <a:schemeClr val="bg1"/>
                </a:solidFill>
              </a:rPr>
              <a:t>immediate (within 120 hours) past abuse</a:t>
            </a:r>
            <a:endParaRPr lang="en-US" sz="2000" u="sng" dirty="0">
              <a:solidFill>
                <a:schemeClr val="bg1"/>
              </a:solidFill>
            </a:endParaRPr>
          </a:p>
        </p:txBody>
      </p:sp>
    </p:spTree>
    <p:extLst>
      <p:ext uri="{BB962C8B-B14F-4D97-AF65-F5344CB8AC3E}">
        <p14:creationId xmlns:p14="http://schemas.microsoft.com/office/powerpoint/2010/main" val="15952256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effectLst>
                  <a:outerShdw blurRad="38100" dist="38100" dir="2700000" algn="tl">
                    <a:srgbClr val="000000">
                      <a:alpha val="43137"/>
                    </a:srgbClr>
                  </a:outerShdw>
                </a:effectLst>
              </a:rPr>
              <a:t>First Responders to Reports of Past Abuse</a:t>
            </a:r>
            <a:endParaRPr lang="en-US" sz="2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lstStyle/>
          <a:p>
            <a:pPr marL="457200" indent="-457200">
              <a:spcBef>
                <a:spcPts val="0"/>
              </a:spcBef>
              <a:buFont typeface="Arial" panose="020B0604020202020204" pitchFamily="34" charset="0"/>
              <a:buChar char="•"/>
            </a:pPr>
            <a:r>
              <a:rPr lang="en-US" sz="2800" dirty="0">
                <a:ea typeface="Verdana" pitchFamily="34" charset="0"/>
                <a:cs typeface="Verdana" pitchFamily="34" charset="0"/>
              </a:rPr>
              <a:t>This is the most common type of first response </a:t>
            </a:r>
          </a:p>
          <a:p>
            <a:pPr marL="457200" indent="-457200">
              <a:spcBef>
                <a:spcPts val="0"/>
              </a:spcBef>
              <a:buFont typeface="Arial" panose="020B0604020202020204" pitchFamily="34" charset="0"/>
              <a:buChar char="•"/>
            </a:pPr>
            <a:endParaRPr lang="en-US" sz="2800" dirty="0">
              <a:ea typeface="Verdana" pitchFamily="34" charset="0"/>
              <a:cs typeface="Verdana" pitchFamily="34" charset="0"/>
            </a:endParaRPr>
          </a:p>
          <a:p>
            <a:pPr marL="457200" indent="-457200">
              <a:spcBef>
                <a:spcPts val="0"/>
              </a:spcBef>
              <a:buFont typeface="Arial" panose="020B0604020202020204" pitchFamily="34" charset="0"/>
              <a:buChar char="•"/>
            </a:pPr>
            <a:r>
              <a:rPr lang="en-US" sz="2800" dirty="0">
                <a:ea typeface="Verdana" pitchFamily="34" charset="0"/>
                <a:cs typeface="Verdana" pitchFamily="34" charset="0"/>
              </a:rPr>
              <a:t>Staff members should assume that it WILL happen to them during their career</a:t>
            </a:r>
          </a:p>
          <a:p>
            <a:pPr>
              <a:spcBef>
                <a:spcPts val="0"/>
              </a:spcBef>
            </a:pPr>
            <a:endParaRPr lang="en-US" sz="2800" dirty="0">
              <a:solidFill>
                <a:srgbClr val="5F574F"/>
              </a:solidFill>
              <a:latin typeface="Verdana" pitchFamily="34" charset="0"/>
              <a:ea typeface="Verdana" pitchFamily="34" charset="0"/>
              <a:cs typeface="Verdana" pitchFamily="34" charset="0"/>
            </a:endParaRPr>
          </a:p>
          <a:p>
            <a:endParaRPr lang="en-US" dirty="0"/>
          </a:p>
          <a:p>
            <a:endParaRPr lang="en-US" dirty="0"/>
          </a:p>
        </p:txBody>
      </p:sp>
    </p:spTree>
    <p:extLst>
      <p:ext uri="{BB962C8B-B14F-4D97-AF65-F5344CB8AC3E}">
        <p14:creationId xmlns:p14="http://schemas.microsoft.com/office/powerpoint/2010/main" val="33545908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7315200" cy="715962"/>
          </a:xfrm>
        </p:spPr>
        <p:txBody>
          <a:bodyPr>
            <a:noAutofit/>
          </a:bodyPr>
          <a:lstStyle/>
          <a:p>
            <a:r>
              <a:rPr lang="en-US" sz="2800" dirty="0" smtClean="0">
                <a:effectLst>
                  <a:outerShdw blurRad="38100" dist="38100" dir="2700000" algn="tl">
                    <a:srgbClr val="000000">
                      <a:alpha val="43137"/>
                    </a:srgbClr>
                  </a:outerShdw>
                </a:effectLst>
              </a:rPr>
              <a:t>Primary Objectives </a:t>
            </a:r>
            <a:r>
              <a:rPr lang="en-US" sz="2400" dirty="0" smtClean="0"/>
              <a:t/>
            </a:r>
            <a:br>
              <a:rPr lang="en-US" sz="2400" dirty="0" smtClean="0"/>
            </a:br>
            <a:r>
              <a:rPr lang="en-US" sz="2400" dirty="0" smtClean="0"/>
              <a:t>First Responders to Reports of Past Abuse</a:t>
            </a:r>
            <a:endParaRPr lang="en-US" sz="2400" dirty="0"/>
          </a:p>
        </p:txBody>
      </p:sp>
      <p:sp>
        <p:nvSpPr>
          <p:cNvPr id="3" name="Content Placeholder 2"/>
          <p:cNvSpPr>
            <a:spLocks noGrp="1"/>
          </p:cNvSpPr>
          <p:nvPr>
            <p:ph idx="1"/>
          </p:nvPr>
        </p:nvSpPr>
        <p:spPr>
          <a:xfrm>
            <a:off x="2057400" y="1524000"/>
            <a:ext cx="6477000" cy="5486399"/>
          </a:xfrm>
          <a:prstGeom prst="rect">
            <a:avLst/>
          </a:prstGeom>
        </p:spPr>
        <p:txBody>
          <a:bodyPr>
            <a:normAutofit fontScale="77500" lnSpcReduction="20000"/>
          </a:bodyPr>
          <a:lstStyle/>
          <a:p>
            <a:pPr lvl="0"/>
            <a:r>
              <a:rPr lang="en-US" sz="2900" b="1" dirty="0"/>
              <a:t>REMEMBER:</a:t>
            </a:r>
            <a:r>
              <a:rPr lang="en-US" sz="2900" dirty="0"/>
              <a:t> Not everyone responds to a sexual assault the way you  think they should– </a:t>
            </a:r>
          </a:p>
          <a:p>
            <a:pPr marL="548640" lvl="1"/>
            <a:r>
              <a:rPr lang="en-US" sz="2900" dirty="0" smtClean="0"/>
              <a:t>people </a:t>
            </a:r>
            <a:r>
              <a:rPr lang="en-US" sz="2900" dirty="0"/>
              <a:t>can be irrational or calm depending on the  situation and/or </a:t>
            </a:r>
            <a:r>
              <a:rPr lang="en-US" sz="2900" dirty="0" smtClean="0"/>
              <a:t>history of  </a:t>
            </a:r>
            <a:r>
              <a:rPr lang="en-US" sz="2900" dirty="0"/>
              <a:t>past sexual abuse</a:t>
            </a:r>
            <a:endParaRPr lang="en-US" sz="2900" b="1" dirty="0"/>
          </a:p>
          <a:p>
            <a:r>
              <a:rPr lang="en-US" sz="2900" b="1" dirty="0"/>
              <a:t>Therefore….</a:t>
            </a:r>
          </a:p>
          <a:p>
            <a:pPr marL="342900" indent="-342900">
              <a:buFont typeface="Arial" pitchFamily="34" charset="0"/>
              <a:buChar char="•"/>
            </a:pPr>
            <a:endParaRPr lang="en-US" sz="2900" b="1" dirty="0"/>
          </a:p>
          <a:p>
            <a:pPr marL="342900" indent="-342900">
              <a:buFont typeface="Arial" pitchFamily="34" charset="0"/>
              <a:buChar char="•"/>
            </a:pPr>
            <a:r>
              <a:rPr lang="en-US" sz="2900" b="1" dirty="0"/>
              <a:t>Listen</a:t>
            </a:r>
            <a:r>
              <a:rPr lang="en-US" sz="2900" dirty="0"/>
              <a:t> to the resident </a:t>
            </a:r>
            <a:r>
              <a:rPr lang="en-US" sz="2900" dirty="0" smtClean="0"/>
              <a:t>in </a:t>
            </a:r>
            <a:r>
              <a:rPr lang="en-US" sz="2900" dirty="0"/>
              <a:t>a </a:t>
            </a:r>
            <a:r>
              <a:rPr lang="en-US" sz="2900" u="sng" dirty="0"/>
              <a:t>non-judgmental manner </a:t>
            </a:r>
          </a:p>
          <a:p>
            <a:pPr lvl="0"/>
            <a:endParaRPr lang="en-US" sz="2900" dirty="0"/>
          </a:p>
          <a:p>
            <a:pPr marL="342900" indent="-342900">
              <a:buFont typeface="Arial" pitchFamily="34" charset="0"/>
              <a:buChar char="•"/>
            </a:pPr>
            <a:r>
              <a:rPr lang="en-US" sz="2900" b="1" dirty="0"/>
              <a:t>Be aware </a:t>
            </a:r>
            <a:r>
              <a:rPr lang="en-US" sz="2900" dirty="0"/>
              <a:t>of both your verbal and non-verbal response</a:t>
            </a:r>
            <a:br>
              <a:rPr lang="en-US" sz="2900" dirty="0"/>
            </a:br>
            <a:endParaRPr lang="en-US" sz="2900" dirty="0"/>
          </a:p>
          <a:p>
            <a:pPr marL="342900" indent="-342900">
              <a:buFont typeface="Arial" pitchFamily="34" charset="0"/>
              <a:buChar char="•"/>
            </a:pPr>
            <a:r>
              <a:rPr lang="en-US" sz="2900" dirty="0"/>
              <a:t>Clearly </a:t>
            </a:r>
            <a:r>
              <a:rPr lang="en-US" sz="2900" b="1" dirty="0"/>
              <a:t>document</a:t>
            </a:r>
            <a:r>
              <a:rPr lang="en-US" sz="2900" dirty="0"/>
              <a:t> (e.g., who, what, when, where, time, date, address/location, contact information and parties involved)</a:t>
            </a:r>
          </a:p>
          <a:p>
            <a:endParaRPr lang="en-US" dirty="0"/>
          </a:p>
        </p:txBody>
      </p:sp>
    </p:spTree>
    <p:extLst>
      <p:ext uri="{BB962C8B-B14F-4D97-AF65-F5344CB8AC3E}">
        <p14:creationId xmlns:p14="http://schemas.microsoft.com/office/powerpoint/2010/main" val="271024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7315200" cy="715962"/>
          </a:xfrm>
        </p:spPr>
        <p:txBody>
          <a:bodyPr>
            <a:noAutofit/>
          </a:bodyPr>
          <a:lstStyle/>
          <a:p>
            <a:r>
              <a:rPr lang="en-US" sz="3200" dirty="0" smtClean="0">
                <a:effectLst>
                  <a:outerShdw blurRad="38100" dist="38100" dir="2700000" algn="tl">
                    <a:srgbClr val="000000">
                      <a:alpha val="43137"/>
                    </a:srgbClr>
                  </a:outerShdw>
                </a:effectLst>
              </a:rPr>
              <a:t>Primary Objectives</a:t>
            </a:r>
            <a:r>
              <a:rPr lang="en-US" sz="2600" dirty="0" smtClean="0"/>
              <a:t/>
            </a:r>
            <a:br>
              <a:rPr lang="en-US" sz="2600" dirty="0" smtClean="0"/>
            </a:br>
            <a:r>
              <a:rPr lang="en-US" sz="2600" dirty="0" smtClean="0"/>
              <a:t>First Responders to Reports of Past Abuse</a:t>
            </a:r>
            <a:endParaRPr lang="en-US" sz="2600" dirty="0"/>
          </a:p>
        </p:txBody>
      </p:sp>
      <p:sp>
        <p:nvSpPr>
          <p:cNvPr id="3" name="Content Placeholder 2"/>
          <p:cNvSpPr>
            <a:spLocks noGrp="1"/>
          </p:cNvSpPr>
          <p:nvPr>
            <p:ph idx="1"/>
          </p:nvPr>
        </p:nvSpPr>
        <p:spPr>
          <a:xfrm>
            <a:off x="2171700" y="1295400"/>
            <a:ext cx="6629400" cy="5562600"/>
          </a:xfrm>
          <a:prstGeom prst="rect">
            <a:avLst/>
          </a:prstGeom>
        </p:spPr>
        <p:txBody>
          <a:bodyPr>
            <a:normAutofit fontScale="77500" lnSpcReduction="20000"/>
          </a:bodyPr>
          <a:lstStyle/>
          <a:p>
            <a:r>
              <a:rPr lang="en-US" sz="3100" b="1" dirty="0">
                <a:solidFill>
                  <a:srgbClr val="000000"/>
                </a:solidFill>
              </a:rPr>
              <a:t>     </a:t>
            </a:r>
            <a:r>
              <a:rPr lang="en-US" sz="3100" b="1" dirty="0"/>
              <a:t>  Follow</a:t>
            </a:r>
            <a:r>
              <a:rPr lang="en-US" sz="3100" dirty="0"/>
              <a:t> your agency policy on: </a:t>
            </a:r>
          </a:p>
          <a:p>
            <a:pPr marL="822960" lvl="1" indent="-457200">
              <a:buFont typeface="Arial" panose="020B0604020202020204" pitchFamily="34" charset="0"/>
              <a:buChar char="•"/>
            </a:pPr>
            <a:r>
              <a:rPr lang="en-US" sz="3100" dirty="0"/>
              <a:t>  reporting up the chain of command</a:t>
            </a:r>
          </a:p>
          <a:p>
            <a:pPr marL="822960" lvl="1" indent="-457200">
              <a:buFont typeface="Arial" panose="020B0604020202020204" pitchFamily="34" charset="0"/>
              <a:buChar char="•"/>
            </a:pPr>
            <a:r>
              <a:rPr lang="en-US" sz="3100" dirty="0"/>
              <a:t>  only tell staff who NEED to know</a:t>
            </a:r>
          </a:p>
          <a:p>
            <a:pPr marL="822960" lvl="1" indent="-457200">
              <a:buFont typeface="Arial" panose="020B0604020202020204" pitchFamily="34" charset="0"/>
              <a:buChar char="•"/>
            </a:pPr>
            <a:r>
              <a:rPr lang="en-US" sz="3100" dirty="0"/>
              <a:t>  involvement of investigators</a:t>
            </a:r>
          </a:p>
          <a:p>
            <a:pPr marL="822960" lvl="1" indent="-457200">
              <a:buFont typeface="Arial" panose="020B0604020202020204" pitchFamily="34" charset="0"/>
              <a:buChar char="•"/>
            </a:pPr>
            <a:r>
              <a:rPr lang="en-US" sz="3100" dirty="0"/>
              <a:t>  involvement of medical/ mental health staff </a:t>
            </a:r>
            <a:br>
              <a:rPr lang="en-US" sz="3100" dirty="0"/>
            </a:br>
            <a:endParaRPr lang="en-US" sz="3100" dirty="0"/>
          </a:p>
          <a:p>
            <a:r>
              <a:rPr lang="en-US" sz="3100" b="1" dirty="0"/>
              <a:t>       Question</a:t>
            </a:r>
            <a:r>
              <a:rPr lang="en-US" sz="3100" dirty="0"/>
              <a:t> the </a:t>
            </a:r>
            <a:r>
              <a:rPr lang="en-US" sz="3100" dirty="0" smtClean="0"/>
              <a:t>resident </a:t>
            </a:r>
            <a:r>
              <a:rPr lang="en-US" sz="3100" dirty="0"/>
              <a:t>reporting as to </a:t>
            </a:r>
            <a:r>
              <a:rPr lang="en-US" sz="3100" dirty="0" smtClean="0"/>
              <a:t>the </a:t>
            </a:r>
          </a:p>
          <a:p>
            <a:r>
              <a:rPr lang="en-US" sz="3100" dirty="0" smtClean="0"/>
              <a:t>       specifics of </a:t>
            </a:r>
            <a:r>
              <a:rPr lang="en-US" sz="3100" dirty="0"/>
              <a:t>the allegation:</a:t>
            </a:r>
          </a:p>
          <a:p>
            <a:pPr marL="822960" lvl="1" indent="-457200">
              <a:buFont typeface="Arial" panose="020B0604020202020204" pitchFamily="34" charset="0"/>
              <a:buChar char="•"/>
            </a:pPr>
            <a:r>
              <a:rPr lang="en-US" sz="3100" dirty="0"/>
              <a:t>  where did it happen</a:t>
            </a:r>
          </a:p>
          <a:p>
            <a:pPr marL="822960" lvl="1" indent="-457200">
              <a:buFont typeface="Arial" panose="020B0604020202020204" pitchFamily="34" charset="0"/>
              <a:buChar char="•"/>
            </a:pPr>
            <a:r>
              <a:rPr lang="en-US" sz="3100" dirty="0"/>
              <a:t>  who was involved</a:t>
            </a:r>
          </a:p>
          <a:p>
            <a:endParaRPr lang="en-US" sz="3100" dirty="0"/>
          </a:p>
          <a:p>
            <a:r>
              <a:rPr lang="en-US" sz="3100" b="1" dirty="0"/>
              <a:t>     </a:t>
            </a:r>
            <a:r>
              <a:rPr lang="en-US" sz="3100" b="1" dirty="0" smtClean="0"/>
              <a:t>DO </a:t>
            </a:r>
            <a:r>
              <a:rPr lang="en-US" sz="3100" b="1" dirty="0"/>
              <a:t>NOT </a:t>
            </a:r>
            <a:r>
              <a:rPr lang="en-US" sz="3100" dirty="0"/>
              <a:t>conduct a full interview </a:t>
            </a:r>
            <a:r>
              <a:rPr lang="en-US" sz="3100" dirty="0" smtClean="0"/>
              <a:t>or</a:t>
            </a:r>
          </a:p>
          <a:p>
            <a:pPr marL="349250"/>
            <a:r>
              <a:rPr lang="en-US" sz="3100" dirty="0" smtClean="0"/>
              <a:t>interrogation- That will </a:t>
            </a:r>
            <a:r>
              <a:rPr lang="en-US" sz="3100" dirty="0"/>
              <a:t>be done by the </a:t>
            </a:r>
            <a:r>
              <a:rPr lang="en-US" sz="3100" dirty="0" smtClean="0"/>
              <a:t>investigator</a:t>
            </a:r>
            <a:endParaRPr lang="en-US" sz="3100" dirty="0"/>
          </a:p>
          <a:p>
            <a:endParaRPr lang="en-US" dirty="0"/>
          </a:p>
        </p:txBody>
      </p:sp>
    </p:spTree>
    <p:extLst>
      <p:ext uri="{BB962C8B-B14F-4D97-AF65-F5344CB8AC3E}">
        <p14:creationId xmlns:p14="http://schemas.microsoft.com/office/powerpoint/2010/main" val="482397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Prevention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324600" cy="5562599"/>
          </a:xfrm>
          <a:prstGeom prst="rect">
            <a:avLst/>
          </a:prstGeom>
        </p:spPr>
        <p:txBody>
          <a:bodyPr>
            <a:normAutofit fontScale="85000" lnSpcReduction="10000"/>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400" dirty="0"/>
              <a:t>Enforcing the agency’s policy on zero tolerance by following procedures and rules.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Supporting the agency’s sexual abuse reporting policy. If you see misconduct you are expected to report </a:t>
            </a:r>
            <a:r>
              <a:rPr lang="en-US" sz="2400" dirty="0" smtClean="0"/>
              <a:t>it- consistently </a:t>
            </a:r>
            <a:r>
              <a:rPr lang="en-US" sz="2400" dirty="0"/>
              <a:t>and fairly.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Familiarizing yourself with your </a:t>
            </a:r>
            <a:r>
              <a:rPr lang="en-US" sz="2400" dirty="0" smtClean="0"/>
              <a:t>surroundings-be </a:t>
            </a:r>
            <a:r>
              <a:rPr lang="en-US" sz="2400" dirty="0"/>
              <a:t>aware of and respond to lapses in safety and security</a:t>
            </a:r>
            <a:r>
              <a:rPr lang="en-US" sz="2400" dirty="0" smtClean="0"/>
              <a:t>.</a:t>
            </a:r>
          </a:p>
          <a:p>
            <a:endParaRPr lang="en-US" sz="2400" dirty="0" smtClean="0"/>
          </a:p>
          <a:p>
            <a:pPr marL="342900" lvl="0" indent="-342900">
              <a:buFont typeface="Arial" panose="020B0604020202020204" pitchFamily="34" charset="0"/>
              <a:buChar char="•"/>
            </a:pPr>
            <a:r>
              <a:rPr lang="en-US" sz="2400" dirty="0" smtClean="0"/>
              <a:t>Be sure to </a:t>
            </a:r>
            <a:r>
              <a:rPr lang="en-US" sz="2400" u="sng" dirty="0" smtClean="0"/>
              <a:t>actively</a:t>
            </a:r>
            <a:r>
              <a:rPr lang="en-US" sz="2400" dirty="0" smtClean="0"/>
              <a:t> supervise residents—keep alert at all times, move around the group constantly, and engage youth.</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Conducting quality supervisory rounds- leaders should be visible and active in the facility, engaging both staff and residents.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727159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First Responder and Victims of Abuse</a:t>
            </a:r>
            <a:endParaRPr lang="en-US" sz="28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09800" y="990600"/>
            <a:ext cx="6324600" cy="5257799"/>
          </a:xfrm>
          <a:prstGeom prst="rect">
            <a:avLst/>
          </a:prstGeom>
        </p:spPr>
        <p:txBody>
          <a:bodyPr>
            <a:normAutofit/>
          </a:bodyPr>
          <a:lstStyle/>
          <a:p>
            <a:pPr marL="342900" indent="-342900">
              <a:spcBef>
                <a:spcPts val="0"/>
              </a:spcBef>
              <a:buFont typeface="Arial" panose="020B0604020202020204" pitchFamily="34" charset="0"/>
              <a:buChar char="•"/>
            </a:pPr>
            <a:r>
              <a:rPr lang="en-US" sz="2400" dirty="0" smtClean="0">
                <a:ea typeface="Verdana" pitchFamily="34" charset="0"/>
                <a:cs typeface="Verdana" pitchFamily="34" charset="0"/>
              </a:rPr>
              <a:t>Interaction </a:t>
            </a:r>
            <a:r>
              <a:rPr lang="en-US" sz="2400" dirty="0">
                <a:ea typeface="Verdana" pitchFamily="34" charset="0"/>
                <a:cs typeface="Verdana" pitchFamily="34" charset="0"/>
              </a:rPr>
              <a:t>with the victim should be culturally and developmentally appropriate and gender specific</a:t>
            </a:r>
          </a:p>
          <a:p>
            <a:pPr marL="342900" indent="-342900">
              <a:spcBef>
                <a:spcPts val="0"/>
              </a:spcBef>
              <a:buFont typeface="Arial" panose="020B0604020202020204" pitchFamily="34" charset="0"/>
              <a:buChar char="•"/>
            </a:pPr>
            <a:endParaRPr lang="en-US" sz="2400" dirty="0">
              <a:ea typeface="Verdana" pitchFamily="34" charset="0"/>
              <a:cs typeface="Verdana" pitchFamily="34" charset="0"/>
            </a:endParaRPr>
          </a:p>
          <a:p>
            <a:pPr marL="742950" lvl="1" indent="-285750">
              <a:spcBef>
                <a:spcPts val="0"/>
              </a:spcBef>
              <a:buFont typeface="Wingdings" panose="05000000000000000000" pitchFamily="2" charset="2"/>
              <a:buChar char="§"/>
            </a:pPr>
            <a:r>
              <a:rPr lang="en-US" sz="2400" dirty="0">
                <a:ea typeface="Verdana" pitchFamily="34" charset="0"/>
                <a:cs typeface="Verdana" pitchFamily="34" charset="0"/>
              </a:rPr>
              <a:t>Discussing sex may be culturally prohibited; same sex sexual behavior may be shameful</a:t>
            </a:r>
          </a:p>
          <a:p>
            <a:pPr marL="742950" lvl="1" indent="-285750">
              <a:spcBef>
                <a:spcPts val="0"/>
              </a:spcBef>
              <a:buFont typeface="Wingdings" panose="05000000000000000000" pitchFamily="2" charset="2"/>
              <a:buChar char="§"/>
            </a:pPr>
            <a:endParaRPr lang="en-US" sz="2400" dirty="0">
              <a:ea typeface="Verdana" pitchFamily="34" charset="0"/>
              <a:cs typeface="Verdana" pitchFamily="34" charset="0"/>
            </a:endParaRPr>
          </a:p>
          <a:p>
            <a:pPr marL="742950" lvl="1" indent="-285750">
              <a:spcBef>
                <a:spcPts val="0"/>
              </a:spcBef>
              <a:buFont typeface="Wingdings" panose="05000000000000000000" pitchFamily="2" charset="2"/>
              <a:buChar char="§"/>
            </a:pPr>
            <a:r>
              <a:rPr lang="en-US" sz="2400" dirty="0">
                <a:ea typeface="Verdana" pitchFamily="34" charset="0"/>
                <a:cs typeface="Verdana" pitchFamily="34" charset="0"/>
              </a:rPr>
              <a:t>Youth may not have the “appropriate” language to use when discussing the incident</a:t>
            </a:r>
          </a:p>
          <a:p>
            <a:endParaRPr lang="en-US" dirty="0">
              <a:solidFill>
                <a:schemeClr val="tx2"/>
              </a:solidFill>
            </a:endParaRPr>
          </a:p>
        </p:txBody>
      </p:sp>
    </p:spTree>
    <p:extLst>
      <p:ext uri="{BB962C8B-B14F-4D97-AF65-F5344CB8AC3E}">
        <p14:creationId xmlns:p14="http://schemas.microsoft.com/office/powerpoint/2010/main" val="11401296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First Responder and Victims of Abuse</a:t>
            </a:r>
            <a:endParaRPr lang="en-US" sz="28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09800" y="990600"/>
            <a:ext cx="6553200" cy="5715000"/>
          </a:xfrm>
          <a:prstGeom prst="rect">
            <a:avLst/>
          </a:prstGeom>
        </p:spPr>
        <p:txBody>
          <a:bodyPr>
            <a:normAutofit/>
          </a:bodyPr>
          <a:lstStyle/>
          <a:p>
            <a:pPr marL="342900" lvl="1" indent="-342900">
              <a:buFont typeface="Arial" panose="020B0604020202020204" pitchFamily="34" charset="0"/>
              <a:buChar char="•"/>
            </a:pPr>
            <a:r>
              <a:rPr lang="en-US" sz="2400" dirty="0" smtClean="0"/>
              <a:t>Girls may want </a:t>
            </a:r>
            <a:r>
              <a:rPr lang="en-US" sz="2400" dirty="0"/>
              <a:t>to process and discuss- they may describe more   details and emotions; it may take more time to establish trust due to a previous abuse history; prefer relational language</a:t>
            </a:r>
          </a:p>
          <a:p>
            <a:pPr lvl="1">
              <a:buFont typeface="Wingdings" panose="05000000000000000000" pitchFamily="2" charset="2"/>
              <a:buChar char="§"/>
            </a:pPr>
            <a:endParaRPr lang="en-US" sz="2400" dirty="0"/>
          </a:p>
          <a:p>
            <a:pPr marL="342900" lvl="1" indent="-342900">
              <a:buFont typeface="Arial" panose="020B0604020202020204" pitchFamily="34" charset="0"/>
              <a:buChar char="•"/>
            </a:pPr>
            <a:r>
              <a:rPr lang="en-US" sz="2400" dirty="0" smtClean="0"/>
              <a:t>Boys </a:t>
            </a:r>
            <a:r>
              <a:rPr lang="en-US" sz="2400" dirty="0"/>
              <a:t>will use less words and may provide fewer details; may act out vs. talking</a:t>
            </a:r>
          </a:p>
          <a:p>
            <a:pPr lvl="1"/>
            <a:endParaRPr lang="en-US" sz="2400" dirty="0"/>
          </a:p>
          <a:p>
            <a:pPr marL="342900" indent="-342900">
              <a:buFont typeface="Arial" panose="020B0604020202020204" pitchFamily="34" charset="0"/>
              <a:buChar char="•"/>
            </a:pPr>
            <a:r>
              <a:rPr lang="en-US" sz="2400" dirty="0"/>
              <a:t>Treat all victims with dignity and </a:t>
            </a:r>
            <a:r>
              <a:rPr lang="en-US" sz="2400" dirty="0" smtClean="0"/>
              <a:t>respect</a:t>
            </a:r>
          </a:p>
          <a:p>
            <a:endParaRPr lang="en-US" sz="2400" dirty="0" smtClean="0"/>
          </a:p>
          <a:p>
            <a:pPr marL="342900" indent="-342900">
              <a:buFont typeface="Arial" panose="020B0604020202020204" pitchFamily="34" charset="0"/>
              <a:buChar char="•"/>
            </a:pPr>
            <a:r>
              <a:rPr lang="en-US" sz="2400" dirty="0" smtClean="0"/>
              <a:t>Ensure privacy of information that is reported—only share with those who have a legitimate need to know</a:t>
            </a:r>
            <a:endParaRPr lang="en-US" dirty="0"/>
          </a:p>
          <a:p>
            <a:endParaRPr lang="en-US" sz="2400" dirty="0"/>
          </a:p>
        </p:txBody>
      </p:sp>
    </p:spTree>
    <p:extLst>
      <p:ext uri="{BB962C8B-B14F-4D97-AF65-F5344CB8AC3E}">
        <p14:creationId xmlns:p14="http://schemas.microsoft.com/office/powerpoint/2010/main" val="29332663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Coordinated Response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324600" cy="5333999"/>
          </a:xfrm>
          <a:prstGeom prst="rect">
            <a:avLst/>
          </a:prstGeom>
        </p:spPr>
        <p:txBody>
          <a:bodyPr>
            <a:noAutofit/>
          </a:bodyPr>
          <a:lstStyle/>
          <a:p>
            <a:pPr marL="349250" indent="-349250">
              <a:spcBef>
                <a:spcPts val="0"/>
              </a:spcBef>
              <a:buFont typeface="Arial" panose="020B0604020202020204" pitchFamily="34" charset="0"/>
              <a:buChar char="•"/>
            </a:pPr>
            <a:r>
              <a:rPr lang="en-US" sz="2400" dirty="0">
                <a:ea typeface="Verdana" pitchFamily="34" charset="0"/>
                <a:cs typeface="Verdana" pitchFamily="34" charset="0"/>
              </a:rPr>
              <a:t>Coordinated response ensures that all appropriate staff are actively involved in responding to an incident and that they know what their role should be after the incident is reported. Coordinated response involves:</a:t>
            </a:r>
          </a:p>
          <a:p>
            <a:pPr indent="-285750">
              <a:spcBef>
                <a:spcPts val="0"/>
              </a:spcBef>
            </a:pPr>
            <a:endParaRPr lang="en-US" sz="2400" dirty="0">
              <a:ea typeface="Verdana" pitchFamily="34" charset="0"/>
              <a:cs typeface="Verdana" pitchFamily="34" charset="0"/>
            </a:endParaRPr>
          </a:p>
          <a:p>
            <a:pPr marL="342900" indent="-342900">
              <a:spcBef>
                <a:spcPts val="0"/>
              </a:spcBef>
              <a:buFont typeface="Arial" panose="020B0604020202020204" pitchFamily="34" charset="0"/>
              <a:buChar char="•"/>
            </a:pPr>
            <a:r>
              <a:rPr lang="en-US" sz="2400" dirty="0">
                <a:ea typeface="Verdana" pitchFamily="34" charset="0"/>
                <a:cs typeface="Verdana" pitchFamily="34" charset="0"/>
              </a:rPr>
              <a:t>Referring  to agency specific written plan for first responders, investigators, medical/mental health personnel &amp; agency </a:t>
            </a:r>
            <a:r>
              <a:rPr lang="en-US" sz="2400" dirty="0" smtClean="0">
                <a:ea typeface="Verdana" pitchFamily="34" charset="0"/>
                <a:cs typeface="Verdana" pitchFamily="34" charset="0"/>
              </a:rPr>
              <a:t>leadership</a:t>
            </a:r>
          </a:p>
          <a:p>
            <a:pPr marL="342900" indent="-342900">
              <a:spcBef>
                <a:spcPts val="0"/>
              </a:spcBef>
              <a:buFont typeface="Arial" panose="020B0604020202020204" pitchFamily="34" charset="0"/>
              <a:buChar char="•"/>
            </a:pPr>
            <a:endParaRPr lang="en-US" sz="2400" dirty="0">
              <a:ea typeface="Verdana" pitchFamily="34" charset="0"/>
              <a:cs typeface="Verdana" pitchFamily="34" charset="0"/>
            </a:endParaRPr>
          </a:p>
          <a:p>
            <a:pPr marL="342900" indent="-342900">
              <a:spcBef>
                <a:spcPts val="0"/>
              </a:spcBef>
              <a:buFont typeface="Arial" panose="020B0604020202020204" pitchFamily="34" charset="0"/>
              <a:buChar char="•"/>
            </a:pPr>
            <a:r>
              <a:rPr lang="en-US" sz="2400" dirty="0" smtClean="0">
                <a:ea typeface="Verdana" pitchFamily="34" charset="0"/>
                <a:cs typeface="Verdana" pitchFamily="34" charset="0"/>
              </a:rPr>
              <a:t>If </a:t>
            </a:r>
            <a:r>
              <a:rPr lang="en-US" sz="2400" dirty="0">
                <a:ea typeface="Verdana" pitchFamily="34" charset="0"/>
                <a:cs typeface="Verdana" pitchFamily="34" charset="0"/>
              </a:rPr>
              <a:t>victim is transferred to another facility, the agency is required to notify the receiving agency of the need for medical, mental health or other social services</a:t>
            </a:r>
          </a:p>
        </p:txBody>
      </p:sp>
    </p:spTree>
    <p:extLst>
      <p:ext uri="{BB962C8B-B14F-4D97-AF65-F5344CB8AC3E}">
        <p14:creationId xmlns:p14="http://schemas.microsoft.com/office/powerpoint/2010/main" val="5318839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Objective Review</a:t>
            </a:r>
            <a:endParaRPr lang="en-US" dirty="0">
              <a:effectLst>
                <a:outerShdw blurRad="38100" dist="38100" dir="2700000" algn="tl">
                  <a:srgbClr val="000000">
                    <a:alpha val="43137"/>
                  </a:srgbClr>
                </a:outerShdw>
              </a:effectLst>
            </a:endParaRPr>
          </a:p>
        </p:txBody>
      </p:sp>
      <p:sp>
        <p:nvSpPr>
          <p:cNvPr id="9" name="Text Placeholder 8"/>
          <p:cNvSpPr>
            <a:spLocks noGrp="1"/>
          </p:cNvSpPr>
          <p:nvPr>
            <p:ph idx="1"/>
          </p:nvPr>
        </p:nvSpPr>
        <p:spPr>
          <a:xfrm>
            <a:off x="2209800" y="990600"/>
            <a:ext cx="6477000" cy="5181599"/>
          </a:xfrm>
        </p:spPr>
        <p:txBody>
          <a:bodyPr>
            <a:normAutofit/>
          </a:bodyPr>
          <a:lstStyle/>
          <a:p>
            <a:pPr marL="342900" indent="-342900">
              <a:buFont typeface="Arial" panose="020B0604020202020204" pitchFamily="34" charset="0"/>
              <a:buChar char="•"/>
            </a:pPr>
            <a:r>
              <a:rPr lang="en-US" sz="2400" dirty="0" smtClean="0"/>
              <a:t>Provide information on how staff are to fulfill their responsibilities under the agency’s sexual abuse and sexual harassment prevention, detection, reporting, and response policies and procedures.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Identify how to avoid inappropriate relationships with residents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Demonstrate working knowledge of first responder procedures</a:t>
            </a:r>
            <a:endParaRPr lang="en-US" sz="2400" dirty="0"/>
          </a:p>
        </p:txBody>
      </p:sp>
    </p:spTree>
    <p:extLst>
      <p:ext uri="{BB962C8B-B14F-4D97-AF65-F5344CB8AC3E}">
        <p14:creationId xmlns:p14="http://schemas.microsoft.com/office/powerpoint/2010/main" val="16697244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Questions?</a:t>
            </a:r>
            <a:endParaRPr lang="en-US" dirty="0">
              <a:effectLst>
                <a:outerShdw blurRad="38100" dist="38100" dir="2700000" algn="tl">
                  <a:srgbClr val="000000">
                    <a:alpha val="43137"/>
                  </a:srgbClr>
                </a:outerShdw>
              </a:effectLst>
            </a:endParaRPr>
          </a:p>
        </p:txBody>
      </p:sp>
      <p:pic>
        <p:nvPicPr>
          <p:cNvPr id="4" name="Content Placeholder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3048000" y="1777127"/>
            <a:ext cx="3810000" cy="3810000"/>
          </a:xfrm>
          <a:prstGeom prst="rect">
            <a:avLst/>
          </a:prstGeom>
        </p:spPr>
      </p:pic>
    </p:spTree>
    <p:extLst>
      <p:ext uri="{BB962C8B-B14F-4D97-AF65-F5344CB8AC3E}">
        <p14:creationId xmlns:p14="http://schemas.microsoft.com/office/powerpoint/2010/main" val="42005672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Standard 115.364</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200" y="838200"/>
            <a:ext cx="6858000" cy="5867400"/>
          </a:xfrm>
        </p:spPr>
        <p:txBody>
          <a:bodyPr>
            <a:noAutofit/>
          </a:bodyPr>
          <a:lstStyle/>
          <a:p>
            <a:r>
              <a:rPr lang="en-US" sz="2800" dirty="0" smtClean="0"/>
              <a:t>Staff First Responder Duties</a:t>
            </a:r>
          </a:p>
          <a:p>
            <a:r>
              <a:rPr lang="en-US" sz="2400" dirty="0"/>
              <a:t>(a) Upon learning of an allegation that a resident was sexually abused, the first staff member to respond to the report shall be required to: </a:t>
            </a:r>
          </a:p>
          <a:p>
            <a:r>
              <a:rPr lang="en-US" sz="2400" dirty="0"/>
              <a:t>(1) Separate the alleged victim and abuser; </a:t>
            </a:r>
          </a:p>
          <a:p>
            <a:r>
              <a:rPr lang="en-US" sz="2400" dirty="0"/>
              <a:t>(2) Preserve and protect any crime scene until appropriate steps can be taken to collect any evidence; </a:t>
            </a:r>
          </a:p>
          <a:p>
            <a:r>
              <a:rPr lang="en-US" sz="2400" dirty="0"/>
              <a:t>(3) If the abuse occurred within a time period that still allows for the collection of physical evidence, request that the alleged victim not take any actions that could destroy physical evidence, including, as appropriate, washing, brushing teeth, changing clothes, urinating, defecating, smoking, drinking, or eating; and </a:t>
            </a:r>
          </a:p>
        </p:txBody>
      </p:sp>
    </p:spTree>
    <p:extLst>
      <p:ext uri="{BB962C8B-B14F-4D97-AF65-F5344CB8AC3E}">
        <p14:creationId xmlns:p14="http://schemas.microsoft.com/office/powerpoint/2010/main" val="3348045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Standard 115.364 (</a:t>
            </a:r>
            <a:r>
              <a:rPr lang="en-US" dirty="0" err="1" smtClean="0">
                <a:effectLst>
                  <a:outerShdw blurRad="38100" dist="38100" dir="2700000" algn="tl">
                    <a:srgbClr val="000000">
                      <a:alpha val="43137"/>
                    </a:srgbClr>
                  </a:outerShdw>
                </a:effectLst>
              </a:rPr>
              <a:t>cont</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477000" cy="4876799"/>
          </a:xfrm>
        </p:spPr>
        <p:txBody>
          <a:bodyPr>
            <a:noAutofit/>
          </a:bodyPr>
          <a:lstStyle/>
          <a:p>
            <a:r>
              <a:rPr lang="en-US" sz="2400" dirty="0"/>
              <a:t>(4) If the abuse occurred within a time period that still allows for the collection of physical evidence, ensure that the alleged abuser does not take any actions that could destroy physical evidence, including, as appropriate, washing, brushing teeth, changing clothes, urinating, defecating, smoking, drinking, or eating. </a:t>
            </a:r>
          </a:p>
          <a:p>
            <a:r>
              <a:rPr lang="en-US" sz="2400" dirty="0"/>
              <a:t>(b) If the first staff responder is not a security staff member, the responder shall be required to request that the alleged victim not take any actions that could destroy physical evidence, and then notify security staff. </a:t>
            </a:r>
          </a:p>
        </p:txBody>
      </p:sp>
      <p:pic>
        <p:nvPicPr>
          <p:cNvPr id="4" name="Picture 3">
            <a:hlinkClick r:id="rId2" action="ppaction://hlinksldjump"/>
          </p:cNvPr>
          <p:cNvPicPr>
            <a:picLocks noChangeAspect="1"/>
          </p:cNvPicPr>
          <p:nvPr/>
        </p:nvPicPr>
        <p:blipFill>
          <a:blip r:embed="rId3"/>
          <a:stretch>
            <a:fillRect/>
          </a:stretch>
        </p:blipFill>
        <p:spPr>
          <a:xfrm>
            <a:off x="8406359" y="6309312"/>
            <a:ext cx="560881" cy="548688"/>
          </a:xfrm>
          <a:prstGeom prst="rect">
            <a:avLst/>
          </a:prstGeom>
        </p:spPr>
      </p:pic>
    </p:spTree>
    <p:extLst>
      <p:ext uri="{BB962C8B-B14F-4D97-AF65-F5344CB8AC3E}">
        <p14:creationId xmlns:p14="http://schemas.microsoft.com/office/powerpoint/2010/main" val="3729908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Standard 115.365</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05000" y="914400"/>
            <a:ext cx="7086600" cy="3124200"/>
          </a:xfrm>
        </p:spPr>
        <p:txBody>
          <a:bodyPr/>
          <a:lstStyle/>
          <a:p>
            <a:pPr marL="0" indent="0">
              <a:buNone/>
            </a:pPr>
            <a:r>
              <a:rPr lang="en-US" b="1" dirty="0" smtClean="0"/>
              <a:t>Coordinated Response</a:t>
            </a:r>
          </a:p>
          <a:p>
            <a:pPr marL="0" indent="0">
              <a:buNone/>
            </a:pPr>
            <a:endParaRPr lang="en-US" dirty="0"/>
          </a:p>
          <a:p>
            <a:pPr marL="0" indent="0">
              <a:buNone/>
            </a:pPr>
            <a:r>
              <a:rPr lang="en-US" dirty="0" smtClean="0"/>
              <a:t>The </a:t>
            </a:r>
            <a:r>
              <a:rPr lang="en-US" dirty="0"/>
              <a:t>facility shall develop a written institutional plan to coordinate actions taken in response to an incident of sexual abuse, among staff first responders, medical and mental health practitioners, investigators and facility leadership</a:t>
            </a:r>
          </a:p>
          <a:p>
            <a:pPr marL="0" indent="0">
              <a:buNone/>
            </a:pPr>
            <a:endParaRPr lang="en-US" dirty="0"/>
          </a:p>
        </p:txBody>
      </p:sp>
      <p:pic>
        <p:nvPicPr>
          <p:cNvPr id="4" name="Picture 3">
            <a:hlinkClick r:id="rId2" action="ppaction://hlinksldjump"/>
          </p:cNvPr>
          <p:cNvPicPr>
            <a:picLocks noChangeAspect="1"/>
          </p:cNvPicPr>
          <p:nvPr/>
        </p:nvPicPr>
        <p:blipFill>
          <a:blip r:embed="rId3"/>
          <a:stretch>
            <a:fillRect/>
          </a:stretch>
        </p:blipFill>
        <p:spPr>
          <a:xfrm>
            <a:off x="8406359" y="6309312"/>
            <a:ext cx="560881" cy="548688"/>
          </a:xfrm>
          <a:prstGeom prst="rect">
            <a:avLst/>
          </a:prstGeom>
        </p:spPr>
      </p:pic>
    </p:spTree>
    <p:extLst>
      <p:ext uri="{BB962C8B-B14F-4D97-AF65-F5344CB8AC3E}">
        <p14:creationId xmlns:p14="http://schemas.microsoft.com/office/powerpoint/2010/main" val="286687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Prevention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rmAutofit/>
          </a:bodyPr>
          <a:lstStyle/>
          <a:p>
            <a:r>
              <a:rPr lang="en-US" sz="2600" dirty="0" smtClean="0"/>
              <a:t>General prevention planning shall include the following:</a:t>
            </a:r>
            <a:endParaRPr lang="en-US" sz="2600" dirty="0"/>
          </a:p>
          <a:p>
            <a:endParaRPr lang="en-US" dirty="0"/>
          </a:p>
          <a:p>
            <a:pPr marL="342900" indent="-342900">
              <a:buFont typeface="Arial" panose="020B0604020202020204" pitchFamily="34" charset="0"/>
              <a:buChar char="•"/>
            </a:pPr>
            <a:r>
              <a:rPr lang="en-US" dirty="0" smtClean="0"/>
              <a:t>K</a:t>
            </a:r>
            <a:r>
              <a:rPr lang="en-US" sz="2400" dirty="0" smtClean="0"/>
              <a:t>nowing the </a:t>
            </a:r>
            <a:r>
              <a:rPr lang="en-US" sz="2400" dirty="0"/>
              <a:t>PREA coordinator </a:t>
            </a:r>
            <a:r>
              <a:rPr lang="en-US" sz="2400" dirty="0" smtClean="0"/>
              <a:t>or compliance manager for </a:t>
            </a:r>
            <a:r>
              <a:rPr lang="en-US" sz="2400" dirty="0"/>
              <a:t>your </a:t>
            </a:r>
            <a:r>
              <a:rPr lang="en-US" sz="2400" dirty="0" smtClean="0"/>
              <a:t>facility</a:t>
            </a:r>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Knowing the procedures for </a:t>
            </a:r>
            <a:r>
              <a:rPr lang="en-US" sz="2400" dirty="0"/>
              <a:t>reporting abuse.</a:t>
            </a:r>
          </a:p>
          <a:p>
            <a:endParaRPr lang="en-US" sz="2400" dirty="0"/>
          </a:p>
        </p:txBody>
      </p:sp>
    </p:spTree>
    <p:extLst>
      <p:ext uri="{BB962C8B-B14F-4D97-AF65-F5344CB8AC3E}">
        <p14:creationId xmlns:p14="http://schemas.microsoft.com/office/powerpoint/2010/main" val="3269741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Detection</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prstGeom prst="rect">
            <a:avLst/>
          </a:prstGeom>
        </p:spPr>
        <p:txBody>
          <a:bodyPr/>
          <a:lstStyle/>
          <a:p>
            <a:pPr marL="342900" lvl="0" indent="-342900">
              <a:buFont typeface="Arial" panose="020B0604020202020204" pitchFamily="34" charset="0"/>
              <a:buChar char="•"/>
            </a:pPr>
            <a:r>
              <a:rPr lang="en-US" sz="2400" dirty="0"/>
              <a:t>Prevention and detection go hand in </a:t>
            </a:r>
            <a:r>
              <a:rPr lang="en-US" sz="2400" dirty="0" smtClean="0"/>
              <a:t>hand.</a:t>
            </a:r>
          </a:p>
          <a:p>
            <a:pPr marL="342900" lvl="0" indent="-342900">
              <a:buFont typeface="Arial" panose="020B0604020202020204" pitchFamily="34" charset="0"/>
              <a:buChar char="•"/>
            </a:pPr>
            <a:r>
              <a:rPr lang="en-US" sz="2400" dirty="0" smtClean="0"/>
              <a:t>Detection </a:t>
            </a:r>
            <a:r>
              <a:rPr lang="en-US" sz="2400" dirty="0"/>
              <a:t>means knowing your environment so that you are keenly aware when </a:t>
            </a:r>
            <a:r>
              <a:rPr lang="en-US" sz="2400" dirty="0" smtClean="0"/>
              <a:t>a resident </a:t>
            </a:r>
            <a:r>
              <a:rPr lang="en-US" sz="2400" dirty="0"/>
              <a:t>or staff member is acting in an unusual or peculiar manner. </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620" y="3886200"/>
            <a:ext cx="6431560" cy="1752600"/>
          </a:xfrm>
          <a:prstGeom prst="rect">
            <a:avLst/>
          </a:prstGeom>
        </p:spPr>
      </p:pic>
    </p:spTree>
    <p:extLst>
      <p:ext uri="{BB962C8B-B14F-4D97-AF65-F5344CB8AC3E}">
        <p14:creationId xmlns:p14="http://schemas.microsoft.com/office/powerpoint/2010/main" val="2034314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effectLst>
                  <a:outerShdw blurRad="38100" dist="38100" dir="2700000" algn="tl">
                    <a:srgbClr val="000000">
                      <a:alpha val="43137"/>
                    </a:srgbClr>
                  </a:outerShdw>
                </a:effectLst>
              </a:rPr>
              <a:t>Signs of Resident on Resident Abuse</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lstStyle/>
          <a:p>
            <a:endParaRPr lang="en-US" dirty="0"/>
          </a:p>
          <a:p>
            <a:r>
              <a:rPr lang="en-US" sz="2400" dirty="0" smtClean="0"/>
              <a:t>Group </a:t>
            </a:r>
            <a:r>
              <a:rPr lang="en-US" sz="2400" dirty="0"/>
              <a:t>Activity</a:t>
            </a:r>
          </a:p>
          <a:p>
            <a:endParaRPr lang="en-US" sz="2400" dirty="0"/>
          </a:p>
          <a:p>
            <a:r>
              <a:rPr lang="en-US" sz="2400" b="1" dirty="0" smtClean="0"/>
              <a:t>What </a:t>
            </a:r>
            <a:r>
              <a:rPr lang="en-US" sz="2400" b="1" dirty="0"/>
              <a:t>strategies do </a:t>
            </a:r>
            <a:r>
              <a:rPr lang="en-US" sz="2400" b="1" dirty="0" smtClean="0"/>
              <a:t>you use to detect </a:t>
            </a:r>
            <a:r>
              <a:rPr lang="en-US" sz="2400" b="1" dirty="0"/>
              <a:t>signs of sexual </a:t>
            </a:r>
            <a:r>
              <a:rPr lang="en-US" sz="2400" b="1" dirty="0" smtClean="0"/>
              <a:t>abuse?</a:t>
            </a:r>
            <a:endParaRPr lang="en-US" sz="2400" b="1" dirty="0"/>
          </a:p>
          <a:p>
            <a:endParaRPr lang="en-US" dirty="0"/>
          </a:p>
        </p:txBody>
      </p:sp>
      <p:pic>
        <p:nvPicPr>
          <p:cNvPr id="4" name="Picture 3"/>
          <p:cNvPicPr>
            <a:picLocks noChangeAspect="1"/>
          </p:cNvPicPr>
          <p:nvPr/>
        </p:nvPicPr>
        <p:blipFill>
          <a:blip r:embed="rId3"/>
          <a:stretch>
            <a:fillRect/>
          </a:stretch>
        </p:blipFill>
        <p:spPr>
          <a:xfrm>
            <a:off x="5519057" y="3721489"/>
            <a:ext cx="3158002" cy="2767824"/>
          </a:xfrm>
          <a:prstGeom prst="rect">
            <a:avLst/>
          </a:prstGeom>
        </p:spPr>
      </p:pic>
    </p:spTree>
    <p:extLst>
      <p:ext uri="{BB962C8B-B14F-4D97-AF65-F5344CB8AC3E}">
        <p14:creationId xmlns:p14="http://schemas.microsoft.com/office/powerpoint/2010/main" val="2928139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Focus Question</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09800" y="1219199"/>
            <a:ext cx="2895600" cy="4343401"/>
          </a:xfrm>
        </p:spPr>
        <p:txBody>
          <a:bodyPr>
            <a:normAutofit/>
          </a:bodyPr>
          <a:lstStyle/>
          <a:p>
            <a:endParaRPr lang="en-US" sz="2400" dirty="0" smtClean="0"/>
          </a:p>
          <a:p>
            <a:endParaRPr lang="en-US" sz="2400" dirty="0"/>
          </a:p>
          <a:p>
            <a:r>
              <a:rPr lang="en-US" sz="2800" dirty="0" smtClean="0"/>
              <a:t>Why are both personal and professional boundaries important in our work lives?</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171" y="1752600"/>
            <a:ext cx="3571875" cy="3810000"/>
          </a:xfrm>
          <a:prstGeom prst="rect">
            <a:avLst/>
          </a:prstGeom>
        </p:spPr>
      </p:pic>
    </p:spTree>
    <p:extLst>
      <p:ext uri="{BB962C8B-B14F-4D97-AF65-F5344CB8AC3E}">
        <p14:creationId xmlns:p14="http://schemas.microsoft.com/office/powerpoint/2010/main" val="3314353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What are Personal Boundaries?</a:t>
            </a:r>
            <a:endParaRPr lang="en-US"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2133600" y="1219200"/>
            <a:ext cx="3209924" cy="4853355"/>
          </a:xfrm>
        </p:spPr>
        <p:txBody>
          <a:bodyPr>
            <a:normAutofit/>
          </a:bodyPr>
          <a:lstStyle/>
          <a:p>
            <a:r>
              <a:rPr lang="en-US" sz="2400" dirty="0"/>
              <a:t>Personal boundaries are guidelines, rules or limits that a person creates to identify for him or herself what are </a:t>
            </a:r>
            <a:r>
              <a:rPr lang="en-US" sz="2400" b="1" dirty="0"/>
              <a:t>reasonable</a:t>
            </a:r>
            <a:r>
              <a:rPr lang="en-US" sz="2400" dirty="0"/>
              <a:t>, </a:t>
            </a:r>
            <a:r>
              <a:rPr lang="en-US" sz="2400" b="1" dirty="0"/>
              <a:t>safe </a:t>
            </a:r>
            <a:r>
              <a:rPr lang="en-US" sz="2400" dirty="0"/>
              <a:t>and </a:t>
            </a:r>
            <a:r>
              <a:rPr lang="en-US" sz="2400" b="1" dirty="0"/>
              <a:t>permissible </a:t>
            </a:r>
            <a:r>
              <a:rPr lang="en-US" sz="2400" dirty="0"/>
              <a:t>ways for other people to behave around him or her and how he or she will respond when someone steps outside those limits.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076" y="1524000"/>
            <a:ext cx="3487616" cy="3985846"/>
          </a:xfrm>
          <a:prstGeom prst="rect">
            <a:avLst/>
          </a:prstGeom>
        </p:spPr>
      </p:pic>
    </p:spTree>
    <p:extLst>
      <p:ext uri="{BB962C8B-B14F-4D97-AF65-F5344CB8AC3E}">
        <p14:creationId xmlns:p14="http://schemas.microsoft.com/office/powerpoint/2010/main" val="503464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amwork_in_Motion Animated Layout">
  <a:themeElements>
    <a:clrScheme name="Teamwork in Motion">
      <a:dk1>
        <a:sysClr val="windowText" lastClr="000000"/>
      </a:dk1>
      <a:lt1>
        <a:sysClr val="window" lastClr="FFFFFF"/>
      </a:lt1>
      <a:dk2>
        <a:srgbClr val="505050"/>
      </a:dk2>
      <a:lt2>
        <a:srgbClr val="DCE6FC"/>
      </a:lt2>
      <a:accent1>
        <a:srgbClr val="2B467D"/>
      </a:accent1>
      <a:accent2>
        <a:srgbClr val="7D392B"/>
      </a:accent2>
      <a:accent3>
        <a:srgbClr val="805F2B"/>
      </a:accent3>
      <a:accent4>
        <a:srgbClr val="E2CB42"/>
      </a:accent4>
      <a:accent5>
        <a:srgbClr val="4B4B4B"/>
      </a:accent5>
      <a:accent6>
        <a:srgbClr val="000000"/>
      </a:accent6>
      <a:hlink>
        <a:srgbClr val="BFBFBF"/>
      </a:hlink>
      <a:folHlink>
        <a:srgbClr val="595959"/>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amwork_in_Motion  Still Layout">
  <a:themeElements>
    <a:clrScheme name="Teamwork in Motion">
      <a:dk1>
        <a:sysClr val="windowText" lastClr="000000"/>
      </a:dk1>
      <a:lt1>
        <a:sysClr val="window" lastClr="FFFFFF"/>
      </a:lt1>
      <a:dk2>
        <a:srgbClr val="505050"/>
      </a:dk2>
      <a:lt2>
        <a:srgbClr val="DCE6FC"/>
      </a:lt2>
      <a:accent1>
        <a:srgbClr val="2B467D"/>
      </a:accent1>
      <a:accent2>
        <a:srgbClr val="7D392B"/>
      </a:accent2>
      <a:accent3>
        <a:srgbClr val="805F2B"/>
      </a:accent3>
      <a:accent4>
        <a:srgbClr val="E2CB42"/>
      </a:accent4>
      <a:accent5>
        <a:srgbClr val="4B4B4B"/>
      </a:accent5>
      <a:accent6>
        <a:srgbClr val="000000"/>
      </a:accent6>
      <a:hlink>
        <a:srgbClr val="BFBFBF"/>
      </a:hlink>
      <a:folHlink>
        <a:srgbClr val="595959"/>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9419</TotalTime>
  <Words>2219</Words>
  <Application>Microsoft Office PowerPoint</Application>
  <PresentationFormat>On-screen Show (4:3)</PresentationFormat>
  <Paragraphs>301</Paragraphs>
  <Slides>47</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Aharoni</vt:lpstr>
      <vt:lpstr>Arial</vt:lpstr>
      <vt:lpstr>Arial Rounded MT Bold</vt:lpstr>
      <vt:lpstr>Calibri</vt:lpstr>
      <vt:lpstr>Franklin Gothic Heavy</vt:lpstr>
      <vt:lpstr>Verdana</vt:lpstr>
      <vt:lpstr>Wingdings</vt:lpstr>
      <vt:lpstr>Teamwork_in_Motion Animated Layout</vt:lpstr>
      <vt:lpstr>Teamwork_in_Motion  Still Layout</vt:lpstr>
      <vt:lpstr>Prison Rape Elimination Act</vt:lpstr>
      <vt:lpstr>Training Objectives</vt:lpstr>
      <vt:lpstr>Prevention</vt:lpstr>
      <vt:lpstr>Prevention</vt:lpstr>
      <vt:lpstr>Prevention</vt:lpstr>
      <vt:lpstr>Detection</vt:lpstr>
      <vt:lpstr>Signs of Resident on Resident Abuse</vt:lpstr>
      <vt:lpstr>Focus Question</vt:lpstr>
      <vt:lpstr>What are Personal Boundaries?</vt:lpstr>
      <vt:lpstr>What are Professional Boundaries?</vt:lpstr>
      <vt:lpstr>Blurred Boundaries Staff and Residents become Blurred when..</vt:lpstr>
      <vt:lpstr>Staff Responsibilities</vt:lpstr>
      <vt:lpstr>Avoiding Inappropriate Relationships</vt:lpstr>
      <vt:lpstr>PowerPoint Presentation</vt:lpstr>
      <vt:lpstr>Red Flag Indicators</vt:lpstr>
      <vt:lpstr>Red Flag Indicators Examples of red flag indicators are as follows:</vt:lpstr>
      <vt:lpstr>Resident Red Flags</vt:lpstr>
      <vt:lpstr>Red Flags: Staff</vt:lpstr>
      <vt:lpstr>Red Flags: Environment</vt:lpstr>
      <vt:lpstr>Signs of Potential Inappropriate Boundaries</vt:lpstr>
      <vt:lpstr>Challenging Boundaries: Working with Youth</vt:lpstr>
      <vt:lpstr>Additional Guidance When Staff May Need Additional Guidance and Reminders about Boundaries</vt:lpstr>
      <vt:lpstr>Additional Guidance (cont)</vt:lpstr>
      <vt:lpstr>Communication Tools</vt:lpstr>
      <vt:lpstr>“The Daily Dozen”</vt:lpstr>
      <vt:lpstr>“The Daily Dozen”</vt:lpstr>
      <vt:lpstr>“The Daily Dozen”</vt:lpstr>
      <vt:lpstr>Response</vt:lpstr>
      <vt:lpstr>Response</vt:lpstr>
      <vt:lpstr>Response</vt:lpstr>
      <vt:lpstr>Response</vt:lpstr>
      <vt:lpstr>First Responder Considerations</vt:lpstr>
      <vt:lpstr>First Responder</vt:lpstr>
      <vt:lpstr>    First Responder Duties  PREA Standard 115.364</vt:lpstr>
      <vt:lpstr>First Responders</vt:lpstr>
      <vt:lpstr>First Responder Considerations</vt:lpstr>
      <vt:lpstr>First Responders to Reports of Past Abuse</vt:lpstr>
      <vt:lpstr>Primary Objectives  First Responders to Reports of Past Abuse</vt:lpstr>
      <vt:lpstr>Primary Objectives First Responders to Reports of Past Abuse</vt:lpstr>
      <vt:lpstr>First Responder and Victims of Abuse</vt:lpstr>
      <vt:lpstr>First Responder and Victims of Abuse</vt:lpstr>
      <vt:lpstr>Coordinated Response</vt:lpstr>
      <vt:lpstr>Objective Review</vt:lpstr>
      <vt:lpstr>Questions?</vt:lpstr>
      <vt:lpstr>Standard 115.364</vt:lpstr>
      <vt:lpstr>Standard 115.364 (cont)</vt:lpstr>
      <vt:lpstr>Standard 115.365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Caleb Asbridge</cp:lastModifiedBy>
  <cp:revision>270</cp:revision>
  <dcterms:created xsi:type="dcterms:W3CDTF">2010-10-20T20:28:13Z</dcterms:created>
  <dcterms:modified xsi:type="dcterms:W3CDTF">2014-02-24T18:55:47Z</dcterms:modified>
</cp:coreProperties>
</file>